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8.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70" r:id="rId4"/>
    <p:sldMasterId id="2147484082" r:id="rId5"/>
    <p:sldMasterId id="2147484516" r:id="rId6"/>
    <p:sldMasterId id="2147484614" r:id="rId7"/>
    <p:sldMasterId id="2147484618" r:id="rId8"/>
    <p:sldMasterId id="2147484643" r:id="rId9"/>
    <p:sldMasterId id="2147484671" r:id="rId10"/>
    <p:sldMasterId id="2147484705" r:id="rId11"/>
    <p:sldMasterId id="2147484768" r:id="rId12"/>
    <p:sldMasterId id="2147484860" r:id="rId13"/>
    <p:sldMasterId id="2147484886" r:id="rId14"/>
    <p:sldMasterId id="2147484905" r:id="rId15"/>
    <p:sldMasterId id="2147484924" r:id="rId16"/>
    <p:sldMasterId id="2147484961" r:id="rId17"/>
    <p:sldMasterId id="2147484993" r:id="rId18"/>
    <p:sldMasterId id="2147485014" r:id="rId19"/>
    <p:sldMasterId id="2147485016" r:id="rId20"/>
    <p:sldMasterId id="2147485028" r:id="rId21"/>
    <p:sldMasterId id="2147485051" r:id="rId22"/>
  </p:sldMasterIdLst>
  <p:notesMasterIdLst>
    <p:notesMasterId r:id="rId76"/>
  </p:notesMasterIdLst>
  <p:handoutMasterIdLst>
    <p:handoutMasterId r:id="rId77"/>
  </p:handoutMasterIdLst>
  <p:sldIdLst>
    <p:sldId id="561" r:id="rId23"/>
    <p:sldId id="3083" r:id="rId24"/>
    <p:sldId id="256" r:id="rId25"/>
    <p:sldId id="1983" r:id="rId26"/>
    <p:sldId id="3268" r:id="rId27"/>
    <p:sldId id="1695" r:id="rId28"/>
    <p:sldId id="1700" r:id="rId29"/>
    <p:sldId id="267" r:id="rId30"/>
    <p:sldId id="679" r:id="rId31"/>
    <p:sldId id="1703" r:id="rId32"/>
    <p:sldId id="288" r:id="rId33"/>
    <p:sldId id="1705" r:id="rId34"/>
    <p:sldId id="445" r:id="rId35"/>
    <p:sldId id="1573" r:id="rId36"/>
    <p:sldId id="1574" r:id="rId37"/>
    <p:sldId id="755" r:id="rId38"/>
    <p:sldId id="729" r:id="rId39"/>
    <p:sldId id="731" r:id="rId40"/>
    <p:sldId id="732" r:id="rId41"/>
    <p:sldId id="737" r:id="rId42"/>
    <p:sldId id="2259" r:id="rId43"/>
    <p:sldId id="2252" r:id="rId44"/>
    <p:sldId id="1579" r:id="rId45"/>
    <p:sldId id="299" r:id="rId46"/>
    <p:sldId id="2255" r:id="rId47"/>
    <p:sldId id="1881" r:id="rId48"/>
    <p:sldId id="1879" r:id="rId49"/>
    <p:sldId id="395" r:id="rId50"/>
    <p:sldId id="312" r:id="rId51"/>
    <p:sldId id="313" r:id="rId52"/>
    <p:sldId id="2484" r:id="rId53"/>
    <p:sldId id="2436" r:id="rId54"/>
    <p:sldId id="2478" r:id="rId55"/>
    <p:sldId id="2261" r:id="rId56"/>
    <p:sldId id="2262" r:id="rId57"/>
    <p:sldId id="2263" r:id="rId58"/>
    <p:sldId id="3272" r:id="rId59"/>
    <p:sldId id="3273" r:id="rId60"/>
    <p:sldId id="3274" r:id="rId61"/>
    <p:sldId id="2443" r:id="rId62"/>
    <p:sldId id="386" r:id="rId63"/>
    <p:sldId id="2281" r:id="rId64"/>
    <p:sldId id="2365" r:id="rId65"/>
    <p:sldId id="3275" r:id="rId66"/>
    <p:sldId id="2462" r:id="rId67"/>
    <p:sldId id="2420" r:id="rId68"/>
    <p:sldId id="2350" r:id="rId69"/>
    <p:sldId id="2288" r:id="rId70"/>
    <p:sldId id="2287" r:id="rId71"/>
    <p:sldId id="2286" r:id="rId72"/>
    <p:sldId id="1982" r:id="rId73"/>
    <p:sldId id="2348" r:id="rId74"/>
    <p:sldId id="1326" r:id="rId75"/>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3D6DF63-1FB1-4D40-AEB4-439EE6292B17}">
          <p14:sldIdLst>
            <p14:sldId id="561"/>
            <p14:sldId id="3083"/>
            <p14:sldId id="256"/>
            <p14:sldId id="1983"/>
            <p14:sldId id="3268"/>
          </p14:sldIdLst>
        </p14:section>
        <p14:section name="Networking overview" id="{FA2D8856-EB22-4862-B55F-1E7926A47482}">
          <p14:sldIdLst>
            <p14:sldId id="1695"/>
            <p14:sldId id="1700"/>
          </p14:sldIdLst>
        </p14:section>
        <p14:section name="Virtual Network" id="{79C37FBC-6103-4807-B515-237A5E34DFC4}">
          <p14:sldIdLst>
            <p14:sldId id="267"/>
            <p14:sldId id="679"/>
            <p14:sldId id="1703"/>
            <p14:sldId id="288"/>
            <p14:sldId id="1705"/>
            <p14:sldId id="445"/>
          </p14:sldIdLst>
        </p14:section>
        <p14:section name="Hybrid connectivity" id="{BE7F090E-5A8E-4A41-A59E-2F5DEE3D6243}">
          <p14:sldIdLst>
            <p14:sldId id="1573"/>
            <p14:sldId id="1574"/>
            <p14:sldId id="755"/>
            <p14:sldId id="729"/>
            <p14:sldId id="731"/>
            <p14:sldId id="732"/>
            <p14:sldId id="737"/>
            <p14:sldId id="2259"/>
            <p14:sldId id="2252"/>
            <p14:sldId id="1579"/>
            <p14:sldId id="299"/>
            <p14:sldId id="2255"/>
            <p14:sldId id="1881"/>
            <p14:sldId id="1879"/>
            <p14:sldId id="395"/>
            <p14:sldId id="312"/>
            <p14:sldId id="313"/>
            <p14:sldId id="2484"/>
            <p14:sldId id="2436"/>
            <p14:sldId id="2478"/>
          </p14:sldIdLst>
        </p14:section>
        <p14:section name="LB Portfolio" id="{A700DA21-4791-42D3-BBC7-AC5C27148D87}">
          <p14:sldIdLst>
            <p14:sldId id="2261"/>
            <p14:sldId id="2262"/>
            <p14:sldId id="2263"/>
          </p14:sldIdLst>
        </p14:section>
        <p14:section name="Securing services" id="{C7ECEAA4-30A5-4099-BFD8-24CFA5124CEB}">
          <p14:sldIdLst>
            <p14:sldId id="3272"/>
            <p14:sldId id="3273"/>
            <p14:sldId id="3274"/>
            <p14:sldId id="2443"/>
          </p14:sldIdLst>
        </p14:section>
        <p14:section name="Azure DNS" id="{9450650A-8BE3-44A7-B64D-BB4E061D8454}">
          <p14:sldIdLst>
            <p14:sldId id="386"/>
            <p14:sldId id="2281"/>
            <p14:sldId id="2365"/>
            <p14:sldId id="3275"/>
            <p14:sldId id="2462"/>
            <p14:sldId id="2420"/>
          </p14:sldIdLst>
        </p14:section>
        <p14:section name="Monitoring/Diagnostics" id="{CA354EAA-900B-4FA9-959C-6CC32E1DF3F5}">
          <p14:sldIdLst>
            <p14:sldId id="2350"/>
            <p14:sldId id="2288"/>
            <p14:sldId id="2287"/>
            <p14:sldId id="2286"/>
            <p14:sldId id="1982"/>
            <p14:sldId id="2348"/>
          </p14:sldIdLst>
        </p14:section>
        <p14:section name="Close Out" id="{E9E338D6-CC0A-408C-B8C7-4034C4572EAE}">
          <p14:sldIdLst>
            <p14:sldId id="1326"/>
          </p14:sldIdLst>
        </p14:section>
      </p14:sectionLst>
    </p:ext>
    <p:ext uri="{EFAFB233-063F-42B5-8137-9DF3F51BA10A}">
      <p15:sldGuideLst xmlns:p15="http://schemas.microsoft.com/office/powerpoint/2012/main">
        <p15:guide id="1" orient="horz" pos="2203">
          <p15:clr>
            <a:srgbClr val="A4A3A4"/>
          </p15:clr>
        </p15:guide>
        <p15:guide id="2" pos="39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525252"/>
    <a:srgbClr val="0078D7"/>
    <a:srgbClr val="00BCF2"/>
    <a:srgbClr val="000000"/>
    <a:srgbClr val="3076BB"/>
    <a:srgbClr val="FEFEFE"/>
    <a:srgbClr val="FF8C00"/>
    <a:srgbClr val="FFE5C4"/>
    <a:srgbClr val="E2A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88249" autoAdjust="0"/>
  </p:normalViewPr>
  <p:slideViewPr>
    <p:cSldViewPr snapToGrid="0">
      <p:cViewPr varScale="1">
        <p:scale>
          <a:sx n="79" d="100"/>
          <a:sy n="79" d="100"/>
        </p:scale>
        <p:origin x="216" y="54"/>
      </p:cViewPr>
      <p:guideLst>
        <p:guide orient="horz" pos="2203"/>
        <p:guide pos="3916"/>
      </p:guideLst>
    </p:cSldViewPr>
  </p:slideViewPr>
  <p:notesTextViewPr>
    <p:cViewPr>
      <p:scale>
        <a:sx n="1" d="1"/>
        <a:sy n="1" d="1"/>
      </p:scale>
      <p:origin x="0" y="0"/>
    </p:cViewPr>
  </p:notesTextViewPr>
  <p:notesViewPr>
    <p:cSldViewPr snapToGrid="0">
      <p:cViewPr>
        <p:scale>
          <a:sx n="1" d="2"/>
          <a:sy n="1" d="2"/>
        </p:scale>
        <p:origin x="3066" y="9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0.xml"/><Relationship Id="rId37" Type="http://schemas.openxmlformats.org/officeDocument/2006/relationships/slide" Target="slides/slide15.xml"/><Relationship Id="rId53" Type="http://schemas.openxmlformats.org/officeDocument/2006/relationships/slide" Target="slides/slide31.xml"/><Relationship Id="rId58" Type="http://schemas.openxmlformats.org/officeDocument/2006/relationships/slide" Target="slides/slide36.xml"/><Relationship Id="rId74" Type="http://schemas.openxmlformats.org/officeDocument/2006/relationships/slide" Target="slides/slide52.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39.xml"/><Relationship Id="rId82" Type="http://schemas.openxmlformats.org/officeDocument/2006/relationships/tableStyles" Target="tableStyle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49.xml"/><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7/11/2019 10:05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7/11/2019 10:05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solidFill>
                  <a:prstClr val="black"/>
                </a:solidFill>
              </a:rPr>
              <a:pPr/>
              <a:t>7/11/2019 10:05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504040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7/11/2019 10:06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5967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Reference:</a:t>
            </a:r>
          </a:p>
          <a:p>
            <a:endParaRPr lang="en-US" dirty="0"/>
          </a:p>
          <a:p>
            <a:r>
              <a:rPr lang="en-US" dirty="0"/>
              <a:t>IP address types and allocation methods in Azure</a:t>
            </a:r>
          </a:p>
          <a:p>
            <a:r>
              <a:rPr lang="en-US" dirty="0"/>
              <a:t>https://docs.microsoft.com/en-us/azure/virtual-network/virtual-network-ip-addresses-overview-arm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7/11/2019 10:06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289939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References:</a:t>
            </a:r>
          </a:p>
          <a:p>
            <a:endParaRPr lang="en-US" dirty="0"/>
          </a:p>
          <a:p>
            <a:r>
              <a:rPr lang="en-US" dirty="0"/>
              <a:t>Create a Windows virtual machine with Accelerated Networking</a:t>
            </a:r>
          </a:p>
          <a:p>
            <a:r>
              <a:rPr lang="en-US" dirty="0"/>
              <a:t>https://docs.microsoft.com/en-us/azure/virtual-network/create-vm-accelerated-networking-powershell</a:t>
            </a:r>
          </a:p>
          <a:p>
            <a:endParaRPr lang="en-US" dirty="0"/>
          </a:p>
          <a:p>
            <a:r>
              <a:rPr lang="en-US" dirty="0"/>
              <a:t>Create a Linux virtual machine with Accelerated Networking</a:t>
            </a:r>
          </a:p>
          <a:p>
            <a:r>
              <a:rPr lang="en-US" dirty="0"/>
              <a:t>https://docs.microsoft.com/en-us/azure/virtual-network/create-vm-accelerated-networking-cli</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7/11/2019 10:06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76266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Create a Windows virtual machine with Accelerated Networking</a:t>
            </a:r>
          </a:p>
          <a:p>
            <a:r>
              <a:rPr lang="en-US" dirty="0"/>
              <a:t>https://docs.microsoft.com/en-us/azure/virtual-network/create-vm-accelerated-networking-powershell</a:t>
            </a:r>
          </a:p>
          <a:p>
            <a:endParaRPr lang="en-US" dirty="0"/>
          </a:p>
          <a:p>
            <a:r>
              <a:rPr lang="en-US" dirty="0"/>
              <a:t>Create a Linux virtual machine with Accelerated Networking</a:t>
            </a:r>
          </a:p>
          <a:p>
            <a:r>
              <a:rPr lang="en-US" dirty="0"/>
              <a:t>https://docs.microsoft.com/en-us/azure/virtual-network/create-vm-accelerated-networking-cli</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7/11/2019 10:06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44027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US" dirty="0"/>
              <a:t>Virtual network peering</a:t>
            </a:r>
          </a:p>
          <a:p>
            <a:r>
              <a:rPr lang="en-US" dirty="0"/>
              <a:t>https://docs.microsoft.com/en-us/azure/virtual-network/virtual-network-peering-overview</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64B560-3E06-4983-9494-146314CFC53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7992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VNet peering key facts</a:t>
            </a:r>
          </a:p>
          <a:p>
            <a:pPr marL="171450" indent="-171450">
              <a:buFont typeface="Arial" panose="020B0604020202020204" pitchFamily="34" charset="0"/>
              <a:buChar char="•"/>
            </a:pPr>
            <a:r>
              <a:rPr lang="en-US" dirty="0"/>
              <a:t>Traffic across peering </a:t>
            </a:r>
            <a:r>
              <a:rPr lang="en-US" dirty="0" err="1"/>
              <a:t>VNets</a:t>
            </a:r>
            <a:r>
              <a:rPr lang="en-US" dirty="0"/>
              <a:t> is managed in a very similar way to </a:t>
            </a:r>
            <a:r>
              <a:rPr lang="en-US" dirty="0">
                <a:gradFill>
                  <a:gsLst>
                    <a:gs pos="1250">
                      <a:schemeClr val="tx2"/>
                    </a:gs>
                    <a:gs pos="99000">
                      <a:schemeClr val="tx2"/>
                    </a:gs>
                  </a:gsLst>
                  <a:lin ang="5400000" scaled="0"/>
                </a:gradFill>
              </a:rPr>
              <a:t>intra-</a:t>
            </a:r>
            <a:r>
              <a:rPr lang="en-US" dirty="0" err="1">
                <a:gradFill>
                  <a:gsLst>
                    <a:gs pos="1250">
                      <a:schemeClr val="tx2"/>
                    </a:gs>
                    <a:gs pos="99000">
                      <a:schemeClr val="tx2"/>
                    </a:gs>
                  </a:gsLst>
                  <a:lin ang="5400000" scaled="0"/>
                </a:gradFill>
              </a:rPr>
              <a:t>VNet</a:t>
            </a:r>
            <a:r>
              <a:rPr lang="en-US" dirty="0"/>
              <a:t> traffic</a:t>
            </a:r>
          </a:p>
          <a:p>
            <a:pPr marL="171450" indent="-171450">
              <a:buFont typeface="Arial" panose="020B0604020202020204" pitchFamily="34" charset="0"/>
              <a:buChar char="•"/>
            </a:pPr>
            <a:r>
              <a:rPr lang="en-US" dirty="0"/>
              <a:t>Provides the same </a:t>
            </a:r>
            <a:r>
              <a:rPr lang="en-US" dirty="0">
                <a:gradFill>
                  <a:gsLst>
                    <a:gs pos="1250">
                      <a:schemeClr val="tx2"/>
                    </a:gs>
                    <a:gs pos="99000">
                      <a:schemeClr val="tx2"/>
                    </a:gs>
                  </a:gsLst>
                  <a:lin ang="5400000" scaled="0"/>
                </a:gradFill>
              </a:rPr>
              <a:t>performance</a:t>
            </a:r>
            <a:r>
              <a:rPr lang="en-US" dirty="0"/>
              <a:t> as intra-</a:t>
            </a:r>
            <a:r>
              <a:rPr lang="en-US" dirty="0" err="1"/>
              <a:t>VNet</a:t>
            </a:r>
            <a:r>
              <a:rPr lang="en-US" dirty="0"/>
              <a:t> traffic</a:t>
            </a:r>
          </a:p>
          <a:p>
            <a:pPr marL="171450" indent="-171450">
              <a:buFont typeface="Arial" panose="020B0604020202020204" pitchFamily="34" charset="0"/>
              <a:buChar char="•"/>
            </a:pPr>
            <a:r>
              <a:rPr lang="en-US" dirty="0"/>
              <a:t>At least one of the two </a:t>
            </a:r>
            <a:r>
              <a:rPr lang="en-US" dirty="0" err="1"/>
              <a:t>VNets</a:t>
            </a:r>
            <a:r>
              <a:rPr lang="en-US" dirty="0"/>
              <a:t> must be </a:t>
            </a:r>
            <a:r>
              <a:rPr lang="en-US" dirty="0">
                <a:gradFill>
                  <a:gsLst>
                    <a:gs pos="1250">
                      <a:schemeClr val="tx2"/>
                    </a:gs>
                    <a:gs pos="99000">
                      <a:schemeClr val="tx2"/>
                    </a:gs>
                  </a:gsLst>
                  <a:lin ang="5400000" scaled="0"/>
                </a:gradFill>
              </a:rPr>
              <a:t>ARM</a:t>
            </a:r>
          </a:p>
          <a:p>
            <a:pPr marL="171450" indent="-171450">
              <a:buFont typeface="Arial" panose="020B0604020202020204" pitchFamily="34" charset="0"/>
              <a:buChar char="•"/>
            </a:pPr>
            <a:r>
              <a:rPr lang="en-US" dirty="0"/>
              <a:t>The virtual networks that are peered should have </a:t>
            </a:r>
            <a:r>
              <a:rPr lang="en-US" dirty="0">
                <a:gradFill>
                  <a:gsLst>
                    <a:gs pos="1250">
                      <a:schemeClr val="tx2"/>
                    </a:gs>
                    <a:gs pos="99000">
                      <a:schemeClr val="tx2"/>
                    </a:gs>
                  </a:gsLst>
                  <a:lin ang="5400000" scaled="0"/>
                </a:gradFill>
              </a:rPr>
              <a:t>non-overlapping </a:t>
            </a:r>
            <a:r>
              <a:rPr lang="en-US" dirty="0"/>
              <a:t>IP address spaces.</a:t>
            </a:r>
          </a:p>
          <a:p>
            <a:pPr marL="171450" indent="-171450">
              <a:buFont typeface="Arial" panose="020B0604020202020204" pitchFamily="34" charset="0"/>
              <a:buChar char="•"/>
            </a:pPr>
            <a:r>
              <a:rPr lang="en-US" dirty="0">
                <a:gradFill>
                  <a:gsLst>
                    <a:gs pos="1250">
                      <a:schemeClr val="tx2"/>
                    </a:gs>
                    <a:gs pos="99000">
                      <a:schemeClr val="tx2"/>
                    </a:gs>
                  </a:gsLst>
                  <a:lin ang="5400000" scaled="0"/>
                </a:gradFill>
              </a:rPr>
              <a:t>Low-latency</a:t>
            </a:r>
            <a:r>
              <a:rPr lang="en-US" sz="900" dirty="0"/>
              <a:t> &amp; </a:t>
            </a:r>
            <a:r>
              <a:rPr lang="en-US" dirty="0">
                <a:gradFill>
                  <a:gsLst>
                    <a:gs pos="1250">
                      <a:schemeClr val="tx2"/>
                    </a:gs>
                    <a:gs pos="99000">
                      <a:schemeClr val="tx2"/>
                    </a:gs>
                  </a:gsLst>
                  <a:lin ang="5400000" scaled="0"/>
                </a:gradFill>
              </a:rPr>
              <a:t>high-bandwidth </a:t>
            </a:r>
          </a:p>
          <a:p>
            <a:pPr marL="171450" indent="-171450">
              <a:buFont typeface="Arial" panose="020B0604020202020204" pitchFamily="34" charset="0"/>
              <a:buChar char="•"/>
            </a:pPr>
            <a:r>
              <a:rPr lang="en-US" sz="900" dirty="0"/>
              <a:t>The ability to use resources such as network appliances and VPN gateways as </a:t>
            </a:r>
            <a:r>
              <a:rPr lang="en-US" dirty="0">
                <a:gradFill>
                  <a:gsLst>
                    <a:gs pos="1250">
                      <a:schemeClr val="tx2"/>
                    </a:gs>
                    <a:gs pos="99000">
                      <a:schemeClr val="tx2"/>
                    </a:gs>
                  </a:gsLst>
                  <a:lin ang="5400000" scaled="0"/>
                </a:gradFill>
              </a:rPr>
              <a:t>transit points </a:t>
            </a:r>
            <a:r>
              <a:rPr lang="en-US" sz="900" dirty="0"/>
              <a:t>in a peered VNet.</a:t>
            </a:r>
          </a:p>
          <a:p>
            <a:pPr marL="171450" indent="-171450">
              <a:buFont typeface="Arial" panose="020B0604020202020204" pitchFamily="34" charset="0"/>
              <a:buChar char="•"/>
            </a:pPr>
            <a:r>
              <a:rPr lang="en-US" sz="900" dirty="0"/>
              <a:t>The ability to connect a virtual network that uses the </a:t>
            </a:r>
            <a:r>
              <a:rPr lang="en-US" dirty="0">
                <a:gradFill>
                  <a:gsLst>
                    <a:gs pos="1250">
                      <a:schemeClr val="tx2"/>
                    </a:gs>
                    <a:gs pos="99000">
                      <a:schemeClr val="tx2"/>
                    </a:gs>
                  </a:gsLst>
                  <a:lin ang="5400000" scaled="0"/>
                </a:gradFill>
              </a:rPr>
              <a:t>ARM </a:t>
            </a:r>
            <a:r>
              <a:rPr lang="en-US" sz="900" dirty="0"/>
              <a:t>model to a virtual network that uses </a:t>
            </a:r>
            <a:r>
              <a:rPr lang="en-US" dirty="0">
                <a:gradFill>
                  <a:gsLst>
                    <a:gs pos="1250">
                      <a:schemeClr val="tx2"/>
                    </a:gs>
                    <a:gs pos="99000">
                      <a:schemeClr val="tx2"/>
                    </a:gs>
                  </a:gsLst>
                  <a:lin ang="5400000" scaled="0"/>
                </a:gradFill>
              </a:rPr>
              <a:t>ASM</a:t>
            </a:r>
            <a:r>
              <a:rPr lang="en-US" sz="900" dirty="0"/>
              <a:t> and enable </a:t>
            </a:r>
            <a:r>
              <a:rPr lang="en-US" dirty="0">
                <a:gradFill>
                  <a:gsLst>
                    <a:gs pos="1250">
                      <a:schemeClr val="tx2"/>
                    </a:gs>
                    <a:gs pos="99000">
                      <a:schemeClr val="tx2"/>
                    </a:gs>
                  </a:gsLst>
                  <a:lin ang="5400000" scaled="0"/>
                </a:gradFill>
              </a:rPr>
              <a:t>full connectivity </a:t>
            </a:r>
            <a:r>
              <a:rPr lang="en-US" sz="900" dirty="0"/>
              <a:t>between resources</a:t>
            </a:r>
          </a:p>
          <a:p>
            <a:endParaRPr lang="en-US" dirty="0"/>
          </a:p>
          <a:p>
            <a:r>
              <a:rPr lang="en-US" dirty="0"/>
              <a:t>Latency &amp; Bandwidth</a:t>
            </a:r>
          </a:p>
          <a:p>
            <a:pPr marL="171450" indent="-171450">
              <a:buFont typeface="Arial" panose="020B0604020202020204" pitchFamily="34" charset="0"/>
              <a:buChar char="•"/>
            </a:pPr>
            <a:r>
              <a:rPr lang="en-US" sz="900" dirty="0"/>
              <a:t>The network latency for a round trip between 2 VMs in peered </a:t>
            </a:r>
            <a:r>
              <a:rPr lang="en-US" sz="900" dirty="0" err="1"/>
              <a:t>VNets</a:t>
            </a:r>
            <a:r>
              <a:rPr lang="en-US" sz="900" dirty="0"/>
              <a:t> is </a:t>
            </a:r>
            <a:r>
              <a:rPr lang="en-US" dirty="0">
                <a:gradFill>
                  <a:gsLst>
                    <a:gs pos="1250">
                      <a:schemeClr val="tx2"/>
                    </a:gs>
                    <a:gs pos="99000">
                      <a:schemeClr val="tx2"/>
                    </a:gs>
                  </a:gsLst>
                  <a:lin ang="5400000" scaled="0"/>
                </a:gradFill>
              </a:rPr>
              <a:t>the same </a:t>
            </a:r>
            <a:r>
              <a:rPr lang="en-US" sz="900" dirty="0"/>
              <a:t>as for a round trip within a local </a:t>
            </a:r>
            <a:r>
              <a:rPr lang="en-US" sz="900" dirty="0" err="1"/>
              <a:t>Vnet</a:t>
            </a:r>
            <a:r>
              <a:rPr lang="en-US" sz="900" dirty="0"/>
              <a:t>.</a:t>
            </a:r>
          </a:p>
          <a:p>
            <a:pPr marL="171450" indent="-171450">
              <a:buFont typeface="Arial" panose="020B0604020202020204" pitchFamily="34" charset="0"/>
              <a:buChar char="•"/>
            </a:pPr>
            <a:r>
              <a:rPr lang="en-US" sz="900" dirty="0"/>
              <a:t>The network throughput is based on the bandwidth that's allowed for the virtual machine </a:t>
            </a:r>
            <a:r>
              <a:rPr lang="en-US" dirty="0">
                <a:gradFill>
                  <a:gsLst>
                    <a:gs pos="1250">
                      <a:schemeClr val="tx2"/>
                    </a:gs>
                    <a:gs pos="99000">
                      <a:schemeClr val="tx2"/>
                    </a:gs>
                  </a:gsLst>
                  <a:lin ang="5400000" scaled="0"/>
                </a:gradFill>
              </a:rPr>
              <a:t>proportionate to its size</a:t>
            </a:r>
            <a:r>
              <a:rPr lang="en-US" sz="900" dirty="0"/>
              <a:t>. </a:t>
            </a:r>
          </a:p>
          <a:p>
            <a:pPr marL="171450" indent="-171450">
              <a:buFont typeface="Arial" panose="020B0604020202020204" pitchFamily="34" charset="0"/>
              <a:buChar char="•"/>
            </a:pPr>
            <a:r>
              <a:rPr lang="en-US" sz="900" dirty="0"/>
              <a:t>The traffic between the virtual machines in peered </a:t>
            </a:r>
            <a:r>
              <a:rPr lang="en-US" sz="900" dirty="0" err="1"/>
              <a:t>VNets</a:t>
            </a:r>
            <a:r>
              <a:rPr lang="en-US" sz="900" dirty="0"/>
              <a:t> is routed directly through the Azure back-end infrastructure and </a:t>
            </a:r>
            <a:r>
              <a:rPr lang="en-US" dirty="0">
                <a:gradFill>
                  <a:gsLst>
                    <a:gs pos="1250">
                      <a:schemeClr val="tx2"/>
                    </a:gs>
                    <a:gs pos="99000">
                      <a:schemeClr val="tx2"/>
                    </a:gs>
                  </a:gsLst>
                  <a:lin ang="5400000" scaled="0"/>
                </a:gradFill>
              </a:rPr>
              <a:t>not through a gateway.</a:t>
            </a:r>
          </a:p>
          <a:p>
            <a:endParaRPr lang="en-US" dirty="0"/>
          </a:p>
          <a:p>
            <a:endParaRPr lang="en-US" dirty="0"/>
          </a:p>
          <a:p>
            <a:r>
              <a:rPr lang="en-US" dirty="0"/>
              <a:t>Reference:</a:t>
            </a:r>
          </a:p>
          <a:p>
            <a:endParaRPr lang="en-US" dirty="0"/>
          </a:p>
          <a:p>
            <a:r>
              <a:rPr lang="en-US" dirty="0"/>
              <a:t>Virtual network peering</a:t>
            </a:r>
          </a:p>
          <a:p>
            <a:r>
              <a:rPr lang="en-US" dirty="0"/>
              <a:t>https://docs.microsoft.com/en-us/azure/virtual-network/virtual-network-peering-overview</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64B560-3E06-4983-9494-146314CFC53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2868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64B560-3E06-4983-9494-146314CFC53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5194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64B560-3E06-4983-9494-146314CFC53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856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64B560-3E06-4983-9494-146314CFC53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5033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US" dirty="0"/>
              <a:t>Implement a hub-spoke network topology in Azure</a:t>
            </a:r>
          </a:p>
          <a:p>
            <a:r>
              <a:rPr lang="en-US" dirty="0"/>
              <a:t>https://docs.microsoft.com/en-us/azure/architecture/reference-architectures/hybrid-networking/hub-spoke</a:t>
            </a:r>
          </a:p>
          <a:p>
            <a:endParaRPr lang="en-US" dirty="0"/>
          </a:p>
          <a:p>
            <a:r>
              <a:rPr lang="en-US" dirty="0"/>
              <a:t>Implement a hub-spoke network topology with shared services in Azure</a:t>
            </a:r>
          </a:p>
          <a:p>
            <a:r>
              <a:rPr lang="en-US" dirty="0"/>
              <a:t>https://docs.microsoft.com/en-us/azure/architecture/reference-architectures/hybrid-networking/shared-services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64B560-3E06-4983-9494-146314CFC53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78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73630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2681615"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736306"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736306" rtl="0" eaLnBrk="1" fontAlgn="auto" latinLnBrk="0" hangingPunct="1">
                <a:lnSpc>
                  <a:spcPct val="100000"/>
                </a:lnSpc>
                <a:spcBef>
                  <a:spcPts val="0"/>
                </a:spcBef>
                <a:spcAft>
                  <a:spcPts val="0"/>
                </a:spcAft>
                <a:buClrTx/>
                <a:buSzTx/>
                <a:buFontTx/>
                <a:buNone/>
                <a:tabLst/>
                <a:defRPr/>
              </a:pPr>
              <a:t>7/11/2019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7363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73630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4778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*IKEv2 is supported on Windows 10 and Server 2016. However, in order to use IKEv2, you must install updates and set a registry key value locally. OS versions prior to Windows 10 are not supported and can only use SSTP.</a:t>
            </a:r>
          </a:p>
          <a:p>
            <a:endParaRPr lang="en-US" noProof="0" dirty="0"/>
          </a:p>
          <a:p>
            <a:endParaRPr lang="en-US" noProof="0" dirty="0"/>
          </a:p>
          <a:p>
            <a:endParaRPr lang="en-US" noProof="0" dirty="0"/>
          </a:p>
          <a:p>
            <a:r>
              <a:rPr lang="en-US" noProof="0" dirty="0"/>
              <a:t>Reference:</a:t>
            </a:r>
          </a:p>
          <a:p>
            <a:endParaRPr lang="en-US" noProof="0" dirty="0"/>
          </a:p>
          <a:p>
            <a:r>
              <a:rPr lang="en-US" noProof="0" dirty="0"/>
              <a:t>About Point-to-Site VPN</a:t>
            </a:r>
          </a:p>
          <a:p>
            <a:r>
              <a:rPr lang="en-US" noProof="0" dirty="0"/>
              <a:t>https://docs.microsoft.com/en-us/azure/vpn-gateway/point-to-site-about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7/11/2019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9991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itchFamily="34" charset="0"/>
                <a:ea typeface="+mn-ea"/>
                <a:cs typeface="+mn-cs"/>
              </a:rPr>
              <a:t>Build 2012</a:t>
            </a: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BF1516E-D76E-4608-A7C9-8C02BCC4C7B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2116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US" dirty="0"/>
              <a:t>Highly Available Cross-Premises and VNet-to-VNet Connectivity</a:t>
            </a:r>
          </a:p>
          <a:p>
            <a:r>
              <a:rPr lang="en-US" dirty="0"/>
              <a:t>https://docs.microsoft.com/en-us/azure/vpn-gateway/vpn-gateway-highlyavailable</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7/11/2019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86551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different connectivity models utilizing our over 200 service provider ecosystem</a:t>
            </a:r>
          </a:p>
          <a:p>
            <a:r>
              <a:rPr lang="en-US"/>
              <a:t>-peering locations across the world near Azure regions and covering major user metros now</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7/11/2019 10:29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529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US" dirty="0"/>
              <a:t>About virtual network gateways for ExpressRoute</a:t>
            </a:r>
          </a:p>
          <a:p>
            <a:r>
              <a:rPr lang="en-US" dirty="0"/>
              <a:t>https://docs.microsoft.com/en-us/azure/expressroute/expressroute-about-virtual-network-gateways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7/11/2019 10:06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5646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ExpressRoute circuit limits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a:lnSpc>
                <a:spcPct val="115000"/>
              </a:lnSpc>
              <a:spcBef>
                <a:spcPts val="600"/>
              </a:spcBef>
              <a:spcAft>
                <a:spcPts val="600"/>
              </a:spcAft>
            </a:pPr>
            <a:r>
              <a:rPr lang="en-US" sz="1600" b="0" dirty="0">
                <a:effectLst/>
              </a:rPr>
              <a:t>10 </a:t>
            </a:r>
            <a:r>
              <a:rPr lang="en-US" sz="1600" b="0" dirty="0" err="1">
                <a:effectLst/>
              </a:rPr>
              <a:t>VNets</a:t>
            </a:r>
            <a:r>
              <a:rPr lang="en-US" sz="1600" b="0" dirty="0">
                <a:effectLst/>
              </a:rPr>
              <a:t>/circuits</a:t>
            </a:r>
          </a:p>
          <a:p>
            <a:pPr marL="0" marR="0">
              <a:lnSpc>
                <a:spcPct val="115000"/>
              </a:lnSpc>
              <a:spcBef>
                <a:spcPts val="600"/>
              </a:spcBef>
              <a:spcAft>
                <a:spcPts val="600"/>
              </a:spcAft>
            </a:pPr>
            <a:r>
              <a:rPr lang="en-US" sz="1600" b="0" dirty="0">
                <a:effectLst/>
              </a:rPr>
              <a:t>1 VNet can be connected to 4 different circuits</a:t>
            </a:r>
          </a:p>
          <a:p>
            <a:pPr marL="0" marR="0">
              <a:lnSpc>
                <a:spcPct val="115000"/>
              </a:lnSpc>
              <a:spcBef>
                <a:spcPts val="600"/>
              </a:spcBef>
              <a:spcAft>
                <a:spcPts val="600"/>
              </a:spcAft>
            </a:pPr>
            <a:r>
              <a:rPr lang="en-US" sz="1600" b="0" dirty="0">
                <a:effectLst/>
              </a:rPr>
              <a:t>1 circuit across 10 subscriptions</a:t>
            </a:r>
          </a:p>
          <a:p>
            <a:pPr marL="0" marR="0">
              <a:lnSpc>
                <a:spcPct val="115000"/>
              </a:lnSpc>
              <a:spcBef>
                <a:spcPts val="600"/>
              </a:spcBef>
              <a:spcAft>
                <a:spcPts val="600"/>
              </a:spcAft>
            </a:pPr>
            <a:r>
              <a:rPr lang="en-US" sz="1600" b="0" dirty="0">
                <a:effectLst/>
              </a:rPr>
              <a:t>10 dedicated circuits per subscription</a:t>
            </a:r>
            <a:endParaRPr lang="en-US" sz="1600" b="0" dirty="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Some customers prefer vendors which can support the Exchange Provider peering model while others prefer the Network Service Provider model which establishes MPLS connectivity.</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Make</a:t>
            </a:r>
            <a:r>
              <a:rPr lang="en-US" baseline="0" dirty="0"/>
              <a:t> sure to obtain the complete end-to-end cost.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aseline="0" dirty="0"/>
              <a:t>Note that in the Exchange Provider model, the customer is responsible for managing routes where NSP the provider manages routes.</a:t>
            </a:r>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6633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7/11/2019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152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Branch office connect using </a:t>
            </a:r>
            <a:r>
              <a:rPr lang="en-US" err="1"/>
              <a:t>Ipsec</a:t>
            </a:r>
            <a:r>
              <a:rPr lang="en-US"/>
              <a:t> – see limits of 2 to 4 Gbps</a:t>
            </a:r>
          </a:p>
          <a:p>
            <a:r>
              <a:rPr lang="en-US"/>
              <a:t>For larger offices and DC you may need higher throughput OR locations that don’t have good Internet ExpressRoute is a good option.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015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29">
              <a:spcAft>
                <a:spcPts val="342"/>
              </a:spcAft>
              <a:defRPr/>
            </a:pPr>
            <a:r>
              <a:rPr lang="en-US" sz="900" b="1">
                <a:solidFill>
                  <a:srgbClr val="FFFF00"/>
                </a:solidFill>
                <a:cs typeface="Segoe UI Light" panose="020B0502040204020203" pitchFamily="34" charset="0"/>
              </a:rPr>
              <a:t>Embracing a new era of distributed cloud connectivity</a:t>
            </a:r>
            <a:endParaRPr lang="en-US"/>
          </a:p>
          <a:p>
            <a:endParaRPr lang="en-US"/>
          </a:p>
          <a:p>
            <a:pPr marL="352261" lvl="1" indent="-352261" fontAlgn="base">
              <a:defRPr/>
            </a:pPr>
            <a:r>
              <a:rPr lang="en-US" sz="2100">
                <a:solidFill>
                  <a:schemeClr val="bg1"/>
                </a:solidFill>
                <a:cs typeface="Segoe UI Light" panose="020B0502040204020203" pitchFamily="34" charset="0"/>
              </a:rPr>
              <a:t>Ease of use</a:t>
            </a:r>
          </a:p>
          <a:p>
            <a:pPr marL="821943" lvl="1" indent="-352261" fontAlgn="base">
              <a:defRPr/>
            </a:pPr>
            <a:endParaRPr lang="en-US" sz="1600">
              <a:solidFill>
                <a:schemeClr val="bg1"/>
              </a:solidFill>
              <a:cs typeface="Segoe UI Light" panose="020B0502040204020203" pitchFamily="34" charset="0"/>
            </a:endParaRPr>
          </a:p>
          <a:p>
            <a:pPr marL="352261" indent="-352261" fontAlgn="base">
              <a:buFont typeface="Arial" panose="020B0604020202020204" pitchFamily="34" charset="0"/>
              <a:buChar char="•"/>
              <a:defRPr/>
            </a:pPr>
            <a:r>
              <a:rPr lang="en-US" sz="2100">
                <a:solidFill>
                  <a:schemeClr val="bg1"/>
                </a:solidFill>
                <a:ea typeface="Segoe UI" pitchFamily="34" charset="0"/>
                <a:cs typeface="Segoe UI Light" panose="020B0502040204020203" pitchFamily="34" charset="0"/>
              </a:rPr>
              <a:t>Automated configuration management</a:t>
            </a:r>
          </a:p>
          <a:p>
            <a:pPr marL="821943" lvl="1" indent="-352261" fontAlgn="base">
              <a:defRPr/>
            </a:pPr>
            <a:endParaRPr lang="en-US" sz="1600">
              <a:solidFill>
                <a:schemeClr val="bg1"/>
              </a:solidFill>
              <a:ea typeface="Segoe UI" pitchFamily="34" charset="0"/>
              <a:cs typeface="Segoe UI Light" panose="020B0502040204020203" pitchFamily="34" charset="0"/>
            </a:endParaRPr>
          </a:p>
          <a:p>
            <a:pPr marL="352261" indent="-352261" fontAlgn="base">
              <a:buFont typeface="Arial" panose="020B0604020202020204" pitchFamily="34" charset="0"/>
              <a:buChar char="•"/>
              <a:defRPr/>
            </a:pPr>
            <a:r>
              <a:rPr lang="en-US" sz="2100">
                <a:solidFill>
                  <a:schemeClr val="bg1"/>
                </a:solidFill>
                <a:cs typeface="Segoe UI Light" panose="020B0502040204020203" pitchFamily="34" charset="0"/>
              </a:rPr>
              <a:t>Simplified policy management</a:t>
            </a:r>
          </a:p>
          <a:p>
            <a:endParaRPr lang="en-US"/>
          </a:p>
          <a:p>
            <a:r>
              <a:rPr lang="en-US" i="1"/>
              <a:t>Talking points</a:t>
            </a:r>
          </a:p>
          <a:p>
            <a:r>
              <a:rPr lang="en-US" i="1"/>
              <a:t>We are excited by the partners who are available now with deep integration. In the Virtual WAN session you will learn more about their integration.</a:t>
            </a:r>
          </a:p>
          <a:p>
            <a:r>
              <a:rPr lang="en-US" i="1"/>
              <a:t>We also have an expanding set of coming soon partners who are working on integration. Our customers most often ask us about two and we are excited to announce </a:t>
            </a:r>
            <a:r>
              <a:rPr lang="en-US" i="1" err="1"/>
              <a:t>Vmware</a:t>
            </a:r>
            <a:r>
              <a:rPr lang="en-US" i="1"/>
              <a:t> is joining our ecosystem of partners.</a:t>
            </a:r>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032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81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7/11/2019 10:23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087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What is Traffic Manager?</a:t>
            </a:r>
          </a:p>
          <a:p>
            <a:r>
              <a:rPr lang="en-US" dirty="0"/>
              <a:t>https://docs.microsoft.com/en-us/azure/traffic-manager/traffic-manager-overview</a:t>
            </a:r>
          </a:p>
          <a:p>
            <a:endParaRPr lang="en-US" dirty="0"/>
          </a:p>
          <a:p>
            <a:r>
              <a:rPr lang="en-US" dirty="0"/>
              <a:t>Traffic Manager Traffic View</a:t>
            </a:r>
          </a:p>
          <a:p>
            <a:r>
              <a:rPr lang="en-US" dirty="0"/>
              <a:t>https://docs.microsoft.com/en-us/azure/traffic-manager/traffic-manager-traffic-view-overview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1175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AppGw</a:t>
            </a:r>
            <a:r>
              <a:rPr lang="en-US" baseline="0" dirty="0"/>
              <a:t> is platform managed, dedicated deployment. Azure takes care of availability, patching, management of these deployments for you.</a:t>
            </a:r>
          </a:p>
          <a:p>
            <a:r>
              <a:rPr lang="en-US" baseline="0" dirty="0"/>
              <a:t>Application Gateway like ALB is regional in scope but has more advanced connectivity options. You are not limited to scale sets or </a:t>
            </a:r>
            <a:r>
              <a:rPr lang="en-US" baseline="0" dirty="0" err="1"/>
              <a:t>VNets</a:t>
            </a:r>
            <a:r>
              <a:rPr lang="en-US" baseline="0" dirty="0"/>
              <a:t>. </a:t>
            </a:r>
          </a:p>
          <a:p>
            <a:r>
              <a:rPr lang="en-US" baseline="0" dirty="0" err="1"/>
              <a:t>AppGw</a:t>
            </a:r>
            <a:r>
              <a:rPr lang="en-US" baseline="0" dirty="0"/>
              <a:t> can be deployed as both public facing or internal ILB only. More importantly you can use </a:t>
            </a:r>
            <a:r>
              <a:rPr lang="en-US" baseline="0" dirty="0" err="1"/>
              <a:t>AppGw</a:t>
            </a:r>
            <a:r>
              <a:rPr lang="en-US" baseline="0" dirty="0"/>
              <a:t> with both end points exposed at the same time to function as both internal and external layer 7 ADC.</a:t>
            </a:r>
          </a:p>
          <a:p>
            <a:r>
              <a:rPr lang="en-US" baseline="0" dirty="0" err="1"/>
              <a:t>AppGw</a:t>
            </a:r>
            <a:r>
              <a:rPr lang="en-US" baseline="0" dirty="0"/>
              <a:t> is a SSL terminating reverse proxy which offers many functionalities. </a:t>
            </a:r>
          </a:p>
          <a:p>
            <a:r>
              <a:rPr lang="en-US" baseline="0" dirty="0"/>
              <a:t>It is difficult to list down all the capabilities in one chart but here is an attempt. We offer layer 7 routing capabilities like </a:t>
            </a:r>
          </a:p>
          <a:p>
            <a:pPr marL="388712" lvl="1" indent="-171450">
              <a:buFont typeface="Arial" panose="020B0604020202020204" pitchFamily="34" charset="0"/>
              <a:buChar char="•"/>
            </a:pPr>
            <a:r>
              <a:rPr lang="en-US" baseline="0" dirty="0"/>
              <a:t>true round robin load distribution on per http request basis</a:t>
            </a:r>
          </a:p>
          <a:p>
            <a:pPr marL="388712" lvl="1" indent="-171450">
              <a:buFont typeface="Arial" panose="020B0604020202020204" pitchFamily="34" charset="0"/>
              <a:buChar char="•"/>
            </a:pPr>
            <a:r>
              <a:rPr lang="en-US" baseline="0" dirty="0"/>
              <a:t>Ability to pin a user session to the same VM even when originating traffic is behind CDN or proxy</a:t>
            </a:r>
          </a:p>
          <a:p>
            <a:pPr marL="388712" lvl="1" indent="-171450">
              <a:buFont typeface="Arial" panose="020B0604020202020204" pitchFamily="34" charset="0"/>
              <a:buChar char="•"/>
            </a:pPr>
            <a:r>
              <a:rPr lang="en-US" baseline="0" dirty="0"/>
              <a:t>Ability to host multiple sites behinds the same Application Gateway</a:t>
            </a:r>
          </a:p>
          <a:p>
            <a:r>
              <a:rPr lang="en-US" dirty="0"/>
              <a:t>And many more</a:t>
            </a:r>
          </a:p>
          <a:p>
            <a:endParaRPr lang="en-US" dirty="0"/>
          </a:p>
          <a:p>
            <a:endParaRPr lang="en-US" dirty="0"/>
          </a:p>
          <a:p>
            <a:r>
              <a:rPr lang="en-US" dirty="0"/>
              <a:t>Reference:</a:t>
            </a:r>
          </a:p>
          <a:p>
            <a:endParaRPr lang="en-US" dirty="0"/>
          </a:p>
          <a:p>
            <a:r>
              <a:rPr lang="en-US" dirty="0"/>
              <a:t>What is Azure Application Gateway?</a:t>
            </a:r>
          </a:p>
          <a:p>
            <a:r>
              <a:rPr lang="en-US" dirty="0"/>
              <a:t>https://docs.microsoft.com/en-us/azure/application-gateway/overview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8211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US" dirty="0"/>
              <a:t>What is Azure Load Balancer?</a:t>
            </a:r>
          </a:p>
          <a:p>
            <a:r>
              <a:rPr lang="en-US" dirty="0"/>
              <a:t>https://docs.microsoft.com/en-us/azure/load-balancer/load-balancer-overview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3566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Easily configure connectivity</a:t>
            </a:r>
            <a:r>
              <a:rPr kumimoji="0" lang="en-US" sz="900" b="0" i="0" u="none" strike="noStrike" kern="1200" cap="none" spc="0" normalizeH="0" noProof="0">
                <a:ln>
                  <a:noFill/>
                </a:ln>
                <a:gradFill>
                  <a:gsLst>
                    <a:gs pos="76991">
                      <a:srgbClr val="D83B01"/>
                    </a:gs>
                    <a:gs pos="62832">
                      <a:srgbClr val="D83B01"/>
                    </a:gs>
                  </a:gsLst>
                  <a:lin ang="5400000" scaled="0"/>
                </a:gradFill>
                <a:effectLst/>
                <a:uLnTx/>
                <a:uFillTx/>
                <a:latin typeface="Segoe UI Semibold"/>
                <a:ea typeface="+mn-ea"/>
                <a:cs typeface="+mn-cs"/>
              </a:rPr>
              <a:t> policies </a:t>
            </a: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for all your resources </a:t>
            </a:r>
            <a:r>
              <a:rPr lang="en-US" sz="900">
                <a:gradFill>
                  <a:gsLst>
                    <a:gs pos="76991">
                      <a:srgbClr val="D83B01"/>
                    </a:gs>
                    <a:gs pos="62832">
                      <a:srgbClr val="D83B01"/>
                    </a:gs>
                  </a:gsLst>
                  <a:lin ang="5400000" scaled="0"/>
                </a:gradFill>
                <a:latin typeface="Segoe UI Semibold"/>
              </a:rPr>
              <a:t>using network &amp; application (fully qualified domain name filtering) rules</a:t>
            </a:r>
            <a:endPar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Both inbound and outbound support and NAT (SNAT and </a:t>
            </a:r>
            <a:r>
              <a:rPr lang="en-US" b="1"/>
              <a:t>DNAT)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FQDN Tags </a:t>
            </a:r>
            <a:r>
              <a:rPr lang="en-US"/>
              <a:t>support (e.g. Windows Update, ASE) to allow easy rule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Deployed in a click; fully integrated with the Azure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7/11/2019 10:31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744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565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439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US" dirty="0"/>
              <a:t>What is Azure DNS?</a:t>
            </a:r>
          </a:p>
          <a:p>
            <a:r>
              <a:rPr lang="en-US" dirty="0"/>
              <a:t>https://docs.microsoft.com/en-us/azure/dns/dns-overview</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7/11/2019 10:06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7912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Use Azure DNS for private domains</a:t>
            </a:r>
          </a:p>
          <a:p>
            <a:r>
              <a:rPr lang="en-US" dirty="0"/>
              <a:t>https://docs.microsoft.com/en-us/azure/dns/private-dns-overview</a:t>
            </a:r>
          </a:p>
          <a:p>
            <a:endParaRPr lang="en-US" dirty="0"/>
          </a:p>
          <a:p>
            <a:r>
              <a:rPr lang="en-US" dirty="0"/>
              <a:t>Azure DNS Private Zones scenarios</a:t>
            </a:r>
          </a:p>
          <a:p>
            <a:r>
              <a:rPr lang="en-US" dirty="0"/>
              <a:t>https://docs.microsoft.com/en-us/azure/dns/private-dns-scenarios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7/11/2019 10:33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2380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7/11/2019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4004746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CC8D5-63DB-419C-9426-94F0F7F3AF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693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7/11/2019 10:35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810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bullet that lands “customer option”, “mix and match” </a:t>
            </a:r>
          </a:p>
          <a:p>
            <a:endParaRPr lang="en-US"/>
          </a:p>
          <a:p>
            <a:r>
              <a:rPr lang="en-US"/>
              <a:t>Add word “family”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7/11/2019 10:35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703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768398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context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7/11/2019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711501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7/11/2019 10:06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2431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7/11/2019 10:06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0227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US" dirty="0"/>
              <a:t>What is Azure Network Watcher?</a:t>
            </a:r>
          </a:p>
          <a:p>
            <a:r>
              <a:rPr lang="en-US" dirty="0"/>
              <a:t>https://docs.microsoft.com/en-us/azure/network-watcher/network-watcher-monitoring-overview</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7/11/2019 10:06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8717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7/11/2019 10:35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2111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7/11/2019 10:06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64163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359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References: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Inside the Microsoft FPGA-based configurable cloud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https://azure.microsoft.com/en-us/resources/videos/build-2017-inside-the-microsoft-fpga-based-configurable-cloud/</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err="1"/>
              <a:t>SONiC</a:t>
            </a:r>
            <a:r>
              <a:rPr lang="en-US" dirty="0"/>
              <a:t>: The networking switch software that powers the Microsoft Global Cloud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https://azure.microsoft.com/en-us/blog/sonic-the-networking-switch-software-that-powers-the-microsoft-global-cloud/</a:t>
            </a:r>
          </a:p>
        </p:txBody>
      </p:sp>
      <p:sp>
        <p:nvSpPr>
          <p:cNvPr id="4" name="Slide Number Placeholder 3"/>
          <p:cNvSpPr>
            <a:spLocks noGrp="1"/>
          </p:cNvSpPr>
          <p:nvPr>
            <p:ph type="sldNum" sz="quarter" idx="10"/>
          </p:nvPr>
        </p:nvSpPr>
        <p:spPr/>
        <p:txBody>
          <a:bodyPr/>
          <a:lstStyle/>
          <a:p>
            <a:fld id="{EA270342-D23F-4273-AB88-43C977736E8A}"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68843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Reference: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Networking Products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https://docs.microsoft.com/en-us/azure/#pivot=products&amp;panel=network</a:t>
            </a:r>
          </a:p>
        </p:txBody>
      </p:sp>
      <p:sp>
        <p:nvSpPr>
          <p:cNvPr id="4" name="Slide Number Placeholder 3"/>
          <p:cNvSpPr>
            <a:spLocks noGrp="1"/>
          </p:cNvSpPr>
          <p:nvPr>
            <p:ph type="sldNum" sz="quarter" idx="10"/>
          </p:nvPr>
        </p:nvSpPr>
        <p:spPr/>
        <p:txBody>
          <a:bodyPr/>
          <a:lstStyle/>
          <a:p>
            <a:fld id="{EA270342-D23F-4273-AB88-43C977736E8A}"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81386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0" dirty="0"/>
              <a:t> Key capabilities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dirty="0"/>
              <a:t>Isolation and segmentation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dirty="0"/>
              <a:t>Communicate with the internet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dirty="0"/>
              <a:t>Communicate between Azure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dirty="0"/>
              <a:t>Communicate with on-premises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dirty="0"/>
              <a:t>Filter network traffic</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dirty="0"/>
              <a:t>Route network traffic</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dirty="0"/>
              <a:t>Connect virtual networks</a:t>
            </a:r>
          </a:p>
          <a:p>
            <a:endParaRPr lang="en-US" dirty="0"/>
          </a:p>
          <a:p>
            <a:r>
              <a:rPr lang="en-US" dirty="0"/>
              <a:t>DHCP</a:t>
            </a:r>
          </a:p>
          <a:p>
            <a:pPr marL="171450" indent="-171450">
              <a:buFont typeface="Arial" panose="020B0604020202020204" pitchFamily="34" charset="0"/>
              <a:buChar char="•"/>
            </a:pPr>
            <a:r>
              <a:rPr lang="en-US" dirty="0">
                <a:solidFill>
                  <a:schemeClr val="tx2"/>
                </a:solidFill>
              </a:rPr>
              <a:t>Azure provided/managed service</a:t>
            </a:r>
          </a:p>
          <a:p>
            <a:pPr marL="171450" indent="-171450">
              <a:buFont typeface="Arial" panose="020B0604020202020204" pitchFamily="34" charset="0"/>
              <a:buChar char="•"/>
            </a:pPr>
            <a:r>
              <a:rPr lang="en-US" dirty="0">
                <a:solidFill>
                  <a:schemeClr val="tx2"/>
                </a:solidFill>
              </a:rPr>
              <a:t>All addresses are DHCP-based</a:t>
            </a:r>
          </a:p>
          <a:p>
            <a:pPr marL="171450" indent="-171450">
              <a:buFont typeface="Arial" panose="020B0604020202020204" pitchFamily="34" charset="0"/>
              <a:buChar char="•"/>
            </a:pPr>
            <a:r>
              <a:rPr lang="en-US" dirty="0">
                <a:solidFill>
                  <a:schemeClr val="tx2"/>
                </a:solidFill>
              </a:rPr>
              <a:t>Address not allocated until object created</a:t>
            </a:r>
          </a:p>
          <a:p>
            <a:pPr marL="171450" indent="-171450">
              <a:buFont typeface="Arial" panose="020B0604020202020204" pitchFamily="34" charset="0"/>
              <a:buChar char="•"/>
            </a:pPr>
            <a:r>
              <a:rPr lang="en-US" dirty="0">
                <a:solidFill>
                  <a:schemeClr val="tx2"/>
                </a:solidFill>
              </a:rPr>
              <a:t>Addresses are recovered when object is deallocated</a:t>
            </a:r>
          </a:p>
          <a:p>
            <a:pPr marL="171450" indent="-171450">
              <a:buFont typeface="Arial" panose="020B0604020202020204" pitchFamily="34" charset="0"/>
              <a:buChar char="•"/>
            </a:pPr>
            <a:r>
              <a:rPr lang="en-US" dirty="0">
                <a:solidFill>
                  <a:schemeClr val="tx2"/>
                </a:solidFill>
              </a:rPr>
              <a:t>Static addresses are DHCP reservations</a:t>
            </a:r>
          </a:p>
          <a:p>
            <a:pPr marL="171450" indent="-171450">
              <a:buFont typeface="Arial" panose="020B0604020202020204" pitchFamily="34" charset="0"/>
              <a:buChar char="•"/>
            </a:pPr>
            <a:r>
              <a:rPr lang="en-US" dirty="0">
                <a:solidFill>
                  <a:schemeClr val="tx2"/>
                </a:solidFill>
              </a:rPr>
              <a:t>Address prefix comes from VNet/subnet definitions</a:t>
            </a:r>
            <a:endParaRPr lang="en-US" dirty="0"/>
          </a:p>
          <a:p>
            <a:endParaRPr lang="en-US" dirty="0"/>
          </a:p>
          <a:p>
            <a:r>
              <a:rPr lang="en-US" dirty="0"/>
              <a:t>Reference:</a:t>
            </a:r>
          </a:p>
          <a:p>
            <a:endParaRPr lang="en-US" dirty="0"/>
          </a:p>
          <a:p>
            <a:r>
              <a:rPr lang="en-US" dirty="0"/>
              <a:t>What is Azure Virtual Network?</a:t>
            </a:r>
          </a:p>
          <a:p>
            <a:r>
              <a:rPr lang="en-US" dirty="0"/>
              <a:t>https://docs.microsoft.com/en-us/azure/virtual-network/virtual-networks-overview</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7/11/2019 10:06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980230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Add another slide </a:t>
            </a:r>
            <a:r>
              <a:rPr lang="en-US">
                <a:sym typeface="Wingdings" panose="05000000000000000000" pitchFamily="2" charset="2"/>
              </a:rPr>
              <a:t> Azure Private Workload and Azure Public Services (storage, AAD, Azure Website, SQL</a:t>
            </a:r>
            <a:r>
              <a:rPr lang="en-US" baseline="0">
                <a:sym typeface="Wingdings" panose="05000000000000000000" pitchFamily="2" charset="2"/>
              </a:rPr>
              <a:t> Azure, etc.)</a:t>
            </a:r>
            <a:endParaRPr lang="en-US"/>
          </a:p>
          <a:p>
            <a:endParaRPr lang="en-US"/>
          </a:p>
        </p:txBody>
      </p:sp>
      <p:sp>
        <p:nvSpPr>
          <p:cNvPr id="4" name="Header Placeholder 3"/>
          <p:cNvSpPr>
            <a:spLocks noGrp="1"/>
          </p:cNvSpPr>
          <p:nvPr>
            <p:ph type="hdr" sz="quarter" idx="10"/>
          </p:nvPr>
        </p:nvSpPr>
        <p:spPr/>
        <p:txBody>
          <a:bodyPr/>
          <a:lstStyle/>
          <a:p>
            <a:pPr defTabSz="931774">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D18B56EA-E28F-4F92-9F16-7A6F2501B303}" type="datetime8">
              <a:rPr lang="en-US">
                <a:solidFill>
                  <a:prstClr val="black"/>
                </a:solidFill>
                <a:latin typeface="Calibri" panose="020F0502020204030204"/>
              </a:rPr>
              <a:pPr defTabSz="931774">
                <a:defRPr/>
              </a:pPr>
              <a:t>7/11/2019 10:24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Calibri" panose="020F0502020204030204"/>
              </a:rPr>
              <a:pPr defTabSz="931774">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18544731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92" y="-992"/>
            <a:ext cx="12436475" cy="6995517"/>
          </a:xfrm>
          <a:prstGeom prst="rect">
            <a:avLst/>
          </a:prstGeom>
        </p:spPr>
      </p:pic>
      <p:sp>
        <p:nvSpPr>
          <p:cNvPr id="22" name="Rectangle 21"/>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66168" y="2125677"/>
            <a:ext cx="7314889" cy="1828800"/>
          </a:xfrm>
          <a:noFill/>
        </p:spPr>
        <p:txBody>
          <a:bodyPr lIns="146304" tIns="91440" rIns="146304" bIns="91440" anchor="t" anchorCtr="0"/>
          <a:lstStyle>
            <a:lvl1pPr>
              <a:defRPr sz="6400" spc="-100" baseline="0">
                <a:gradFill>
                  <a:gsLst>
                    <a:gs pos="16162">
                      <a:schemeClr val="tx1"/>
                    </a:gs>
                    <a:gs pos="43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366168" y="3954457"/>
            <a:ext cx="7314889" cy="1737360"/>
          </a:xfrm>
        </p:spPr>
        <p:txBody>
          <a:bodyPr tIns="109728" bIns="109728">
            <a:noAutofit/>
          </a:bodyPr>
          <a:lstStyle>
            <a:lvl1pPr marL="0" indent="0">
              <a:spcBef>
                <a:spcPts val="0"/>
              </a:spcBef>
              <a:buNone/>
              <a:defRPr sz="3733">
                <a:gradFill>
                  <a:gsLst>
                    <a:gs pos="16162">
                      <a:schemeClr val="tx1"/>
                    </a:gs>
                    <a:gs pos="43000">
                      <a:schemeClr val="tx1"/>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609578" y="6240429"/>
            <a:ext cx="1284074" cy="274320"/>
          </a:xfrm>
          <a:prstGeom prst="rect">
            <a:avLst/>
          </a:prstGeom>
        </p:spPr>
      </p:pic>
    </p:spTree>
    <p:extLst>
      <p:ext uri="{BB962C8B-B14F-4D97-AF65-F5344CB8AC3E}">
        <p14:creationId xmlns:p14="http://schemas.microsoft.com/office/powerpoint/2010/main" val="166998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7/10/2019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2340218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E36A85-C592-4FC3-B572-9AD6F9724E4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0AC4526-CA99-4729-958D-3E659B7F27BE}"/>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DEB2D7A3-56E0-4595-80BD-06506D3DEF4E}"/>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4139337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04" y="361890"/>
            <a:ext cx="11888047"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084735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6168" y="1212850"/>
            <a:ext cx="11702553" cy="3196837"/>
          </a:xfrm>
          <a:prstGeom prst="rect">
            <a:avLst/>
          </a:prstGeom>
        </p:spPr>
        <p:txBody>
          <a:bodyPr/>
          <a:lstStyle>
            <a:lvl1pPr marL="290467" indent="-290467">
              <a:buClr>
                <a:schemeClr val="tx1"/>
              </a:buClr>
              <a:buSzPct val="90000"/>
              <a:buFont typeface="Arial" pitchFamily="34" charset="0"/>
              <a:buChar char="•"/>
              <a:defRPr sz="4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4">
              <a:buClr>
                <a:schemeClr val="tx1"/>
              </a:buClr>
              <a:buSzPct val="90000"/>
              <a:buFont typeface="Arial" pitchFamily="34" charset="0"/>
              <a:buChar char="•"/>
              <a:defRPr sz="426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7" indent="-290467">
              <a:buClr>
                <a:schemeClr val="tx1"/>
              </a:buClr>
              <a:buSzPct val="90000"/>
              <a:buFont typeface="Arial" pitchFamily="34" charset="0"/>
              <a:buChar char="•"/>
              <a:defRPr sz="373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1" indent="-2285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6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26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6022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84919" y="6321407"/>
            <a:ext cx="11702553" cy="501660"/>
          </a:xfrm>
          <a:prstGeom prst="rect">
            <a:avLst/>
          </a:prstGeom>
          <a:noFill/>
          <a:ln w="12700">
            <a:noFill/>
            <a:miter lim="800000"/>
            <a:headEnd type="none" w="sm" len="sm"/>
            <a:tailEnd type="none" w="sm" len="sm"/>
          </a:ln>
          <a:effectLst/>
        </p:spPr>
        <p:txBody>
          <a:bodyPr vert="horz" wrap="square" lIns="243830" tIns="195064" rIns="243830" bIns="195064" numCol="1" anchor="t" anchorCtr="0" compatLnSpc="1">
            <a:prstTxWarp prst="textNoShape">
              <a:avLst/>
            </a:prstTxWarp>
            <a:spAutoFit/>
          </a:bodyPr>
          <a:lstStyle/>
          <a:p>
            <a:pPr defTabSz="932142" eaLnBrk="0" hangingPunct="0"/>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612283" y="3145040"/>
            <a:ext cx="3471561" cy="704444"/>
          </a:xfrm>
          <a:prstGeom prst="rect">
            <a:avLst/>
          </a:prstGeom>
        </p:spPr>
      </p:pic>
    </p:spTree>
    <p:extLst>
      <p:ext uri="{BB962C8B-B14F-4D97-AF65-F5344CB8AC3E}">
        <p14:creationId xmlns:p14="http://schemas.microsoft.com/office/powerpoint/2010/main" val="82974603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ULA">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9222542" y="6482889"/>
            <a:ext cx="2901474" cy="372394"/>
          </a:xfrm>
          <a:prstGeom prst="rect">
            <a:avLst/>
          </a:prstGeom>
        </p:spPr>
        <p:txBody>
          <a:bodyPr/>
          <a:lstStyle>
            <a:lvl1pPr>
              <a:defRPr>
                <a:solidFill>
                  <a:srgbClr val="000000"/>
                </a:solidFill>
                <a:latin typeface="+mn-lt"/>
              </a:defRPr>
            </a:lvl1pPr>
          </a:lstStyle>
          <a:p>
            <a:pPr marL="0" marR="0" lvl="0" indent="0" algn="r" defTabSz="932742"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088" b="0" i="0" u="none" strike="noStrike" kern="800" cap="none" spc="0" normalizeH="0" baseline="0" noProof="0" smtClean="0">
                <a:ln>
                  <a:noFill/>
                </a:ln>
                <a:solidFill>
                  <a:srgbClr val="000000"/>
                </a:solidFill>
                <a:effectLst/>
                <a:uLnTx/>
                <a:uFillTx/>
                <a:latin typeface="Segoe UI"/>
                <a:ea typeface="+mn-ea"/>
                <a:cs typeface="Segoe UI Light"/>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US" sz="1088" b="0" i="0" u="none" strike="noStrike" kern="800" cap="none" spc="0" normalizeH="0" baseline="0" noProof="0">
              <a:ln>
                <a:noFill/>
              </a:ln>
              <a:solidFill>
                <a:srgbClr val="000000"/>
              </a:solidFill>
              <a:effectLst/>
              <a:uLnTx/>
              <a:uFillTx/>
              <a:latin typeface="Segoe UI"/>
              <a:ea typeface="+mn-ea"/>
              <a:cs typeface="Segoe UI Light"/>
            </a:endParaRPr>
          </a:p>
        </p:txBody>
      </p:sp>
      <p:sp>
        <p:nvSpPr>
          <p:cNvPr id="14" name="Content Placeholder 13"/>
          <p:cNvSpPr>
            <a:spLocks noGrp="1"/>
          </p:cNvSpPr>
          <p:nvPr>
            <p:ph sz="quarter" idx="13" hasCustomPrompt="1"/>
          </p:nvPr>
        </p:nvSpPr>
        <p:spPr>
          <a:xfrm>
            <a:off x="310872" y="492207"/>
            <a:ext cx="11813144" cy="5906488"/>
          </a:xfrm>
          <a:prstGeom prst="rect">
            <a:avLst/>
          </a:prstGeom>
        </p:spPr>
        <p:txBody>
          <a:bodyPr vert="horz" lIns="182880" tIns="137160">
            <a:normAutofit/>
          </a:bodyPr>
          <a:lstStyle>
            <a:lvl1pPr marL="0" indent="0">
              <a:spcBef>
                <a:spcPts val="408"/>
              </a:spcBef>
              <a:buFontTx/>
              <a:buNone/>
              <a:defRPr sz="1904"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3979184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148012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668" y="1211288"/>
            <a:ext cx="11887270"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90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1288"/>
            <a:ext cx="5485699" cy="2554545"/>
          </a:xfrm>
        </p:spPr>
        <p:txBody>
          <a:bodyPr wrap="square">
            <a:spAutoFit/>
          </a:bodyPr>
          <a:lstStyle>
            <a:lvl1pPr marL="231707" indent="-231707">
              <a:spcBef>
                <a:spcPts val="1224"/>
              </a:spcBef>
              <a:buClr>
                <a:schemeClr val="tx1"/>
              </a:buClr>
              <a:buFont typeface="Wingdings" panose="05000000000000000000" pitchFamily="2" charset="2"/>
              <a:buChar char=""/>
              <a:defRPr sz="3000" b="0">
                <a:latin typeface="+mn-lt"/>
              </a:defRPr>
            </a:lvl1pPr>
            <a:lvl2pPr marL="426913" indent="-171400">
              <a:buFont typeface="Wingdings" panose="05000000000000000000" pitchFamily="2" charset="2"/>
              <a:buChar char=""/>
              <a:defRPr sz="2400" b="0"/>
            </a:lvl2pPr>
            <a:lvl3pPr marL="639576" indent="-188857">
              <a:buFont typeface="Wingdings" panose="05000000000000000000" pitchFamily="2" charset="2"/>
              <a:buChar char=""/>
              <a:tabLst/>
              <a:defRPr sz="2200" b="0"/>
            </a:lvl3pPr>
            <a:lvl4pPr marL="828433" indent="-176162">
              <a:buFont typeface="Wingdings" panose="05000000000000000000" pitchFamily="2" charset="2"/>
              <a:buChar char=""/>
              <a:defRPr sz="2200" b="0"/>
            </a:lvl4pPr>
            <a:lvl5pPr marL="1023639" indent="-169814">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1289"/>
            <a:ext cx="5485699" cy="2511229"/>
          </a:xfrm>
        </p:spPr>
        <p:txBody>
          <a:bodyPr wrap="square">
            <a:spAutoFit/>
          </a:bodyPr>
          <a:lstStyle>
            <a:lvl1pPr marL="287253" indent="-287253">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13" indent="-342800">
              <a:defRPr lang="en-US" sz="2400" b="0" kern="1200" spc="0" baseline="0" dirty="0">
                <a:gradFill>
                  <a:gsLst>
                    <a:gs pos="1250">
                      <a:schemeClr val="tx1"/>
                    </a:gs>
                    <a:gs pos="100000">
                      <a:schemeClr val="tx1"/>
                    </a:gs>
                  </a:gsLst>
                  <a:lin ang="5400000" scaled="0"/>
                </a:gradFill>
                <a:latin typeface="+mn-lt"/>
                <a:ea typeface="+mn-ea"/>
                <a:cs typeface="+mn-cs"/>
              </a:defRPr>
            </a:lvl2pPr>
            <a:lvl3pPr marL="793518" indent="-3428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070" indent="-342800">
              <a:defRPr lang="en-US" sz="2200" b="0" kern="1200" spc="0" baseline="0" dirty="0">
                <a:gradFill>
                  <a:gsLst>
                    <a:gs pos="1250">
                      <a:schemeClr val="tx1"/>
                    </a:gs>
                    <a:gs pos="100000">
                      <a:schemeClr val="tx1"/>
                    </a:gs>
                  </a:gsLst>
                  <a:lin ang="5400000" scaled="0"/>
                </a:gradFill>
                <a:latin typeface="+mn-lt"/>
                <a:ea typeface="+mn-ea"/>
                <a:cs typeface="+mn-cs"/>
              </a:defRPr>
            </a:lvl4pPr>
            <a:lvl5pPr marL="1196626" indent="-3428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07" marR="0" lvl="0" indent="-231707" algn="l" defTabSz="932470"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07" marR="0" lvl="1" indent="-231707" algn="l" defTabSz="932470"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07" marR="0" lvl="2" indent="-231707" algn="l" defTabSz="932470"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07" marR="0" lvl="3" indent="-231707" algn="l" defTabSz="932470"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07" marR="0" lvl="4" indent="-231707" algn="l" defTabSz="932470"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93268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3F0-FAC0-4B82-B690-EA549BEB4BA1}"/>
              </a:ext>
            </a:extLst>
          </p:cNvPr>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4E29898F-1A15-4A10-B532-F30ABED8AB45}"/>
              </a:ext>
            </a:extLst>
          </p:cNvPr>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929EDE9-3C7E-477A-B457-ED4CC02CFD0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085F931-78D9-4F73-9C9B-59C11FE31405}"/>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C30E0EA8-946B-420B-BCD7-63AFD5244F8F}"/>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1070189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0"/>
            <a:ext cx="11702553" cy="1868204"/>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1800"/>
            </a:lvl2pPr>
            <a:lvl3pPr marL="228564" indent="0">
              <a:buNone/>
              <a:defRPr sz="1800"/>
            </a:lvl3pPr>
            <a:lvl4pPr marL="457127" indent="0">
              <a:buNone/>
              <a:defRPr sz="1600"/>
            </a:lvl4pPr>
            <a:lvl5pPr marL="685691"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83948104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C049-81D7-4523-A550-2A6F82A0EA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211F20-0A23-45C7-B249-487CAA290D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779BE-CF7B-45FF-A20B-2C222928EC5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138FFF-3ECB-4C75-BBEC-3FB57EA5D972}"/>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BAA8002D-F8F6-455F-BDE3-01B466223A4D}"/>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2811222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1419-9CC1-45E0-BC74-84EBB8247438}"/>
              </a:ext>
            </a:extLst>
          </p:cNvPr>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5940955-2C3B-47E3-8F47-07F44E34C527}"/>
              </a:ext>
            </a:extLst>
          </p:cNvPr>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14408A-A8BF-404F-8330-8BFF3BBB77A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1FD1C93-96A3-4F8B-9A65-A0937B75326E}"/>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65176DB4-414F-49B7-92E1-2A8A3113530D}"/>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2100224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A7EF2-09E5-4B0C-9E7F-28A4AEDBC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619655-2546-429F-8F60-9E4B982BD7AE}"/>
              </a:ext>
            </a:extLst>
          </p:cNvPr>
          <p:cNvSpPr>
            <a:spLocks noGrp="1"/>
          </p:cNvSpPr>
          <p:nvPr>
            <p:ph sz="half" idx="1"/>
          </p:nvPr>
        </p:nvSpPr>
        <p:spPr>
          <a:xfrm>
            <a:off x="854899" y="1861968"/>
            <a:ext cx="5284827"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C7CC25-D4C0-4B7D-B286-98975EC0739B}"/>
              </a:ext>
            </a:extLst>
          </p:cNvPr>
          <p:cNvSpPr>
            <a:spLocks noGrp="1"/>
          </p:cNvSpPr>
          <p:nvPr>
            <p:ph sz="half" idx="2"/>
          </p:nvPr>
        </p:nvSpPr>
        <p:spPr>
          <a:xfrm>
            <a:off x="6295162" y="1861968"/>
            <a:ext cx="5284827"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983B2E-7EF6-48B7-B922-135306FAC3A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C6AB527-F53C-4C3D-874A-00BDD9827195}"/>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570FA935-6047-44D1-B898-53373CDEA2B2}"/>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1478416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6E82-AF16-43B9-ABDF-11FDF9671496}"/>
              </a:ext>
            </a:extLst>
          </p:cNvPr>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087C80-1ABE-45E3-B94D-72AC4E7C375E}"/>
              </a:ext>
            </a:extLst>
          </p:cNvPr>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3D8A287A-68A2-49C8-B2E2-22A96F437884}"/>
              </a:ext>
            </a:extLst>
          </p:cNvPr>
          <p:cNvSpPr>
            <a:spLocks noGrp="1"/>
          </p:cNvSpPr>
          <p:nvPr>
            <p:ph sz="half" idx="2"/>
          </p:nvPr>
        </p:nvSpPr>
        <p:spPr>
          <a:xfrm>
            <a:off x="856519" y="2554944"/>
            <a:ext cx="5260540"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C17FA9-E52F-4255-A57A-684761D2B1DE}"/>
              </a:ext>
            </a:extLst>
          </p:cNvPr>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D67D0897-4F5D-497C-A229-14CD1C6CA8F8}"/>
              </a:ext>
            </a:extLst>
          </p:cNvPr>
          <p:cNvSpPr>
            <a:spLocks noGrp="1"/>
          </p:cNvSpPr>
          <p:nvPr>
            <p:ph sz="quarter" idx="4"/>
          </p:nvPr>
        </p:nvSpPr>
        <p:spPr>
          <a:xfrm>
            <a:off x="6295162" y="2554944"/>
            <a:ext cx="5286447"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D91451-3748-4C2A-9323-585C51889F9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3F4B219-1582-42AE-BF74-31A697CB9415}"/>
              </a:ext>
            </a:extLst>
          </p:cNvPr>
          <p:cNvSpPr>
            <a:spLocks noGrp="1"/>
          </p:cNvSpPr>
          <p:nvPr>
            <p:ph type="ftr" sz="quarter" idx="11"/>
          </p:nvPr>
        </p:nvSpPr>
        <p:spPr/>
        <p:txBody>
          <a:bodyPr/>
          <a:lstStyle/>
          <a:p>
            <a:r>
              <a:rPr lang="en-US"/>
              <a:t>Microsoft Confidential</a:t>
            </a:r>
          </a:p>
        </p:txBody>
      </p:sp>
      <p:sp>
        <p:nvSpPr>
          <p:cNvPr id="9" name="Slide Number Placeholder 8">
            <a:extLst>
              <a:ext uri="{FF2B5EF4-FFF2-40B4-BE49-F238E27FC236}">
                <a16:creationId xmlns:a16="http://schemas.microsoft.com/office/drawing/2014/main" id="{3A359E46-580E-4BFC-9076-F4EEA00F6091}"/>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5699633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9B70-D26E-4EE4-860D-3FB3F37C00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B8B996-940B-4E15-87EC-397FB85F877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A3F3CC6-D4FE-4087-9F7E-4C09825C883E}"/>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2D050F03-2B80-46F1-B9ED-6DC7F1DD4D00}"/>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3897771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E36A85-C592-4FC3-B572-9AD6F9724E4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0AC4526-CA99-4729-958D-3E659B7F27BE}"/>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DEB2D7A3-56E0-4595-80BD-06506D3DEF4E}"/>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1218146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DA28-CE51-47CF-9117-322D46761B1F}"/>
              </a:ext>
            </a:extLst>
          </p:cNvPr>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D3D5A121-EAC1-4BA4-9D27-34B17326EBA5}"/>
              </a:ext>
            </a:extLst>
          </p:cNvPr>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8089C-1E2B-47E9-BA71-FA8E10B50C31}"/>
              </a:ext>
            </a:extLst>
          </p:cNvPr>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B2C7DEF7-8990-4F9D-B15D-B19D30CC19A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F50D837-E02A-459E-8796-C8AF3DDC1E78}"/>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E27AA355-9A27-4430-94C3-523E70FFE4C1}"/>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2679262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7C8D7-2047-4EDC-A926-FC5C2B030AA5}"/>
              </a:ext>
            </a:extLst>
          </p:cNvPr>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A478F041-143D-4E61-ADEE-2224700F05E6}"/>
              </a:ext>
            </a:extLst>
          </p:cNvPr>
          <p:cNvSpPr>
            <a:spLocks noGrp="1"/>
          </p:cNvSpPr>
          <p:nvPr>
            <p:ph type="pic" idx="1"/>
          </p:nvPr>
        </p:nvSpPr>
        <p:spPr>
          <a:xfrm>
            <a:off x="5286447" y="1007083"/>
            <a:ext cx="6295162"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91AE92E0-0F18-4721-8C6B-A7870D7D2D37}"/>
              </a:ext>
            </a:extLst>
          </p:cNvPr>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64660C9D-9090-448B-BDB5-C5C18082A7A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7EF0AB3-9308-4AE1-94B2-D1ADD6132A5B}"/>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2D5C716A-74DC-4F57-952B-71DC011CEEDE}"/>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1210355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C0C8-4520-446A-996C-AEDDBEC1B5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187E49-1CD0-4822-A2C5-787B2931E5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2A918F-1372-443C-A81E-BF7F1E64FF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4C05DB4-554E-4315-9E22-71FDAE89AEE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5D91CC93-E689-414B-8B0D-BE0812E54580}"/>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384107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359044-92A9-40CF-A2BC-E5338758A667}"/>
              </a:ext>
            </a:extLst>
          </p:cNvPr>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3A1B33-6D72-4C9D-B84E-D70A0E30BCEC}"/>
              </a:ext>
            </a:extLst>
          </p:cNvPr>
          <p:cNvSpPr>
            <a:spLocks noGrp="1"/>
          </p:cNvSpPr>
          <p:nvPr>
            <p:ph type="body" orient="vert" idx="1"/>
          </p:nvPr>
        </p:nvSpPr>
        <p:spPr>
          <a:xfrm>
            <a:off x="854899" y="372394"/>
            <a:ext cx="7888382"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F6BDB2-CA8F-4FC4-B914-FA19E74019D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196B1FF-FB57-4CF4-8EA4-105B3C5B5059}"/>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31C4127-2236-42E2-B761-F341E2068C09}"/>
              </a:ext>
            </a:extLst>
          </p:cNvPr>
          <p:cNvSpPr>
            <a:spLocks noGrp="1"/>
          </p:cNvSpPr>
          <p:nvPr>
            <p:ph type="sldNum" sz="quarter" idx="12"/>
          </p:nvPr>
        </p:nvSpPr>
        <p:spPr/>
        <p:txBody>
          <a:bodyPr/>
          <a:lstStyle/>
          <a:p>
            <a:fld id="{401C924E-0A5B-4292-AE8C-C6812AEFC55C}" type="slidenum">
              <a:rPr lang="en-US" smtClean="0"/>
              <a:t>‹#›</a:t>
            </a:fld>
            <a:endParaRPr lang="en-US"/>
          </a:p>
        </p:txBody>
      </p:sp>
    </p:spTree>
    <p:extLst>
      <p:ext uri="{BB962C8B-B14F-4D97-AF65-F5344CB8AC3E}">
        <p14:creationId xmlns:p14="http://schemas.microsoft.com/office/powerpoint/2010/main" val="1317592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1935915"/>
          </a:xfrm>
        </p:spPr>
        <p:txBody>
          <a:bodyPr wrap="square">
            <a:spAutoFit/>
          </a:bodyPr>
          <a:lstStyle>
            <a:lvl1pPr>
              <a:defRPr sz="36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64769563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 Business Forward (blue 1)">
    <p:bg>
      <p:bgPr>
        <a:solidFill>
          <a:srgbClr val="021C38"/>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
        <p:nvSpPr>
          <p:cNvPr id="6" name="Title 1"/>
          <p:cNvSpPr txBox="1">
            <a:spLocks/>
          </p:cNvSpPr>
          <p:nvPr userDrawn="1"/>
        </p:nvSpPr>
        <p:spPr>
          <a:xfrm>
            <a:off x="355555" y="3008301"/>
            <a:ext cx="9112675" cy="980875"/>
          </a:xfrm>
          <a:prstGeom prst="rect">
            <a:avLst/>
          </a:prstGeom>
          <a:noFill/>
        </p:spPr>
        <p:txBody>
          <a:bodyPr vert="horz" wrap="square" lIns="146283" tIns="91427" rIns="146283" bIns="91427" rtlCol="0" anchor="b"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5000"/>
              <a:t>Microsoft Business Forward</a:t>
            </a:r>
          </a:p>
        </p:txBody>
      </p:sp>
      <p:cxnSp>
        <p:nvCxnSpPr>
          <p:cNvPr id="9" name="Straight Connector 8"/>
          <p:cNvCxnSpPr/>
          <p:nvPr userDrawn="1"/>
        </p:nvCxnSpPr>
        <p:spPr>
          <a:xfrm>
            <a:off x="2446559" y="3498738"/>
            <a:ext cx="0" cy="2377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030046" y="299892"/>
            <a:ext cx="2133329" cy="606188"/>
          </a:xfrm>
          <a:prstGeom prst="rect">
            <a:avLst/>
          </a:prstGeom>
          <a:noFill/>
        </p:spPr>
        <p:txBody>
          <a:bodyPr wrap="square" lIns="182854" tIns="146283" rIns="182854" bIns="146283" rtlCol="0">
            <a:spAutoFit/>
          </a:bodyPr>
          <a:lstStyle/>
          <a:p>
            <a:pPr algn="r">
              <a:lnSpc>
                <a:spcPct val="90000"/>
              </a:lnSpc>
              <a:spcAft>
                <a:spcPts val="600"/>
              </a:spcAft>
            </a:pPr>
            <a:r>
              <a:rPr lang="en-US" sz="2200">
                <a:gradFill>
                  <a:gsLst>
                    <a:gs pos="2917">
                      <a:schemeClr val="tx1"/>
                    </a:gs>
                    <a:gs pos="30000">
                      <a:schemeClr val="tx1"/>
                    </a:gs>
                  </a:gsLst>
                  <a:lin ang="5400000" scaled="0"/>
                </a:gradFill>
              </a:rPr>
              <a:t>Dynamics 365</a:t>
            </a:r>
          </a:p>
        </p:txBody>
      </p:sp>
    </p:spTree>
    <p:extLst>
      <p:ext uri="{BB962C8B-B14F-4D97-AF65-F5344CB8AC3E}">
        <p14:creationId xmlns:p14="http://schemas.microsoft.com/office/powerpoint/2010/main" val="386033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 Business Forward (blue 2)">
    <p:bg>
      <p:bgPr>
        <a:solidFill>
          <a:srgbClr val="021C3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214255"/>
            <a:ext cx="12434888" cy="4780270"/>
          </a:xfrm>
          <a:prstGeom prst="rect">
            <a:avLst/>
          </a:prstGeom>
        </p:spPr>
      </p:pic>
      <p:pic>
        <p:nvPicPr>
          <p:cNvPr id="11" name="Picture 10"/>
          <p:cNvPicPr>
            <a:picLocks noChangeAspect="1"/>
          </p:cNvPicPr>
          <p:nvPr userDrawn="1"/>
        </p:nvPicPr>
        <p:blipFill>
          <a:blip r:embed="rId3"/>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4273261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4542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8" y="1211287"/>
            <a:ext cx="11887269"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7808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780343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95119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20040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21C38"/>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03" y="3566161"/>
            <a:ext cx="9142833"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itle 1"/>
          <p:cNvSpPr>
            <a:spLocks noGrp="1"/>
          </p:cNvSpPr>
          <p:nvPr>
            <p:ph type="title" hasCustomPrompt="1"/>
          </p:nvPr>
        </p:nvSpPr>
        <p:spPr>
          <a:xfrm>
            <a:off x="274667" y="1517904"/>
            <a:ext cx="9142769" cy="1828786"/>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Demo</a:t>
            </a:r>
          </a:p>
        </p:txBody>
      </p:sp>
    </p:spTree>
    <p:extLst>
      <p:ext uri="{BB962C8B-B14F-4D97-AF65-F5344CB8AC3E}">
        <p14:creationId xmlns:p14="http://schemas.microsoft.com/office/powerpoint/2010/main" val="419858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21C38"/>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67" y="1517904"/>
            <a:ext cx="9142769" cy="1828786"/>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Video</a:t>
            </a:r>
          </a:p>
        </p:txBody>
      </p:sp>
    </p:spTree>
    <p:extLst>
      <p:ext uri="{BB962C8B-B14F-4D97-AF65-F5344CB8AC3E}">
        <p14:creationId xmlns:p14="http://schemas.microsoft.com/office/powerpoint/2010/main" val="496537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21C38"/>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67" y="1517904"/>
            <a:ext cx="9142769" cy="1828786"/>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5721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168" y="2989432"/>
            <a:ext cx="11702553"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4173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3127931"/>
            <a:ext cx="4891416" cy="738664"/>
          </a:xfrm>
        </p:spPr>
        <p:txBody>
          <a:bodyPr wrap="square" anchor="ctr">
            <a:spAutoFit/>
          </a:bodyPr>
          <a:lstStyle>
            <a:lvl1pPr>
              <a:defRPr sz="3999" baseline="0">
                <a:gradFill>
                  <a:gsLst>
                    <a:gs pos="1250">
                      <a:schemeClr val="tx1"/>
                    </a:gs>
                    <a:gs pos="100000">
                      <a:schemeClr val="tx1"/>
                    </a:gs>
                  </a:gsLst>
                  <a:lin ang="5400000" scaled="0"/>
                </a:gradFill>
              </a:defRPr>
            </a:lvl1pPr>
          </a:lstStyle>
          <a:p>
            <a:r>
              <a:rPr lang="en-US"/>
              <a:t>Square photo layout</a:t>
            </a:r>
          </a:p>
        </p:txBody>
      </p:sp>
    </p:spTree>
    <p:extLst>
      <p:ext uri="{BB962C8B-B14F-4D97-AF65-F5344CB8AC3E}">
        <p14:creationId xmlns:p14="http://schemas.microsoft.com/office/powerpoint/2010/main" val="428826105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14977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21C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1558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938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21C3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1049935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7068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54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311508"/>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7594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26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2445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464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a:xfrm>
            <a:off x="8901004" y="6519463"/>
            <a:ext cx="2797850" cy="372394"/>
          </a:xfrm>
        </p:spPr>
        <p:txBody>
          <a:bodyPr/>
          <a:lstStyle>
            <a:lvl1pPr>
              <a:defRPr sz="1122"/>
            </a:lvl1pPr>
          </a:lstStyle>
          <a:p>
            <a:fld id="{39670977-5DAA-4505-BEED-92632A361A71}" type="slidenum">
              <a:rPr lang="en-US" smtClean="0"/>
              <a:pPr/>
              <a:t>‹#›</a:t>
            </a:fld>
            <a:endParaRPr lang="en-US"/>
          </a:p>
        </p:txBody>
      </p:sp>
      <p:sp>
        <p:nvSpPr>
          <p:cNvPr id="7" name="Footer Placeholder 2">
            <a:extLst>
              <a:ext uri="{FF2B5EF4-FFF2-40B4-BE49-F238E27FC236}">
                <a16:creationId xmlns:a16="http://schemas.microsoft.com/office/drawing/2014/main" id="{EF58B2AC-648D-4501-AA3C-C5945C512A37}"/>
              </a:ext>
            </a:extLst>
          </p:cNvPr>
          <p:cNvSpPr txBox="1">
            <a:spLocks/>
          </p:cNvSpPr>
          <p:nvPr userDrawn="1"/>
        </p:nvSpPr>
        <p:spPr>
          <a:xfrm>
            <a:off x="494718" y="6689365"/>
            <a:ext cx="3936498" cy="137160"/>
          </a:xfrm>
          <a:prstGeom prst="rect">
            <a:avLst/>
          </a:prstGeom>
        </p:spPr>
        <p:txBody>
          <a:bodyPr vert="horz" lIns="0" tIns="0" rIns="93260" bIns="0" rtlCol="0" anchor="ctr"/>
          <a:lstStyle>
            <a:defPPr>
              <a:defRPr lang="en-US"/>
            </a:defPPr>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gradFill>
                  <a:gsLst>
                    <a:gs pos="2239">
                      <a:srgbClr val="505050"/>
                    </a:gs>
                    <a:gs pos="11940">
                      <a:srgbClr val="505050"/>
                    </a:gs>
                  </a:gsLst>
                  <a:lin ang="5400000" scaled="0"/>
                </a:gradFill>
              </a:rPr>
              <a:t>Microsoft Confidential</a:t>
            </a:r>
          </a:p>
        </p:txBody>
      </p:sp>
      <p:sp>
        <p:nvSpPr>
          <p:cNvPr id="8" name="Slide Number Placeholder 2">
            <a:extLst>
              <a:ext uri="{FF2B5EF4-FFF2-40B4-BE49-F238E27FC236}">
                <a16:creationId xmlns:a16="http://schemas.microsoft.com/office/drawing/2014/main" id="{128A67B9-4ABC-41E2-9E04-A255C6827854}"/>
              </a:ext>
            </a:extLst>
          </p:cNvPr>
          <p:cNvSpPr txBox="1">
            <a:spLocks/>
          </p:cNvSpPr>
          <p:nvPr userDrawn="1"/>
        </p:nvSpPr>
        <p:spPr>
          <a:xfrm>
            <a:off x="11657627" y="6689365"/>
            <a:ext cx="566665" cy="137160"/>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63"/>
            <a:fld id="{27258FFF-F925-446B-8502-81C933981705}" type="slidenum">
              <a:rPr lang="en-US" sz="1224" smtClean="0">
                <a:gradFill>
                  <a:gsLst>
                    <a:gs pos="2239">
                      <a:srgbClr val="505050"/>
                    </a:gs>
                    <a:gs pos="11940">
                      <a:srgbClr val="505050"/>
                    </a:gs>
                  </a:gsLst>
                  <a:lin ang="5400000" scaled="0"/>
                </a:gradFill>
              </a:rPr>
              <a:pPr defTabSz="932563"/>
              <a:t>‹#›</a:t>
            </a:fld>
            <a:endParaRPr lang="en-US" sz="1224">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4839080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Subtitl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0581983" cy="838199"/>
          </a:xfrm>
        </p:spPr>
        <p:txBody>
          <a:bodyPr/>
          <a:lstStyle>
            <a:lvl1pPr>
              <a:defRPr>
                <a:solidFill>
                  <a:schemeClr val="accent1"/>
                </a:solidFill>
              </a:defRPr>
            </a:lvl1pPr>
          </a:lstStyle>
          <a:p>
            <a:r>
              <a:rPr lang="en-US"/>
              <a:t>Click to edit Master title style</a:t>
            </a:r>
          </a:p>
        </p:txBody>
      </p:sp>
      <p:sp>
        <p:nvSpPr>
          <p:cNvPr id="4" name="Footer Placeholder 2"/>
          <p:cNvSpPr>
            <a:spLocks noGrp="1"/>
          </p:cNvSpPr>
          <p:nvPr>
            <p:ph type="ftr" sz="quarter" idx="3"/>
          </p:nvPr>
        </p:nvSpPr>
        <p:spPr>
          <a:xfrm>
            <a:off x="494718" y="6689365"/>
            <a:ext cx="3936498"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p>
        </p:txBody>
      </p:sp>
      <p:sp>
        <p:nvSpPr>
          <p:cNvPr id="6" name="Text Placeholder 3"/>
          <p:cNvSpPr>
            <a:spLocks noGrp="1"/>
          </p:cNvSpPr>
          <p:nvPr>
            <p:ph type="body" sz="quarter" idx="11" hasCustomPrompt="1"/>
          </p:nvPr>
        </p:nvSpPr>
        <p:spPr>
          <a:xfrm>
            <a:off x="16932" y="778930"/>
            <a:ext cx="12152349" cy="381000"/>
          </a:xfrm>
        </p:spPr>
        <p:txBody>
          <a:bodyPr lIns="274320" tIns="0">
            <a:noAutofit/>
          </a:bodyPr>
          <a:lstStyle>
            <a:lvl1pPr marL="0" indent="0">
              <a:buNone/>
              <a:defRPr sz="2000">
                <a:solidFill>
                  <a:schemeClr val="tx1"/>
                </a:solidFill>
              </a:defRPr>
            </a:lvl1pPr>
          </a:lstStyle>
          <a:p>
            <a:pPr lvl="0"/>
            <a:r>
              <a:rPr lang="en-US"/>
              <a:t>Subtitle</a:t>
            </a:r>
          </a:p>
        </p:txBody>
      </p:sp>
      <p:sp>
        <p:nvSpPr>
          <p:cNvPr id="3" name="Slide Number Placeholder 2"/>
          <p:cNvSpPr>
            <a:spLocks noGrp="1"/>
          </p:cNvSpPr>
          <p:nvPr>
            <p:ph type="sldNum" sz="quarter" idx="12"/>
          </p:nvPr>
        </p:nvSpPr>
        <p:spPr/>
        <p:txBody>
          <a:bodyPr/>
          <a:lstStyle/>
          <a:p>
            <a:pPr defTabSz="932563"/>
            <a:fld id="{27258FFF-F925-446B-8502-81C933981705}" type="slidenum">
              <a:rPr lang="en-US" smtClean="0">
                <a:gradFill>
                  <a:gsLst>
                    <a:gs pos="2239">
                      <a:srgbClr val="505050"/>
                    </a:gs>
                    <a:gs pos="11940">
                      <a:srgbClr val="505050"/>
                    </a:gs>
                  </a:gsLst>
                  <a:lin ang="5400000" scaled="0"/>
                </a:gradFill>
              </a:rPr>
              <a:pPr defTabSz="932563"/>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9812396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6511" y="601344"/>
            <a:ext cx="3264158"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3639466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7889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8563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240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3"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000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5235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975993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8085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4476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3162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6248531"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6248531"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30816" b="20558"/>
          <a:stretch/>
        </p:blipFill>
        <p:spPr bwMode="invGray">
          <a:xfrm>
            <a:off x="6916002" y="1511780"/>
            <a:ext cx="5518886" cy="5482745"/>
          </a:xfrm>
          <a:prstGeom prst="rect">
            <a:avLst/>
          </a:prstGeom>
        </p:spPr>
      </p:pic>
    </p:spTree>
    <p:extLst>
      <p:ext uri="{BB962C8B-B14F-4D97-AF65-F5344CB8AC3E}">
        <p14:creationId xmlns:p14="http://schemas.microsoft.com/office/powerpoint/2010/main" val="4117697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248531"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30816" b="20558"/>
          <a:stretch/>
        </p:blipFill>
        <p:spPr bwMode="invGray">
          <a:xfrm>
            <a:off x="6916002" y="1511780"/>
            <a:ext cx="5518886" cy="5482745"/>
          </a:xfrm>
          <a:prstGeom prst="rect">
            <a:avLst/>
          </a:prstGeom>
        </p:spPr>
      </p:pic>
    </p:spTree>
    <p:extLst>
      <p:ext uri="{BB962C8B-B14F-4D97-AF65-F5344CB8AC3E}">
        <p14:creationId xmlns:p14="http://schemas.microsoft.com/office/powerpoint/2010/main" val="319056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351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5001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5422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9868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8795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0216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3757162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53934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028300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59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183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Tree>
    <p:extLst>
      <p:ext uri="{BB962C8B-B14F-4D97-AF65-F5344CB8AC3E}">
        <p14:creationId xmlns:p14="http://schemas.microsoft.com/office/powerpoint/2010/main" val="300766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296095"/>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68143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4" y="1212851"/>
            <a:ext cx="11885684" cy="2369842"/>
          </a:xfrm>
        </p:spPr>
        <p:txBody>
          <a:bodyPr/>
          <a:lstStyle>
            <a:lvl1pPr marL="0" indent="0">
              <a:lnSpc>
                <a:spcPct val="110000"/>
              </a:lnSpc>
              <a:spcBef>
                <a:spcPts val="612"/>
              </a:spcBef>
              <a:spcAft>
                <a:spcPts val="612"/>
              </a:spcAft>
              <a:buNone/>
              <a:defRPr sz="3264">
                <a:gradFill>
                  <a:gsLst>
                    <a:gs pos="1250">
                      <a:schemeClr val="tx2"/>
                    </a:gs>
                    <a:gs pos="99000">
                      <a:schemeClr val="tx2"/>
                    </a:gs>
                  </a:gsLst>
                  <a:lin ang="5400000" scaled="0"/>
                </a:gradFill>
              </a:defRPr>
            </a:lvl1pPr>
            <a:lvl2pPr marL="0" indent="0">
              <a:lnSpc>
                <a:spcPct val="110000"/>
              </a:lnSpc>
              <a:spcBef>
                <a:spcPts val="612"/>
              </a:spcBef>
              <a:spcAft>
                <a:spcPts val="612"/>
              </a:spcAft>
              <a:buFontTx/>
              <a:buNone/>
              <a:defRPr sz="2448">
                <a:latin typeface="+mj-lt"/>
              </a:defRPr>
            </a:lvl2pPr>
            <a:lvl3pPr marL="0" indent="0">
              <a:lnSpc>
                <a:spcPct val="110000"/>
              </a:lnSpc>
              <a:spcBef>
                <a:spcPts val="612"/>
              </a:spcBef>
              <a:spcAft>
                <a:spcPts val="612"/>
              </a:spcAft>
              <a:buNone/>
              <a:defRPr sz="1836"/>
            </a:lvl3pPr>
            <a:lvl4pPr marL="457024" indent="0">
              <a:lnSpc>
                <a:spcPct val="110000"/>
              </a:lnSpc>
              <a:spcBef>
                <a:spcPts val="612"/>
              </a:spcBef>
              <a:spcAft>
                <a:spcPts val="612"/>
              </a:spcAft>
              <a:buNone/>
              <a:defRPr sz="1428"/>
            </a:lvl4pPr>
            <a:lvl5pPr marL="685537" indent="0">
              <a:lnSpc>
                <a:spcPct val="110000"/>
              </a:lnSpc>
              <a:spcBef>
                <a:spcPts val="612"/>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36930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2" y="632783"/>
            <a:ext cx="11531716" cy="411162"/>
          </a:xfrm>
        </p:spPr>
        <p:txBody>
          <a:bodyPr wrap="square" lIns="0" tIns="0" rIns="0" bIns="0">
            <a:spAutoFit/>
          </a:bodyPr>
          <a:lstStyle>
            <a:lvl1pPr>
              <a:lnSpc>
                <a:spcPts val="3198"/>
              </a:lnSpc>
              <a:defRPr sz="3599" strike="noStrike" spc="-100" baseline="0">
                <a:solidFill>
                  <a:srgbClr val="2F2F2F"/>
                </a:solidFill>
              </a:defRPr>
            </a:lvl1pPr>
          </a:lstStyle>
          <a:p>
            <a:r>
              <a:rPr lang="en-US"/>
              <a:t>Title</a:t>
            </a:r>
          </a:p>
        </p:txBody>
      </p:sp>
    </p:spTree>
    <p:extLst>
      <p:ext uri="{BB962C8B-B14F-4D97-AF65-F5344CB8AC3E}">
        <p14:creationId xmlns:p14="http://schemas.microsoft.com/office/powerpoint/2010/main" val="141298426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449264"/>
            <a:ext cx="11561875"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1903716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1" y="2184026"/>
            <a:ext cx="11565684" cy="1284847"/>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449264"/>
            <a:ext cx="11561875"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18" y="1105409"/>
            <a:ext cx="11565684"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34662515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Rectangle 1"/>
          <p:cNvSpPr/>
          <p:nvPr userDrawn="1"/>
        </p:nvSpPr>
        <p:spPr>
          <a:xfrm>
            <a:off x="0" y="1"/>
            <a:ext cx="12434888" cy="13883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62870" y="6543510"/>
            <a:ext cx="1006391" cy="370188"/>
          </a:xfrm>
          <a:prstGeom prst="rect">
            <a:avLst/>
          </a:prstGeom>
        </p:spPr>
      </p:pic>
      <p:sp>
        <p:nvSpPr>
          <p:cNvPr id="5" name="Title 1"/>
          <p:cNvSpPr>
            <a:spLocks noGrp="1"/>
          </p:cNvSpPr>
          <p:nvPr>
            <p:ph type="title" hasCustomPrompt="1"/>
          </p:nvPr>
        </p:nvSpPr>
        <p:spPr bwMode="auto">
          <a:xfrm>
            <a:off x="307339" y="278694"/>
            <a:ext cx="11820210" cy="802279"/>
          </a:xfrm>
          <a:noFill/>
        </p:spPr>
        <p:txBody>
          <a:bodyPr lIns="195067" tIns="121917" rIns="195067" bIns="121917" anchor="t" anchorCtr="0">
            <a:normAutofit/>
          </a:bodyPr>
          <a:lstStyle>
            <a:lvl1pPr>
              <a:defRPr sz="3672" spc="0" baseline="0">
                <a:solidFill>
                  <a:srgbClr val="FFFFFF"/>
                </a:solidFill>
                <a:latin typeface="Segoe UI Light"/>
                <a:cs typeface="Segoe UI Light"/>
              </a:defRPr>
            </a:lvl1pPr>
          </a:lstStyle>
          <a:p>
            <a:r>
              <a:rPr lang="en-US"/>
              <a:t>Slide title</a:t>
            </a:r>
          </a:p>
        </p:txBody>
      </p:sp>
      <p:sp>
        <p:nvSpPr>
          <p:cNvPr id="6" name="Text Placeholder 13"/>
          <p:cNvSpPr>
            <a:spLocks noGrp="1"/>
          </p:cNvSpPr>
          <p:nvPr>
            <p:ph type="body" sz="quarter" idx="14" hasCustomPrompt="1"/>
          </p:nvPr>
        </p:nvSpPr>
        <p:spPr>
          <a:xfrm>
            <a:off x="307634" y="2010622"/>
            <a:ext cx="3083699" cy="439479"/>
          </a:xfrm>
        </p:spPr>
        <p:txBody>
          <a:bodyPr/>
          <a:lstStyle>
            <a:lvl1pPr marL="0" indent="0">
              <a:buNone/>
              <a:defRPr b="0" i="0" spc="0">
                <a:latin typeface="Segoe UI Light" charset="0"/>
                <a:ea typeface="Segoe UI Light" charset="0"/>
                <a:cs typeface="Segoe UI Light"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Header</a:t>
            </a:r>
          </a:p>
        </p:txBody>
      </p:sp>
      <p:sp>
        <p:nvSpPr>
          <p:cNvPr id="7" name="Text Placeholder 13"/>
          <p:cNvSpPr>
            <a:spLocks noGrp="1"/>
          </p:cNvSpPr>
          <p:nvPr>
            <p:ph type="body" sz="quarter" idx="15" hasCustomPrompt="1"/>
          </p:nvPr>
        </p:nvSpPr>
        <p:spPr>
          <a:xfrm>
            <a:off x="307634" y="2812900"/>
            <a:ext cx="3083699" cy="3412676"/>
          </a:xfrm>
        </p:spPr>
        <p:txBody>
          <a:bodyPr>
            <a:normAutofit/>
          </a:bodyPr>
          <a:lstStyle>
            <a:lvl1pPr marL="0" indent="0">
              <a:buNone/>
              <a:defRPr sz="1632" spc="0"/>
            </a:lvl1pPr>
            <a:lvl2pPr marL="466298" indent="0">
              <a:buNone/>
              <a:defRPr/>
            </a:lvl2pPr>
            <a:lvl3pPr marL="932597" indent="0">
              <a:buNone/>
              <a:defRPr/>
            </a:lvl3pPr>
            <a:lvl4pPr marL="1398895" indent="0">
              <a:buNone/>
              <a:defRPr/>
            </a:lvl4pPr>
            <a:lvl5pPr marL="1865193" indent="0">
              <a:buNone/>
              <a:defRPr/>
            </a:lvl5pPr>
          </a:lstStyle>
          <a:p>
            <a:pPr lvl="0"/>
            <a:r>
              <a:rPr lang="en-US"/>
              <a:t>Content</a:t>
            </a:r>
          </a:p>
        </p:txBody>
      </p:sp>
      <p:sp>
        <p:nvSpPr>
          <p:cNvPr id="8" name="Text Placeholder 13"/>
          <p:cNvSpPr>
            <a:spLocks noGrp="1"/>
          </p:cNvSpPr>
          <p:nvPr>
            <p:ph type="body" sz="quarter" idx="16" hasCustomPrompt="1"/>
          </p:nvPr>
        </p:nvSpPr>
        <p:spPr>
          <a:xfrm>
            <a:off x="4525605" y="2010622"/>
            <a:ext cx="3083699" cy="439479"/>
          </a:xfrm>
        </p:spPr>
        <p:txBody>
          <a:bodyPr/>
          <a:lstStyle>
            <a:lvl1pPr marL="0" indent="0">
              <a:buNone/>
              <a:defRPr b="0" i="0" spc="0">
                <a:latin typeface="Segoe UI Light" charset="0"/>
                <a:ea typeface="Segoe UI Light" charset="0"/>
                <a:cs typeface="Segoe UI Light"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Header</a:t>
            </a:r>
          </a:p>
        </p:txBody>
      </p:sp>
      <p:sp>
        <p:nvSpPr>
          <p:cNvPr id="9" name="Text Placeholder 13"/>
          <p:cNvSpPr>
            <a:spLocks noGrp="1"/>
          </p:cNvSpPr>
          <p:nvPr>
            <p:ph type="body" sz="quarter" idx="17" hasCustomPrompt="1"/>
          </p:nvPr>
        </p:nvSpPr>
        <p:spPr>
          <a:xfrm>
            <a:off x="4525605" y="2812900"/>
            <a:ext cx="3083699" cy="3412676"/>
          </a:xfrm>
        </p:spPr>
        <p:txBody>
          <a:bodyPr>
            <a:normAutofit/>
          </a:bodyPr>
          <a:lstStyle>
            <a:lvl1pPr marL="0" indent="0">
              <a:buNone/>
              <a:defRPr sz="1632" spc="0"/>
            </a:lvl1pPr>
            <a:lvl2pPr marL="466298" indent="0">
              <a:buNone/>
              <a:defRPr/>
            </a:lvl2pPr>
            <a:lvl3pPr marL="932597" indent="0">
              <a:buNone/>
              <a:defRPr/>
            </a:lvl3pPr>
            <a:lvl4pPr marL="1398895" indent="0">
              <a:buNone/>
              <a:defRPr/>
            </a:lvl4pPr>
            <a:lvl5pPr marL="1865193" indent="0">
              <a:buNone/>
              <a:defRPr/>
            </a:lvl5pPr>
          </a:lstStyle>
          <a:p>
            <a:pPr lvl="0"/>
            <a:r>
              <a:rPr lang="en-US"/>
              <a:t>Content</a:t>
            </a:r>
          </a:p>
        </p:txBody>
      </p:sp>
      <p:sp>
        <p:nvSpPr>
          <p:cNvPr id="10" name="Text Placeholder 13"/>
          <p:cNvSpPr>
            <a:spLocks noGrp="1"/>
          </p:cNvSpPr>
          <p:nvPr>
            <p:ph type="body" sz="quarter" idx="18" hasCustomPrompt="1"/>
          </p:nvPr>
        </p:nvSpPr>
        <p:spPr>
          <a:xfrm>
            <a:off x="8743576" y="2010622"/>
            <a:ext cx="3083699" cy="439479"/>
          </a:xfrm>
        </p:spPr>
        <p:txBody>
          <a:bodyPr/>
          <a:lstStyle>
            <a:lvl1pPr marL="0" indent="0">
              <a:buNone/>
              <a:defRPr b="0" i="0" spc="0">
                <a:latin typeface="Segoe UI Light" charset="0"/>
                <a:ea typeface="Segoe UI Light" charset="0"/>
                <a:cs typeface="Segoe UI Light"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Header</a:t>
            </a:r>
          </a:p>
        </p:txBody>
      </p:sp>
      <p:sp>
        <p:nvSpPr>
          <p:cNvPr id="11" name="Text Placeholder 13"/>
          <p:cNvSpPr>
            <a:spLocks noGrp="1"/>
          </p:cNvSpPr>
          <p:nvPr>
            <p:ph type="body" sz="quarter" idx="19" hasCustomPrompt="1"/>
          </p:nvPr>
        </p:nvSpPr>
        <p:spPr>
          <a:xfrm>
            <a:off x="8743576" y="2812900"/>
            <a:ext cx="3083699" cy="3412676"/>
          </a:xfrm>
        </p:spPr>
        <p:txBody>
          <a:bodyPr>
            <a:normAutofit/>
          </a:bodyPr>
          <a:lstStyle>
            <a:lvl1pPr marL="0" indent="0">
              <a:buNone/>
              <a:defRPr sz="1632" spc="0"/>
            </a:lvl1pPr>
            <a:lvl2pPr marL="466298" indent="0">
              <a:buNone/>
              <a:defRPr/>
            </a:lvl2pPr>
            <a:lvl3pPr marL="932597" indent="0">
              <a:buNone/>
              <a:defRPr/>
            </a:lvl3pPr>
            <a:lvl4pPr marL="1398895" indent="0">
              <a:buNone/>
              <a:defRPr/>
            </a:lvl4pPr>
            <a:lvl5pPr marL="1865193" indent="0">
              <a:buNone/>
              <a:defRPr/>
            </a:lvl5pPr>
          </a:lstStyle>
          <a:p>
            <a:pPr lvl="0"/>
            <a:r>
              <a:rPr lang="en-US"/>
              <a:t>Content</a:t>
            </a:r>
          </a:p>
        </p:txBody>
      </p:sp>
    </p:spTree>
    <p:extLst>
      <p:ext uri="{BB962C8B-B14F-4D97-AF65-F5344CB8AC3E}">
        <p14:creationId xmlns:p14="http://schemas.microsoft.com/office/powerpoint/2010/main" val="3681257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761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265515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716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04" y="361890"/>
            <a:ext cx="11888047" cy="56509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390608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6B21-DAE4-4F1D-B220-4F3D1CEDA5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5F513-AF5E-405D-AE18-D993B28A4D6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613CE-9D88-4006-9DC9-EF553C5373F9}"/>
              </a:ext>
            </a:extLst>
          </p:cNvPr>
          <p:cNvSpPr>
            <a:spLocks noGrp="1"/>
          </p:cNvSpPr>
          <p:nvPr>
            <p:ph type="dt" sz="half" idx="10"/>
          </p:nvPr>
        </p:nvSpPr>
        <p:spPr/>
        <p:txBody>
          <a:bodyPr/>
          <a:lstStyle/>
          <a:p>
            <a:fld id="{A7AE28BA-D935-427C-9DFF-DA8ABEE6C8B5}" type="datetimeFigureOut">
              <a:rPr lang="en-US" smtClean="0"/>
              <a:t>7/10/2019</a:t>
            </a:fld>
            <a:endParaRPr lang="en-US"/>
          </a:p>
        </p:txBody>
      </p:sp>
      <p:sp>
        <p:nvSpPr>
          <p:cNvPr id="5" name="Footer Placeholder 4">
            <a:extLst>
              <a:ext uri="{FF2B5EF4-FFF2-40B4-BE49-F238E27FC236}">
                <a16:creationId xmlns:a16="http://schemas.microsoft.com/office/drawing/2014/main" id="{52D4B97E-23EC-496B-B783-21C7BE31F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4F7DB-8DCD-4EA7-9DEC-BB542C730F8C}"/>
              </a:ext>
            </a:extLst>
          </p:cNvPr>
          <p:cNvSpPr>
            <a:spLocks noGrp="1"/>
          </p:cNvSpPr>
          <p:nvPr>
            <p:ph type="sldNum" sz="quarter" idx="12"/>
          </p:nvPr>
        </p:nvSpPr>
        <p:spPr/>
        <p:txBody>
          <a:bodyPr/>
          <a:lstStyle/>
          <a:p>
            <a:fld id="{E825C896-C2FF-4EC2-B840-BC9FBE9DF5DB}" type="slidenum">
              <a:rPr lang="en-US" smtClean="0"/>
              <a:t>‹#›</a:t>
            </a:fld>
            <a:endParaRPr lang="en-US"/>
          </a:p>
        </p:txBody>
      </p:sp>
    </p:spTree>
    <p:extLst>
      <p:ext uri="{BB962C8B-B14F-4D97-AF65-F5344CB8AC3E}">
        <p14:creationId xmlns:p14="http://schemas.microsoft.com/office/powerpoint/2010/main" val="4126337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3"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3374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17.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image" Target="../media/image5.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heme" Target="../theme/theme18.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image" Target="../media/image6.emf"/><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theme" Target="../theme/theme19.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66168" y="1212855"/>
            <a:ext cx="11702553"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933110"/>
      </p:ext>
    </p:extLst>
  </p:cSld>
  <p:clrMap bg1="lt1" tx1="dk1" bg2="lt2" tx2="dk2" accent1="accent1" accent2="accent2" accent3="accent3" accent4="accent4" accent5="accent5" accent6="accent6" hlink="hlink" folHlink="folHlink"/>
  <p:sldLayoutIdLst>
    <p:sldLayoutId id="2147484571" r:id="rId1"/>
    <p:sldLayoutId id="2147484573" r:id="rId2"/>
    <p:sldLayoutId id="2147484576" r:id="rId3"/>
    <p:sldLayoutId id="2147484584" r:id="rId4"/>
    <p:sldLayoutId id="2147485015" r:id="rId5"/>
    <p:sldLayoutId id="2147485082" r:id="rId6"/>
    <p:sldLayoutId id="2147485083" r:id="rId7"/>
    <p:sldLayoutId id="2147485084" r:id="rId8"/>
    <p:sldLayoutId id="2147485085" r:id="rId9"/>
    <p:sldLayoutId id="2147485086" r:id="rId10"/>
    <p:sldLayoutId id="2147485087" r:id="rId11"/>
    <p:sldLayoutId id="2147485090" r:id="rId12"/>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1501425616"/>
      </p:ext>
    </p:extLst>
  </p:cSld>
  <p:clrMap bg1="dk1" tx1="lt1" bg2="dk2" tx2="lt2" accent1="accent1" accent2="accent2" accent3="accent3" accent4="accent4" accent5="accent5" accent6="accent6" hlink="hlink" folHlink="folHlink"/>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3103767858"/>
      </p:ext>
    </p:extLst>
  </p:cSld>
  <p:clrMap bg1="dk1" tx1="lt1" bg2="dk2" tx2="lt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1392799559"/>
      </p:ext>
    </p:extLst>
  </p:cSld>
  <p:clrMap bg1="dk1" tx1="lt1" bg2="dk2" tx2="lt2" accent1="accent1" accent2="accent2" accent3="accent3" accent4="accent4" accent5="accent5" accent6="accent6" hlink="hlink" folHlink="folHlink"/>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4156079777"/>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3"/>
            <a:ext cx="11885681"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308142850"/>
      </p:ext>
    </p:extLst>
  </p:cSld>
  <p:clrMap bg1="lt1" tx1="dk1" bg2="lt2" tx2="dk2" accent1="accent1" accent2="accent2" accent3="accent3" accent4="accent4" accent5="accent5" accent6="accent6" hlink="hlink" folHlink="folHlink"/>
  <p:sldLayoutIdLst>
    <p:sldLayoutId id="2147484970" r:id="rId1"/>
    <p:sldLayoutId id="2147484989" r:id="rId2"/>
    <p:sldLayoutId id="2147484990" r:id="rId3"/>
  </p:sldLayoutIdLst>
  <p:transition>
    <p:fade/>
  </p:transition>
  <p:hf hdr="0" dt="0"/>
  <p:txStyles>
    <p:titleStyle>
      <a:lvl1pPr algn="l" defTabSz="932470"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00" marR="0" indent="-342800" algn="l" defTabSz="932470"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30" marR="0" indent="-241229"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866"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400"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6932"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9474092"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8144837"/>
      </p:ext>
    </p:extLst>
  </p:cSld>
  <p:clrMap bg1="lt1" tx1="dk1" bg2="lt2" tx2="dk2" accent1="accent1" accent2="accent2" accent3="accent3" accent4="accent4" accent5="accent5" accent6="accent6" hlink="hlink" folHlink="folHlink"/>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9474092"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0114361"/>
      </p:ext>
    </p:extLst>
  </p:cSld>
  <p:clrMap bg1="lt1" tx1="dk1" bg2="lt2" tx2="dk2" accent1="accent1" accent2="accent2" accent3="accent3" accent4="accent4" accent5="accent5" accent6="accent6" hlink="hlink" folHlink="folHlink"/>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C449E2-0901-4147-A004-03585A6860E4}"/>
              </a:ext>
            </a:extLst>
          </p:cNvPr>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6D8741-0CBD-4C92-B7D6-C7EB0629C592}"/>
              </a:ext>
            </a:extLst>
          </p:cNvPr>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7E470-ECA9-45F4-A500-E1767A7E83C6}"/>
              </a:ext>
            </a:extLst>
          </p:cNvPr>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7E89D2AB-4D86-4CDF-AA85-B192C30D91D0}"/>
              </a:ext>
            </a:extLst>
          </p:cNvPr>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r>
              <a:rPr lang="en-US"/>
              <a:t>Microsoft Confidential</a:t>
            </a:r>
          </a:p>
        </p:txBody>
      </p:sp>
      <p:sp>
        <p:nvSpPr>
          <p:cNvPr id="6" name="Slide Number Placeholder 5">
            <a:extLst>
              <a:ext uri="{FF2B5EF4-FFF2-40B4-BE49-F238E27FC236}">
                <a16:creationId xmlns:a16="http://schemas.microsoft.com/office/drawing/2014/main" id="{3F1ABC2C-D1D3-4464-896E-0CAB7BEB16BB}"/>
              </a:ext>
            </a:extLst>
          </p:cNvPr>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1C924E-0A5B-4292-AE8C-C6812AEFC55C}" type="slidenum">
              <a:rPr lang="en-US" smtClean="0"/>
              <a:t>‹#›</a:t>
            </a:fld>
            <a:endParaRPr lang="en-US"/>
          </a:p>
        </p:txBody>
      </p:sp>
    </p:spTree>
    <p:extLst>
      <p:ext uri="{BB962C8B-B14F-4D97-AF65-F5344CB8AC3E}">
        <p14:creationId xmlns:p14="http://schemas.microsoft.com/office/powerpoint/2010/main" val="3302927726"/>
      </p:ext>
    </p:extLst>
  </p:cSld>
  <p:clrMap bg1="lt1" tx1="dk1" bg2="lt2" tx2="dk2" accent1="accent1" accent2="accent2" accent3="accent3" accent4="accent4" accent5="accent5" accent6="accent6" hlink="hlink" folHlink="folHlink"/>
  <p:sldLayoutIdLst>
    <p:sldLayoutId id="2147485017" r:id="rId1"/>
    <p:sldLayoutId id="2147485018" r:id="rId2"/>
    <p:sldLayoutId id="2147485019" r:id="rId3"/>
    <p:sldLayoutId id="2147485020" r:id="rId4"/>
    <p:sldLayoutId id="2147485021" r:id="rId5"/>
    <p:sldLayoutId id="2147485022" r:id="rId6"/>
    <p:sldLayoutId id="2147485023" r:id="rId7"/>
    <p:sldLayoutId id="2147485024" r:id="rId8"/>
    <p:sldLayoutId id="2147485025" r:id="rId9"/>
    <p:sldLayoutId id="2147485026" r:id="rId10"/>
    <p:sldLayoutId id="2147485027" r:id="rId11"/>
  </p:sldLayoutIdLst>
  <p:hf sldNum="0" hd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2685635473"/>
      </p:ext>
    </p:extLst>
  </p:cSld>
  <p:clrMap bg1="lt1" tx1="dk1" bg2="lt2" tx2="dk2" accent1="accent1" accent2="accent2" accent3="accent3" accent4="accent4" accent5="accent5" accent6="accent6" hlink="hlink" folHlink="folHlink"/>
  <p:sldLayoutIdLst>
    <p:sldLayoutId id="2147485029" r:id="rId1"/>
    <p:sldLayoutId id="2147485030" r:id="rId2"/>
    <p:sldLayoutId id="2147485031" r:id="rId3"/>
    <p:sldLayoutId id="2147485032" r:id="rId4"/>
    <p:sldLayoutId id="2147485033" r:id="rId5"/>
    <p:sldLayoutId id="2147485034" r:id="rId6"/>
    <p:sldLayoutId id="2147485035" r:id="rId7"/>
    <p:sldLayoutId id="2147485036" r:id="rId8"/>
    <p:sldLayoutId id="2147485037" r:id="rId9"/>
    <p:sldLayoutId id="2147485038" r:id="rId10"/>
    <p:sldLayoutId id="2147485039" r:id="rId11"/>
    <p:sldLayoutId id="2147485040" r:id="rId12"/>
    <p:sldLayoutId id="2147485041" r:id="rId13"/>
    <p:sldLayoutId id="2147485042" r:id="rId14"/>
    <p:sldLayoutId id="2147485043" r:id="rId15"/>
    <p:sldLayoutId id="2147485044" r:id="rId16"/>
    <p:sldLayoutId id="2147485045" r:id="rId17"/>
    <p:sldLayoutId id="2147485046" r:id="rId18"/>
    <p:sldLayoutId id="2147485047" r:id="rId19"/>
    <p:sldLayoutId id="2147485048" r:id="rId20"/>
    <p:sldLayoutId id="2147485049" r:id="rId21"/>
    <p:sldLayoutId id="2147485050" r:id="rId22"/>
  </p:sldLayoutIdLst>
  <p:transition>
    <p:fade/>
  </p:transition>
  <p:hf sldNum="0" hdr="0" dt="0"/>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hqprint">
            <a:extLst>
              <a:ext uri="{28A0092B-C50C-407E-A947-70E740481C1C}">
                <a14:useLocalDpi xmlns:a14="http://schemas.microsoft.com/office/drawing/2010/main"/>
              </a:ext>
            </a:extLst>
          </a:blip>
          <a:stretch>
            <a:fillRect/>
          </a:stretch>
        </p:blipFill>
        <p:spPr>
          <a:xfrm rot="5400000">
            <a:off x="9474092"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4577196"/>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 id="2147485065" r:id="rId14"/>
    <p:sldLayoutId id="2147485066" r:id="rId15"/>
    <p:sldLayoutId id="2147485067" r:id="rId16"/>
    <p:sldLayoutId id="2147485068" r:id="rId17"/>
    <p:sldLayoutId id="2147485069" r:id="rId18"/>
    <p:sldLayoutId id="2147485070" r:id="rId19"/>
    <p:sldLayoutId id="2147485071" r:id="rId20"/>
    <p:sldLayoutId id="2147485072" r:id="rId21"/>
    <p:sldLayoutId id="2147485073" r:id="rId22"/>
    <p:sldLayoutId id="2147485074" r:id="rId23"/>
    <p:sldLayoutId id="2147485075" r:id="rId24"/>
    <p:sldLayoutId id="2147485076" r:id="rId25"/>
    <p:sldLayoutId id="2147485077" r:id="rId26"/>
    <p:sldLayoutId id="2147485078" r:id="rId27"/>
    <p:sldLayoutId id="2147485079" r:id="rId28"/>
    <p:sldLayoutId id="2147485080" r:id="rId29"/>
    <p:sldLayoutId id="2147485081" r:id="rId3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66168" y="1212855"/>
            <a:ext cx="11702553"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90" r:id="rId1"/>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8" pos="4070" userDrawn="1">
          <p15:clr>
            <a:srgbClr val="5ACBF0"/>
          </p15:clr>
        </p15:guide>
        <p15:guide id="9" pos="4838" userDrawn="1">
          <p15:clr>
            <a:srgbClr val="5ACBF0"/>
          </p15:clr>
        </p15:guide>
        <p15:guide id="11" pos="5606" userDrawn="1">
          <p15:clr>
            <a:srgbClr val="5ACBF0"/>
          </p15:clr>
        </p15:guide>
        <p15:guide id="12" pos="6374" userDrawn="1">
          <p15:clr>
            <a:srgbClr val="5ACBF0"/>
          </p15:clr>
        </p15:guide>
        <p15:guide id="14" pos="7142" userDrawn="1">
          <p15:clr>
            <a:srgbClr val="5ACBF0"/>
          </p15:clr>
        </p15:guide>
        <p15:guide id="15" pos="7602" userDrawn="1">
          <p15:clr>
            <a:srgbClr val="5ACBF0"/>
          </p15:clr>
        </p15:guide>
        <p15:guide id="16" pos="384" userDrawn="1">
          <p15:clr>
            <a:srgbClr val="C35EA4"/>
          </p15:clr>
        </p15:guide>
        <p15:guide id="17" pos="744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7354" y="-8395"/>
            <a:ext cx="955519"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388694330"/>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66168" y="1212855"/>
            <a:ext cx="11702553" cy="193591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7561675"/>
      </p:ext>
    </p:extLst>
  </p:cSld>
  <p:clrMap bg1="dk1" tx1="lt1" bg2="dk2" tx2="lt2" accent1="accent1" accent2="accent2" accent3="accent3" accent4="accent4" accent5="accent5" accent6="accent6" hlink="hlink" folHlink="folHlink"/>
  <p:sldLayoutIdLst>
    <p:sldLayoutId id="2147484616" r:id="rId1"/>
  </p:sldLayoutIdLst>
  <p:transition>
    <p:fade/>
  </p:transition>
  <p:txStyles>
    <p:titleStyle>
      <a:lvl1pPr algn="l" defTabSz="932594" rtl="0" eaLnBrk="1" latinLnBrk="0" hangingPunct="1">
        <a:lnSpc>
          <a:spcPct val="90000"/>
        </a:lnSpc>
        <a:spcBef>
          <a:spcPct val="0"/>
        </a:spcBef>
        <a:buNone/>
        <a:defRPr lang="en-US" sz="4800"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7" pos="4070">
          <p15:clr>
            <a:srgbClr val="5ACBF0"/>
          </p15:clr>
        </p15:guide>
        <p15:guide id="8" pos="4838">
          <p15:clr>
            <a:srgbClr val="5ACBF0"/>
          </p15:clr>
        </p15:guide>
        <p15:guide id="9" pos="5606">
          <p15:clr>
            <a:srgbClr val="5ACBF0"/>
          </p15:clr>
        </p15:guide>
        <p15:guide id="10" pos="6374">
          <p15:clr>
            <a:srgbClr val="5ACBF0"/>
          </p15:clr>
        </p15:guide>
        <p15:guide id="11" pos="7142">
          <p15:clr>
            <a:srgbClr val="5ACBF0"/>
          </p15:clr>
        </p15:guide>
        <p15:guide id="12" pos="7602">
          <p15:clr>
            <a:srgbClr val="5ACBF0"/>
          </p15:clr>
        </p15:guide>
        <p15:guide id="13" pos="384">
          <p15:clr>
            <a:srgbClr val="C35EA4"/>
          </p15:clr>
        </p15:guide>
        <p15:guide id="14" pos="7449">
          <p15:clr>
            <a:srgbClr val="C35EA4"/>
          </p15:clr>
        </p15:guide>
        <p15:guide id="15" orient="horz" pos="763">
          <p15:clr>
            <a:srgbClr val="5ACBF0"/>
          </p15:clr>
        </p15:guide>
        <p15:guide id="16" orient="horz" pos="1339">
          <p15:clr>
            <a:srgbClr val="5ACBF0"/>
          </p15:clr>
        </p15:guide>
        <p15:guide id="17" orient="horz" pos="1915">
          <p15:clr>
            <a:srgbClr val="5ACBF0"/>
          </p15:clr>
        </p15:guide>
        <p15:guide id="18" orient="horz" pos="2491">
          <p15:clr>
            <a:srgbClr val="5ACBF0"/>
          </p15:clr>
        </p15:guide>
        <p15:guide id="19" orient="horz" pos="3067">
          <p15:clr>
            <a:srgbClr val="5ACBF0"/>
          </p15:clr>
        </p15:guide>
        <p15:guide id="20" orient="horz" pos="3643">
          <p15:clr>
            <a:srgbClr val="5ACBF0"/>
          </p15:clr>
        </p15:guide>
        <p15:guide id="21" orient="horz" pos="4219">
          <p15:clr>
            <a:srgbClr val="5ACBF0"/>
          </p15:clr>
        </p15:guide>
        <p15:guide id="22" orient="horz" pos="302">
          <p15:clr>
            <a:srgbClr val="C35EA4"/>
          </p15:clr>
        </p15:guide>
        <p15:guide id="23"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6168" y="1212855"/>
            <a:ext cx="11702553"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3381900"/>
      </p:ext>
    </p:extLst>
  </p:cSld>
  <p:clrMap bg1="lt1" tx1="dk1" bg2="lt2" tx2="dk2" accent1="accent1" accent2="accent2" accent3="accent3" accent4="accent4" accent5="accent5" accent6="accent6" hlink="hlink" folHlink="folHlink"/>
  <p:sldLayoutIdLst>
    <p:sldLayoutId id="2147484620" r:id="rId1"/>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57044905"/>
      </p:ext>
    </p:extLst>
  </p:cSld>
  <p:clrMap bg1="lt1" tx1="dk1" bg2="lt2" tx2="dk2" accent1="accent1" accent2="accent2" accent3="accent3" accent4="accent4" accent5="accent5" accent6="accent6" hlink="hlink" folHlink="folHlink"/>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7357" y="1"/>
            <a:ext cx="952279"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379"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379"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379"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379"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379"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379"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379"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379"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379"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379"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379"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88500388"/>
      </p:ext>
    </p:extLst>
  </p:cSld>
  <p:clrMap bg1="lt1" tx1="dk1" bg2="lt2" tx2="dk2" accent1="accent1" accent2="accent2" accent3="accent3" accent4="accent4" accent5="accent5" accent6="accent6" hlink="hlink" folHlink="folHlink"/>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1081705756"/>
      </p:ext>
    </p:extLst>
  </p:cSld>
  <p:clrMap bg1="dk1" tx1="lt1" bg2="dk2" tx2="lt2" accent1="accent1" accent2="accent2" accent3="accent3" accent4="accent4" accent5="accent5" accent6="accent6" hlink="hlink" folHlink="folHlink"/>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620738937"/>
      </p:ext>
    </p:extLst>
  </p:cSld>
  <p:clrMap bg1="lt1" tx1="dk1" bg2="lt2" tx2="dk2" accent1="accent1" accent2="accent2" accent3="accent3" accent4="accent4" accent5="accent5" accent6="accent6" hlink="hlink" folHlink="folHlink"/>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emf"/><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32.svg"/><Relationship Id="rId10"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73.png"/></Relationships>
</file>

<file path=ppt/slides/_rels/slide32.xml.rels><?xml version="1.0" encoding="UTF-8" standalone="yes"?>
<Relationships xmlns="http://schemas.openxmlformats.org/package/2006/relationships"><Relationship Id="rId8" Type="http://schemas.openxmlformats.org/officeDocument/2006/relationships/image" Target="../media/image80.tiff"/><Relationship Id="rId13" Type="http://schemas.openxmlformats.org/officeDocument/2006/relationships/image" Target="../media/image85.tiff"/><Relationship Id="rId3" Type="http://schemas.openxmlformats.org/officeDocument/2006/relationships/image" Target="../media/image75.tiff"/><Relationship Id="rId7" Type="http://schemas.openxmlformats.org/officeDocument/2006/relationships/image" Target="../media/image79.tiff"/><Relationship Id="rId12" Type="http://schemas.openxmlformats.org/officeDocument/2006/relationships/image" Target="../media/image84.tif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8.tiff"/><Relationship Id="rId11" Type="http://schemas.openxmlformats.org/officeDocument/2006/relationships/image" Target="../media/image83.tiff"/><Relationship Id="rId5" Type="http://schemas.openxmlformats.org/officeDocument/2006/relationships/image" Target="../media/image77.tiff"/><Relationship Id="rId10" Type="http://schemas.openxmlformats.org/officeDocument/2006/relationships/image" Target="../media/image82.tiff"/><Relationship Id="rId4" Type="http://schemas.openxmlformats.org/officeDocument/2006/relationships/image" Target="../media/image76.tiff"/><Relationship Id="rId9" Type="http://schemas.openxmlformats.org/officeDocument/2006/relationships/image" Target="../media/image81.jpeg"/><Relationship Id="rId14" Type="http://schemas.openxmlformats.org/officeDocument/2006/relationships/image" Target="../media/image86.emf"/></Relationships>
</file>

<file path=ppt/slides/_rels/slide3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63.png"/><Relationship Id="rId3" Type="http://schemas.openxmlformats.org/officeDocument/2006/relationships/image" Target="../media/image87.png"/><Relationship Id="rId7" Type="http://schemas.openxmlformats.org/officeDocument/2006/relationships/image" Target="../media/image90.emf"/><Relationship Id="rId12"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svg"/><Relationship Id="rId10" Type="http://schemas.openxmlformats.org/officeDocument/2006/relationships/image" Target="../media/image93.jpeg"/><Relationship Id="rId4" Type="http://schemas.openxmlformats.org/officeDocument/2006/relationships/image" Target="../media/image70.png"/><Relationship Id="rId9"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98.jpeg"/><Relationship Id="rId4" Type="http://schemas.openxmlformats.org/officeDocument/2006/relationships/image" Target="../media/image97.jpe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34.sv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107.png"/></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110.tiff"/><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sv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4.svg"/><Relationship Id="rId11" Type="http://schemas.openxmlformats.org/officeDocument/2006/relationships/image" Target="../media/image119.sv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svg"/><Relationship Id="rId9" Type="http://schemas.openxmlformats.org/officeDocument/2006/relationships/image" Target="../media/image117.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25.emf"/><Relationship Id="rId13" Type="http://schemas.openxmlformats.org/officeDocument/2006/relationships/image" Target="../media/image130.png"/><Relationship Id="rId3" Type="http://schemas.openxmlformats.org/officeDocument/2006/relationships/image" Target="../media/image22.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39.xml"/><Relationship Id="rId16"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36.svg"/><Relationship Id="rId15" Type="http://schemas.openxmlformats.org/officeDocument/2006/relationships/image" Target="../media/image132.png"/><Relationship Id="rId10" Type="http://schemas.openxmlformats.org/officeDocument/2006/relationships/image" Target="../media/image127.emf"/><Relationship Id="rId4" Type="http://schemas.openxmlformats.org/officeDocument/2006/relationships/image" Target="../media/image122.png"/><Relationship Id="rId9" Type="http://schemas.openxmlformats.org/officeDocument/2006/relationships/image" Target="../media/image126.emf"/><Relationship Id="rId14" Type="http://schemas.openxmlformats.org/officeDocument/2006/relationships/image" Target="../media/image131.png"/></Relationships>
</file>

<file path=ppt/slides/_rels/slide4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34.png"/><Relationship Id="rId7"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 Id="rId9"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21.png"/><Relationship Id="rId4" Type="http://schemas.openxmlformats.org/officeDocument/2006/relationships/image" Target="../media/image139.svg"/></Relationships>
</file>

<file path=ppt/slides/_rels/slide4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24.png"/><Relationship Id="rId7"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47.xml.rels><?xml version="1.0" encoding="UTF-8" standalone="yes"?>
<Relationships xmlns="http://schemas.openxmlformats.org/package/2006/relationships"><Relationship Id="rId8" Type="http://schemas.openxmlformats.org/officeDocument/2006/relationships/image" Target="../media/image153.svg"/><Relationship Id="rId13" Type="http://schemas.microsoft.com/office/2007/relationships/hdphoto" Target="../media/hdphoto8.wdp"/><Relationship Id="rId18" Type="http://schemas.openxmlformats.org/officeDocument/2006/relationships/image" Target="../media/image162.png"/><Relationship Id="rId26" Type="http://schemas.openxmlformats.org/officeDocument/2006/relationships/image" Target="../media/image169.png"/><Relationship Id="rId3" Type="http://schemas.openxmlformats.org/officeDocument/2006/relationships/image" Target="../media/image148.png"/><Relationship Id="rId21" Type="http://schemas.openxmlformats.org/officeDocument/2006/relationships/image" Target="../media/image165.sv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1.svg"/><Relationship Id="rId25" Type="http://schemas.microsoft.com/office/2007/relationships/hdphoto" Target="../media/hdphoto9.wdp"/><Relationship Id="rId2" Type="http://schemas.openxmlformats.org/officeDocument/2006/relationships/notesSlide" Target="../notesSlides/notesSlide43.xml"/><Relationship Id="rId16" Type="http://schemas.openxmlformats.org/officeDocument/2006/relationships/image" Target="../media/image160.png"/><Relationship Id="rId20" Type="http://schemas.openxmlformats.org/officeDocument/2006/relationships/image" Target="../media/image164.png"/><Relationship Id="rId29" Type="http://schemas.openxmlformats.org/officeDocument/2006/relationships/image" Target="../media/image172.png"/><Relationship Id="rId1" Type="http://schemas.openxmlformats.org/officeDocument/2006/relationships/slideLayout" Target="../slideLayouts/slideLayout11.xml"/><Relationship Id="rId6" Type="http://schemas.openxmlformats.org/officeDocument/2006/relationships/image" Target="../media/image151.svg"/><Relationship Id="rId11" Type="http://schemas.openxmlformats.org/officeDocument/2006/relationships/image" Target="../media/image156.svg"/><Relationship Id="rId24" Type="http://schemas.openxmlformats.org/officeDocument/2006/relationships/image" Target="../media/image168.png"/><Relationship Id="rId5" Type="http://schemas.openxmlformats.org/officeDocument/2006/relationships/image" Target="../media/image150.png"/><Relationship Id="rId15" Type="http://schemas.openxmlformats.org/officeDocument/2006/relationships/image" Target="../media/image159.png"/><Relationship Id="rId23" Type="http://schemas.openxmlformats.org/officeDocument/2006/relationships/image" Target="../media/image167.svg"/><Relationship Id="rId28" Type="http://schemas.openxmlformats.org/officeDocument/2006/relationships/image" Target="../media/image171.png"/><Relationship Id="rId10" Type="http://schemas.openxmlformats.org/officeDocument/2006/relationships/image" Target="../media/image155.png"/><Relationship Id="rId19" Type="http://schemas.openxmlformats.org/officeDocument/2006/relationships/image" Target="../media/image163.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8.png"/><Relationship Id="rId22" Type="http://schemas.openxmlformats.org/officeDocument/2006/relationships/image" Target="../media/image166.png"/><Relationship Id="rId27" Type="http://schemas.openxmlformats.org/officeDocument/2006/relationships/image" Target="../media/image170.svg"/></Relationships>
</file>

<file path=ppt/slides/_rels/slide4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76.svg"/><Relationship Id="rId5" Type="http://schemas.openxmlformats.org/officeDocument/2006/relationships/image" Target="../media/image175.png"/><Relationship Id="rId4" Type="http://schemas.openxmlformats.org/officeDocument/2006/relationships/image" Target="../media/image174.svg"/></Relationships>
</file>

<file path=ppt/slides/_rels/slide49.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04.png"/><Relationship Id="rId7" Type="http://schemas.openxmlformats.org/officeDocument/2006/relationships/image" Target="../media/image179.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78.png"/><Relationship Id="rId4"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82.png"/></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notesSlide" Target="../notesSlides/notesSlide7.xml"/><Relationship Id="rId16"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microsoft.com/office/2007/relationships/hdphoto" Target="../media/hdphoto6.wdp"/><Relationship Id="rId2" Type="http://schemas.openxmlformats.org/officeDocument/2006/relationships/notesSlide" Target="../notesSlides/notesSlide9.xml"/><Relationship Id="rId1" Type="http://schemas.openxmlformats.org/officeDocument/2006/relationships/slideLayout" Target="../slideLayouts/slideLayout80.xml"/><Relationship Id="rId6" Type="http://schemas.microsoft.com/office/2007/relationships/hdphoto" Target="../media/hdphoto3.wdp"/><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42.png"/><Relationship Id="rId1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p:cNvSpPr>
            <a:spLocks noGrp="1"/>
          </p:cNvSpPr>
          <p:nvPr>
            <p:ph type="title"/>
          </p:nvPr>
        </p:nvSpPr>
        <p:spPr bwMode="auto">
          <a:xfrm>
            <a:off x="366170" y="648434"/>
            <a:ext cx="6299599" cy="1616522"/>
          </a:xfrm>
          <a:noFill/>
        </p:spPr>
        <p:txBody>
          <a:bodyPr lIns="146304" tIns="91440" rIns="146304" bIns="91440" anchor="t" anchorCtr="0"/>
          <a:lstStyle>
            <a:lvl1pPr>
              <a:defRPr sz="6400" spc="-100" baseline="0">
                <a:gradFill>
                  <a:gsLst>
                    <a:gs pos="16162">
                      <a:schemeClr val="tx1"/>
                    </a:gs>
                    <a:gs pos="43000">
                      <a:schemeClr val="tx1"/>
                    </a:gs>
                  </a:gsLst>
                  <a:lin ang="5400000" scaled="0"/>
                </a:gradFill>
              </a:defRPr>
            </a:lvl1pPr>
          </a:lstStyle>
          <a:p>
            <a:r>
              <a:rPr lang="en-US" sz="4400" b="1" dirty="0">
                <a:latin typeface="Segoe UI Light" charset="0"/>
              </a:rPr>
              <a:t>Networking in Azure Hybrid Cloud</a:t>
            </a:r>
            <a:endParaRPr lang="en-US" sz="4400" b="1" dirty="0"/>
          </a:p>
        </p:txBody>
      </p:sp>
      <p:sp>
        <p:nvSpPr>
          <p:cNvPr id="8" name="Text Placeholder 2"/>
          <p:cNvSpPr>
            <a:spLocks noGrp="1"/>
          </p:cNvSpPr>
          <p:nvPr>
            <p:ph type="body" sz="quarter" idx="14"/>
          </p:nvPr>
        </p:nvSpPr>
        <p:spPr bwMode="auto">
          <a:xfrm>
            <a:off x="111832" y="5111082"/>
            <a:ext cx="8020877" cy="1828800"/>
          </a:xfrm>
        </p:spPr>
        <p:txBody>
          <a:bodyPr tIns="109728" bIns="109728">
            <a:noAutofit/>
          </a:bodyPr>
          <a:lstStyle>
            <a:lvl1pPr marL="0" indent="0">
              <a:spcBef>
                <a:spcPts val="0"/>
              </a:spcBef>
              <a:buNone/>
              <a:defRPr sz="3733">
                <a:gradFill>
                  <a:gsLst>
                    <a:gs pos="16162">
                      <a:schemeClr val="tx1"/>
                    </a:gs>
                    <a:gs pos="43000">
                      <a:schemeClr val="tx1"/>
                    </a:gs>
                  </a:gsLst>
                  <a:lin ang="5400000" scaled="0"/>
                </a:gradFill>
              </a:defRPr>
            </a:lvl1pPr>
          </a:lstStyle>
          <a:p>
            <a:r>
              <a:rPr lang="en-US" sz="3200" dirty="0"/>
              <a:t>Vishal Shirodkar</a:t>
            </a:r>
          </a:p>
          <a:p>
            <a:r>
              <a:rPr lang="en-US" sz="2800" dirty="0"/>
              <a:t>Technical Specialist – Azure Apps &amp; Infra </a:t>
            </a:r>
          </a:p>
          <a:p>
            <a:r>
              <a:rPr lang="en-US" sz="3200" dirty="0">
                <a:solidFill>
                  <a:srgbClr val="00B0F0"/>
                </a:solidFill>
              </a:rPr>
              <a:t>@</a:t>
            </a:r>
            <a:r>
              <a:rPr lang="en-US" sz="3200" dirty="0" err="1">
                <a:solidFill>
                  <a:srgbClr val="00B0F0"/>
                </a:solidFill>
              </a:rPr>
              <a:t>vishalstudio</a:t>
            </a:r>
            <a:r>
              <a:rPr lang="en-US" sz="3200" dirty="0">
                <a:solidFill>
                  <a:srgbClr val="00B0F0"/>
                </a:solidFill>
              </a:rPr>
              <a:t> </a:t>
            </a:r>
          </a:p>
          <a:p>
            <a:endParaRPr lang="en-US" sz="1800" dirty="0">
              <a:latin typeface="Segoe UI"/>
            </a:endParaRPr>
          </a:p>
          <a:p>
            <a:endParaRPr lang="en-US" sz="1800" dirty="0">
              <a:latin typeface="Segoe UI"/>
            </a:endParaRPr>
          </a:p>
          <a:p>
            <a:endParaRPr lang="en-US" sz="1800" dirty="0">
              <a:latin typeface="Segoe UI"/>
            </a:endParaRPr>
          </a:p>
          <a:p>
            <a:endParaRPr lang="en-US" sz="1800" dirty="0">
              <a:latin typeface="Segoe UI"/>
            </a:endParaRPr>
          </a:p>
        </p:txBody>
      </p:sp>
    </p:spTree>
    <p:extLst>
      <p:ext uri="{BB962C8B-B14F-4D97-AF65-F5344CB8AC3E}">
        <p14:creationId xmlns:p14="http://schemas.microsoft.com/office/powerpoint/2010/main" val="352093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Network Interface Card (NIC)</a:t>
            </a:r>
            <a:endParaRPr lang="en-US" dirty="0"/>
          </a:p>
        </p:txBody>
      </p:sp>
      <p:sp>
        <p:nvSpPr>
          <p:cNvPr id="6" name="Text Placeholder 5">
            <a:extLst>
              <a:ext uri="{FF2B5EF4-FFF2-40B4-BE49-F238E27FC236}">
                <a16:creationId xmlns:a16="http://schemas.microsoft.com/office/drawing/2014/main" id="{52FCCA7A-851B-4212-833C-B335000E3D97}"/>
              </a:ext>
            </a:extLst>
          </p:cNvPr>
          <p:cNvSpPr txBox="1">
            <a:spLocks/>
          </p:cNvSpPr>
          <p:nvPr/>
        </p:nvSpPr>
        <p:spPr>
          <a:xfrm>
            <a:off x="274604" y="1213142"/>
            <a:ext cx="6485433" cy="5576911"/>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a:p>
            <a:pPr lvl="1"/>
            <a:r>
              <a:rPr lang="en-US" dirty="0">
                <a:solidFill>
                  <a:srgbClr val="0078D7"/>
                </a:solidFill>
              </a:rPr>
              <a:t>Associated to a VNet Subnet</a:t>
            </a:r>
          </a:p>
          <a:p>
            <a:pPr lvl="1"/>
            <a:r>
              <a:rPr lang="en-US" dirty="0">
                <a:solidFill>
                  <a:srgbClr val="0078D7"/>
                </a:solidFill>
              </a:rPr>
              <a:t>Private IP address only</a:t>
            </a:r>
          </a:p>
          <a:p>
            <a:pPr lvl="1"/>
            <a:r>
              <a:rPr lang="en-US" dirty="0">
                <a:solidFill>
                  <a:srgbClr val="0078D7"/>
                </a:solidFill>
              </a:rPr>
              <a:t>Connectivity restricted to VNet</a:t>
            </a:r>
          </a:p>
          <a:p>
            <a:pPr lvl="1"/>
            <a:r>
              <a:rPr lang="en-US" dirty="0">
                <a:solidFill>
                  <a:srgbClr val="0078D7"/>
                </a:solidFill>
              </a:rPr>
              <a:t>MAC addresses persisted</a:t>
            </a:r>
          </a:p>
          <a:p>
            <a:pPr lvl="1"/>
            <a:r>
              <a:rPr lang="en-US" dirty="0">
                <a:solidFill>
                  <a:srgbClr val="0078D7"/>
                </a:solidFill>
              </a:rPr>
              <a:t>Direct Public IP association</a:t>
            </a:r>
          </a:p>
          <a:p>
            <a:pPr lvl="1"/>
            <a:r>
              <a:rPr lang="en-US" dirty="0">
                <a:solidFill>
                  <a:srgbClr val="0078D7"/>
                </a:solidFill>
              </a:rPr>
              <a:t>Can be part of a LB set (internal and external VIP)</a:t>
            </a:r>
          </a:p>
          <a:p>
            <a:pPr lvl="1"/>
            <a:r>
              <a:rPr lang="en-US" dirty="0">
                <a:solidFill>
                  <a:srgbClr val="0078D7"/>
                </a:solidFill>
              </a:rPr>
              <a:t>All VM sizes support at least 2 NICs</a:t>
            </a:r>
          </a:p>
        </p:txBody>
      </p:sp>
      <p:sp>
        <p:nvSpPr>
          <p:cNvPr id="7" name="Rectangle 6">
            <a:extLst>
              <a:ext uri="{FF2B5EF4-FFF2-40B4-BE49-F238E27FC236}">
                <a16:creationId xmlns:a16="http://schemas.microsoft.com/office/drawing/2014/main" id="{59FB0A8D-7A6A-4548-AE16-EA88BF5A548C}"/>
              </a:ext>
            </a:extLst>
          </p:cNvPr>
          <p:cNvSpPr/>
          <p:nvPr/>
        </p:nvSpPr>
        <p:spPr bwMode="auto">
          <a:xfrm>
            <a:off x="6826966" y="1213140"/>
            <a:ext cx="5104748" cy="49507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DB70C204-1340-4AB5-AD7B-120215DF22B5}"/>
              </a:ext>
            </a:extLst>
          </p:cNvPr>
          <p:cNvGrpSpPr/>
          <p:nvPr/>
        </p:nvGrpSpPr>
        <p:grpSpPr>
          <a:xfrm>
            <a:off x="8444771" y="1434930"/>
            <a:ext cx="2011401" cy="3485527"/>
            <a:chOff x="8368269" y="1394165"/>
            <a:chExt cx="2011658" cy="3485972"/>
          </a:xfrm>
        </p:grpSpPr>
        <p:pic>
          <p:nvPicPr>
            <p:cNvPr id="9" name="Picture 8">
              <a:extLst>
                <a:ext uri="{FF2B5EF4-FFF2-40B4-BE49-F238E27FC236}">
                  <a16:creationId xmlns:a16="http://schemas.microsoft.com/office/drawing/2014/main" id="{23BF67EF-882B-4A24-B856-57E7B5D2EB2E}"/>
                </a:ext>
              </a:extLst>
            </p:cNvPr>
            <p:cNvPicPr>
              <a:picLocks noChangeAspect="1"/>
            </p:cNvPicPr>
            <p:nvPr/>
          </p:nvPicPr>
          <p:blipFill>
            <a:blip r:embed="rId3"/>
            <a:stretch>
              <a:fillRect/>
            </a:stretch>
          </p:blipFill>
          <p:spPr>
            <a:xfrm>
              <a:off x="8368269" y="1394165"/>
              <a:ext cx="2011658" cy="1955914"/>
            </a:xfrm>
            <a:prstGeom prst="rect">
              <a:avLst/>
            </a:prstGeom>
          </p:spPr>
        </p:pic>
        <p:grpSp>
          <p:nvGrpSpPr>
            <p:cNvPr id="10" name="Group 9">
              <a:extLst>
                <a:ext uri="{FF2B5EF4-FFF2-40B4-BE49-F238E27FC236}">
                  <a16:creationId xmlns:a16="http://schemas.microsoft.com/office/drawing/2014/main" id="{115A4292-A16E-4FE6-9571-6E6EF11E827B}"/>
                </a:ext>
              </a:extLst>
            </p:cNvPr>
            <p:cNvGrpSpPr/>
            <p:nvPr/>
          </p:nvGrpSpPr>
          <p:grpSpPr>
            <a:xfrm>
              <a:off x="8504212" y="3258653"/>
              <a:ext cx="754093" cy="1621484"/>
              <a:chOff x="8504212" y="3258653"/>
              <a:chExt cx="754093" cy="1621484"/>
            </a:xfrm>
          </p:grpSpPr>
          <p:cxnSp>
            <p:nvCxnSpPr>
              <p:cNvPr id="14" name="Straight Connector 13">
                <a:extLst>
                  <a:ext uri="{FF2B5EF4-FFF2-40B4-BE49-F238E27FC236}">
                    <a16:creationId xmlns:a16="http://schemas.microsoft.com/office/drawing/2014/main" id="{D78A6C58-690B-45AD-9E66-405B41DDA8DB}"/>
                  </a:ext>
                </a:extLst>
              </p:cNvPr>
              <p:cNvCxnSpPr/>
              <p:nvPr/>
            </p:nvCxnSpPr>
            <p:spPr>
              <a:xfrm>
                <a:off x="8778529" y="3258653"/>
                <a:ext cx="0" cy="1188707"/>
              </a:xfrm>
              <a:prstGeom prst="line">
                <a:avLst/>
              </a:prstGeom>
              <a:noFill/>
              <a:ln w="19050" cap="flat" cmpd="sng" algn="ctr">
                <a:solidFill>
                  <a:srgbClr val="0078D7"/>
                </a:solidFill>
                <a:prstDash val="solid"/>
                <a:headEnd type="none"/>
                <a:tailEnd type="none"/>
              </a:ln>
              <a:effectLst/>
            </p:spPr>
          </p:cxnSp>
          <p:pic>
            <p:nvPicPr>
              <p:cNvPr id="15" name="Picture 14">
                <a:extLst>
                  <a:ext uri="{FF2B5EF4-FFF2-40B4-BE49-F238E27FC236}">
                    <a16:creationId xmlns:a16="http://schemas.microsoft.com/office/drawing/2014/main" id="{BA6A7DF3-D0B4-4A7E-BBA8-DAA7FAF9842D}"/>
                  </a:ext>
                </a:extLst>
              </p:cNvPr>
              <p:cNvPicPr>
                <a:picLocks noChangeAspect="1"/>
              </p:cNvPicPr>
              <p:nvPr/>
            </p:nvPicPr>
            <p:blipFill>
              <a:blip r:embed="rId4"/>
              <a:stretch>
                <a:fillRect/>
              </a:stretch>
            </p:blipFill>
            <p:spPr>
              <a:xfrm>
                <a:off x="8504212" y="4126044"/>
                <a:ext cx="754093" cy="754093"/>
              </a:xfrm>
              <a:prstGeom prst="rect">
                <a:avLst/>
              </a:prstGeom>
            </p:spPr>
          </p:pic>
        </p:grpSp>
        <p:grpSp>
          <p:nvGrpSpPr>
            <p:cNvPr id="11" name="Group 10">
              <a:extLst>
                <a:ext uri="{FF2B5EF4-FFF2-40B4-BE49-F238E27FC236}">
                  <a16:creationId xmlns:a16="http://schemas.microsoft.com/office/drawing/2014/main" id="{2F6D0E16-42B3-46EF-8710-908EFA96C511}"/>
                </a:ext>
              </a:extLst>
            </p:cNvPr>
            <p:cNvGrpSpPr/>
            <p:nvPr/>
          </p:nvGrpSpPr>
          <p:grpSpPr>
            <a:xfrm>
              <a:off x="9532622" y="3258653"/>
              <a:ext cx="754093" cy="1621484"/>
              <a:chOff x="8504212" y="3258653"/>
              <a:chExt cx="754093" cy="1621484"/>
            </a:xfrm>
          </p:grpSpPr>
          <p:cxnSp>
            <p:nvCxnSpPr>
              <p:cNvPr id="12" name="Straight Connector 11">
                <a:extLst>
                  <a:ext uri="{FF2B5EF4-FFF2-40B4-BE49-F238E27FC236}">
                    <a16:creationId xmlns:a16="http://schemas.microsoft.com/office/drawing/2014/main" id="{6EBEE1C5-2757-4E8E-820B-F5FE68465FEA}"/>
                  </a:ext>
                </a:extLst>
              </p:cNvPr>
              <p:cNvCxnSpPr/>
              <p:nvPr/>
            </p:nvCxnSpPr>
            <p:spPr>
              <a:xfrm>
                <a:off x="8778529" y="3258653"/>
                <a:ext cx="0" cy="1188707"/>
              </a:xfrm>
              <a:prstGeom prst="line">
                <a:avLst/>
              </a:prstGeom>
              <a:noFill/>
              <a:ln w="19050" cap="flat" cmpd="sng" algn="ctr">
                <a:solidFill>
                  <a:srgbClr val="0078D7"/>
                </a:solidFill>
                <a:prstDash val="solid"/>
                <a:headEnd type="none"/>
                <a:tailEnd type="none"/>
              </a:ln>
              <a:effectLst/>
            </p:spPr>
          </p:cxnSp>
          <p:pic>
            <p:nvPicPr>
              <p:cNvPr id="13" name="Picture 12">
                <a:extLst>
                  <a:ext uri="{FF2B5EF4-FFF2-40B4-BE49-F238E27FC236}">
                    <a16:creationId xmlns:a16="http://schemas.microsoft.com/office/drawing/2014/main" id="{368C1FF7-281D-4AEF-8346-6AA1D4D4710B}"/>
                  </a:ext>
                </a:extLst>
              </p:cNvPr>
              <p:cNvPicPr>
                <a:picLocks noChangeAspect="1"/>
              </p:cNvPicPr>
              <p:nvPr/>
            </p:nvPicPr>
            <p:blipFill>
              <a:blip r:embed="rId4"/>
              <a:stretch>
                <a:fillRect/>
              </a:stretch>
            </p:blipFill>
            <p:spPr>
              <a:xfrm>
                <a:off x="8504212" y="4126044"/>
                <a:ext cx="754093" cy="754093"/>
              </a:xfrm>
              <a:prstGeom prst="rect">
                <a:avLst/>
              </a:prstGeom>
            </p:spPr>
          </p:pic>
        </p:grpSp>
      </p:grpSp>
      <p:sp>
        <p:nvSpPr>
          <p:cNvPr id="16" name="TextBox 15">
            <a:extLst>
              <a:ext uri="{FF2B5EF4-FFF2-40B4-BE49-F238E27FC236}">
                <a16:creationId xmlns:a16="http://schemas.microsoft.com/office/drawing/2014/main" id="{29539A92-8DEB-4602-BB2A-591C1A16FEB8}"/>
              </a:ext>
            </a:extLst>
          </p:cNvPr>
          <p:cNvSpPr txBox="1"/>
          <p:nvPr/>
        </p:nvSpPr>
        <p:spPr>
          <a:xfrm>
            <a:off x="7553187" y="3734263"/>
            <a:ext cx="1645692" cy="627784"/>
          </a:xfrm>
          <a:prstGeom prst="rect">
            <a:avLst/>
          </a:prstGeom>
          <a:noFill/>
          <a:ln>
            <a:noFill/>
          </a:ln>
        </p:spPr>
        <p:txBody>
          <a:bodyPr wrap="square" lIns="182857" tIns="146285" rIns="182857" bIns="146285" rtlCol="0">
            <a:spAutoFit/>
          </a:bodyPr>
          <a:lstStyle/>
          <a:p>
            <a:pPr marL="0" marR="0" lvl="0" indent="0" defTabSz="914309"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rPr>
              <a:t>Private</a:t>
            </a:r>
            <a:r>
              <a:rPr kumimoji="0" lang="en-US" sz="2400" b="0" i="0" u="none" strike="noStrike" kern="0" cap="none" spc="0" normalizeH="0" baseline="0" noProof="0" dirty="0">
                <a:ln>
                  <a:noFill/>
                </a:ln>
                <a:solidFill>
                  <a:srgbClr val="505050"/>
                </a:solidFill>
                <a:effectLst/>
                <a:uLnTx/>
                <a:uFillTx/>
              </a:rPr>
              <a:t> </a:t>
            </a:r>
            <a:r>
              <a:rPr kumimoji="0" lang="en-US" sz="1800" b="0" i="0" u="none" strike="noStrike" kern="0" cap="none" spc="0" normalizeH="0" baseline="0" noProof="0" dirty="0">
                <a:ln>
                  <a:noFill/>
                </a:ln>
                <a:solidFill>
                  <a:srgbClr val="505050"/>
                </a:solidFill>
                <a:effectLst/>
                <a:uLnTx/>
                <a:uFillTx/>
              </a:rPr>
              <a:t>IP*</a:t>
            </a:r>
          </a:p>
        </p:txBody>
      </p:sp>
      <p:sp>
        <p:nvSpPr>
          <p:cNvPr id="17" name="TextBox 16">
            <a:extLst>
              <a:ext uri="{FF2B5EF4-FFF2-40B4-BE49-F238E27FC236}">
                <a16:creationId xmlns:a16="http://schemas.microsoft.com/office/drawing/2014/main" id="{1E1CC0C8-F94D-43A0-9325-DBBF4468A962}"/>
              </a:ext>
            </a:extLst>
          </p:cNvPr>
          <p:cNvSpPr txBox="1"/>
          <p:nvPr/>
        </p:nvSpPr>
        <p:spPr>
          <a:xfrm>
            <a:off x="9759305" y="3737054"/>
            <a:ext cx="1645692" cy="627784"/>
          </a:xfrm>
          <a:prstGeom prst="rect">
            <a:avLst/>
          </a:prstGeom>
          <a:noFill/>
        </p:spPr>
        <p:txBody>
          <a:bodyPr wrap="square" lIns="182857" tIns="146285" rIns="182857" bIns="146285" rtlCol="0">
            <a:spAutoFit/>
          </a:bodyPr>
          <a:lstStyle/>
          <a:p>
            <a:pPr marL="0" marR="0" lvl="0" indent="0" defTabSz="914309"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rPr>
              <a:t>Private</a:t>
            </a:r>
            <a:r>
              <a:rPr kumimoji="0" lang="en-US" sz="2400" b="0" i="0" u="none" strike="noStrike" kern="0" cap="none" spc="0" normalizeH="0" baseline="0" noProof="0" dirty="0">
                <a:ln>
                  <a:noFill/>
                </a:ln>
                <a:solidFill>
                  <a:srgbClr val="505050"/>
                </a:solidFill>
                <a:effectLst/>
                <a:uLnTx/>
                <a:uFillTx/>
              </a:rPr>
              <a:t> </a:t>
            </a:r>
            <a:r>
              <a:rPr kumimoji="0" lang="en-US" sz="1800" b="0" i="0" u="none" strike="noStrike" kern="0" cap="none" spc="0" normalizeH="0" baseline="0" noProof="0" dirty="0">
                <a:ln>
                  <a:noFill/>
                </a:ln>
                <a:solidFill>
                  <a:srgbClr val="505050"/>
                </a:solidFill>
                <a:effectLst/>
                <a:uLnTx/>
                <a:uFillTx/>
              </a:rPr>
              <a:t>IP*</a:t>
            </a:r>
          </a:p>
        </p:txBody>
      </p:sp>
      <p:sp>
        <p:nvSpPr>
          <p:cNvPr id="18" name="TextBox 17">
            <a:extLst>
              <a:ext uri="{FF2B5EF4-FFF2-40B4-BE49-F238E27FC236}">
                <a16:creationId xmlns:a16="http://schemas.microsoft.com/office/drawing/2014/main" id="{A9959026-D377-4799-A8E3-2B30EE5F3129}"/>
              </a:ext>
            </a:extLst>
          </p:cNvPr>
          <p:cNvSpPr txBox="1"/>
          <p:nvPr/>
        </p:nvSpPr>
        <p:spPr>
          <a:xfrm>
            <a:off x="7849278" y="4557632"/>
            <a:ext cx="1462837" cy="516999"/>
          </a:xfrm>
          <a:prstGeom prst="rect">
            <a:avLst/>
          </a:prstGeom>
          <a:noFill/>
        </p:spPr>
        <p:txBody>
          <a:bodyPr wrap="square" lIns="182857" tIns="146285" rIns="182857" bIns="146285" rtlCol="0">
            <a:spAutoFit/>
          </a:bodyPr>
          <a:lstStyle/>
          <a:p>
            <a:pPr marL="0" marR="0" lvl="0" indent="0" defTabSz="914309"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0000"/>
                </a:solidFill>
                <a:effectLst/>
                <a:uLnTx/>
                <a:uFillTx/>
              </a:rPr>
              <a:t>primary</a:t>
            </a:r>
          </a:p>
        </p:txBody>
      </p:sp>
      <p:sp>
        <p:nvSpPr>
          <p:cNvPr id="19" name="Rounded Rectangle 15">
            <a:extLst>
              <a:ext uri="{FF2B5EF4-FFF2-40B4-BE49-F238E27FC236}">
                <a16:creationId xmlns:a16="http://schemas.microsoft.com/office/drawing/2014/main" id="{CDB791DC-8454-4749-A0D8-80A1D73DAE7D}"/>
              </a:ext>
            </a:extLst>
          </p:cNvPr>
          <p:cNvSpPr/>
          <p:nvPr/>
        </p:nvSpPr>
        <p:spPr bwMode="auto">
          <a:xfrm>
            <a:off x="7849278" y="5169278"/>
            <a:ext cx="1016989" cy="282351"/>
          </a:xfrm>
          <a:prstGeom prst="roundRect">
            <a:avLst/>
          </a:prstGeom>
          <a:solidFill>
            <a:srgbClr val="0078D7"/>
          </a:solidFill>
          <a:ln w="10795" cap="flat" cmpd="sng" algn="ctr">
            <a:no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379"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Public IP</a:t>
            </a:r>
          </a:p>
        </p:txBody>
      </p:sp>
      <p:cxnSp>
        <p:nvCxnSpPr>
          <p:cNvPr id="20" name="Elbow Connector 17">
            <a:extLst>
              <a:ext uri="{FF2B5EF4-FFF2-40B4-BE49-F238E27FC236}">
                <a16:creationId xmlns:a16="http://schemas.microsoft.com/office/drawing/2014/main" id="{531E5DCA-45B3-4C48-BCAB-B4D7FF4ED16A}"/>
              </a:ext>
            </a:extLst>
          </p:cNvPr>
          <p:cNvCxnSpPr>
            <a:stCxn id="19" idx="1"/>
            <a:endCxn id="16" idx="1"/>
          </p:cNvCxnSpPr>
          <p:nvPr/>
        </p:nvCxnSpPr>
        <p:spPr>
          <a:xfrm rot="10800000">
            <a:off x="7553188" y="4048155"/>
            <a:ext cx="296090" cy="1262299"/>
          </a:xfrm>
          <a:prstGeom prst="bentConnector3">
            <a:avLst>
              <a:gd name="adj1" fmla="val 180413"/>
            </a:avLst>
          </a:prstGeom>
          <a:noFill/>
          <a:ln w="9525" cap="flat" cmpd="sng" algn="ctr">
            <a:solidFill>
              <a:srgbClr val="0078D7"/>
            </a:solidFill>
            <a:prstDash val="solid"/>
            <a:headEnd type="none"/>
            <a:tailEnd type="triangle"/>
          </a:ln>
          <a:effectLst/>
        </p:spPr>
      </p:cxnSp>
      <p:sp>
        <p:nvSpPr>
          <p:cNvPr id="21" name="Rounded Rectangle 18">
            <a:extLst>
              <a:ext uri="{FF2B5EF4-FFF2-40B4-BE49-F238E27FC236}">
                <a16:creationId xmlns:a16="http://schemas.microsoft.com/office/drawing/2014/main" id="{0E8418F7-AE08-423B-96E0-314A86ABCA6E}"/>
              </a:ext>
            </a:extLst>
          </p:cNvPr>
          <p:cNvSpPr/>
          <p:nvPr/>
        </p:nvSpPr>
        <p:spPr bwMode="auto">
          <a:xfrm>
            <a:off x="7849278" y="5588869"/>
            <a:ext cx="1016989" cy="282351"/>
          </a:xfrm>
          <a:prstGeom prst="roundRect">
            <a:avLst/>
          </a:prstGeom>
          <a:solidFill>
            <a:srgbClr val="0078D7"/>
          </a:solidFill>
          <a:ln w="10795" cap="flat" cmpd="sng" algn="ctr">
            <a:no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379"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LB</a:t>
            </a:r>
          </a:p>
        </p:txBody>
      </p:sp>
      <p:cxnSp>
        <p:nvCxnSpPr>
          <p:cNvPr id="22" name="Elbow Connector 19">
            <a:extLst>
              <a:ext uri="{FF2B5EF4-FFF2-40B4-BE49-F238E27FC236}">
                <a16:creationId xmlns:a16="http://schemas.microsoft.com/office/drawing/2014/main" id="{86D0E750-D1BD-4F0F-B759-6B129CFA85A6}"/>
              </a:ext>
            </a:extLst>
          </p:cNvPr>
          <p:cNvCxnSpPr>
            <a:stCxn id="21" idx="1"/>
          </p:cNvCxnSpPr>
          <p:nvPr/>
        </p:nvCxnSpPr>
        <p:spPr>
          <a:xfrm rot="10800000">
            <a:off x="7284108" y="5310455"/>
            <a:ext cx="565170" cy="419590"/>
          </a:xfrm>
          <a:prstGeom prst="bentConnector3">
            <a:avLst>
              <a:gd name="adj1" fmla="val 95498"/>
            </a:avLst>
          </a:prstGeom>
          <a:noFill/>
          <a:ln w="9525" cap="flat" cmpd="sng" algn="ctr">
            <a:solidFill>
              <a:srgbClr val="0078D7"/>
            </a:solidFill>
            <a:prstDash val="solid"/>
            <a:headEnd type="none"/>
            <a:tailEnd type="none"/>
          </a:ln>
          <a:effectLst/>
        </p:spPr>
      </p:cxnSp>
      <p:sp>
        <p:nvSpPr>
          <p:cNvPr id="23" name="Rounded Rectangle 20">
            <a:extLst>
              <a:ext uri="{FF2B5EF4-FFF2-40B4-BE49-F238E27FC236}">
                <a16:creationId xmlns:a16="http://schemas.microsoft.com/office/drawing/2014/main" id="{8FA52AA4-825C-4004-B797-2E731F4390DC}"/>
              </a:ext>
            </a:extLst>
          </p:cNvPr>
          <p:cNvSpPr/>
          <p:nvPr/>
        </p:nvSpPr>
        <p:spPr bwMode="auto">
          <a:xfrm>
            <a:off x="10255529" y="5169278"/>
            <a:ext cx="1016989" cy="282351"/>
          </a:xfrm>
          <a:prstGeom prst="roundRect">
            <a:avLst/>
          </a:prstGeom>
          <a:solidFill>
            <a:srgbClr val="0078D7"/>
          </a:solidFill>
          <a:ln w="10795" cap="flat" cmpd="sng" algn="ctr">
            <a:no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379"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Public IP</a:t>
            </a:r>
          </a:p>
        </p:txBody>
      </p:sp>
      <p:sp>
        <p:nvSpPr>
          <p:cNvPr id="24" name="Rounded Rectangle 21">
            <a:extLst>
              <a:ext uri="{FF2B5EF4-FFF2-40B4-BE49-F238E27FC236}">
                <a16:creationId xmlns:a16="http://schemas.microsoft.com/office/drawing/2014/main" id="{749793D1-A85B-4179-84B8-6509CEF2130D}"/>
              </a:ext>
            </a:extLst>
          </p:cNvPr>
          <p:cNvSpPr/>
          <p:nvPr/>
        </p:nvSpPr>
        <p:spPr bwMode="auto">
          <a:xfrm>
            <a:off x="10255529" y="5653000"/>
            <a:ext cx="1016989" cy="282351"/>
          </a:xfrm>
          <a:prstGeom prst="roundRect">
            <a:avLst/>
          </a:prstGeom>
          <a:solidFill>
            <a:srgbClr val="0078D7"/>
          </a:solidFill>
          <a:ln w="10795" cap="flat" cmpd="sng" algn="ctr">
            <a:no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379"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LB</a:t>
            </a:r>
          </a:p>
        </p:txBody>
      </p:sp>
      <p:cxnSp>
        <p:nvCxnSpPr>
          <p:cNvPr id="25" name="Elbow Connector 22">
            <a:extLst>
              <a:ext uri="{FF2B5EF4-FFF2-40B4-BE49-F238E27FC236}">
                <a16:creationId xmlns:a16="http://schemas.microsoft.com/office/drawing/2014/main" id="{88FA01AC-5E6E-4958-A5FF-17E6F592882F}"/>
              </a:ext>
            </a:extLst>
          </p:cNvPr>
          <p:cNvCxnSpPr>
            <a:stCxn id="23" idx="3"/>
          </p:cNvCxnSpPr>
          <p:nvPr/>
        </p:nvCxnSpPr>
        <p:spPr>
          <a:xfrm flipH="1" flipV="1">
            <a:off x="11032876" y="4077358"/>
            <a:ext cx="239642" cy="1233096"/>
          </a:xfrm>
          <a:prstGeom prst="bentConnector4">
            <a:avLst>
              <a:gd name="adj1" fmla="val -95380"/>
              <a:gd name="adj2" fmla="val 101293"/>
            </a:avLst>
          </a:prstGeom>
          <a:noFill/>
          <a:ln w="9525" cap="flat" cmpd="sng" algn="ctr">
            <a:solidFill>
              <a:srgbClr val="0078D7"/>
            </a:solidFill>
            <a:prstDash val="solid"/>
            <a:headEnd type="none"/>
            <a:tailEnd type="triangle"/>
          </a:ln>
          <a:effectLst/>
        </p:spPr>
      </p:cxnSp>
      <p:cxnSp>
        <p:nvCxnSpPr>
          <p:cNvPr id="26" name="Elbow Connector 23">
            <a:extLst>
              <a:ext uri="{FF2B5EF4-FFF2-40B4-BE49-F238E27FC236}">
                <a16:creationId xmlns:a16="http://schemas.microsoft.com/office/drawing/2014/main" id="{519A8440-AE55-45A5-B3AF-ADE352D95ADA}"/>
              </a:ext>
            </a:extLst>
          </p:cNvPr>
          <p:cNvCxnSpPr>
            <a:stCxn id="24" idx="3"/>
          </p:cNvCxnSpPr>
          <p:nvPr/>
        </p:nvCxnSpPr>
        <p:spPr>
          <a:xfrm flipV="1">
            <a:off x="11272518" y="5310454"/>
            <a:ext cx="201231" cy="483722"/>
          </a:xfrm>
          <a:prstGeom prst="bentConnector2">
            <a:avLst/>
          </a:prstGeom>
          <a:noFill/>
          <a:ln w="9525" cap="flat" cmpd="sng" algn="ctr">
            <a:solidFill>
              <a:srgbClr val="0078D7"/>
            </a:solidFill>
            <a:prstDash val="solid"/>
            <a:headEnd type="none"/>
            <a:tailEnd type="none"/>
          </a:ln>
          <a:effectLst/>
        </p:spPr>
      </p:cxnSp>
      <p:sp>
        <p:nvSpPr>
          <p:cNvPr id="27" name="Rectangle 26">
            <a:extLst>
              <a:ext uri="{FF2B5EF4-FFF2-40B4-BE49-F238E27FC236}">
                <a16:creationId xmlns:a16="http://schemas.microsoft.com/office/drawing/2014/main" id="{E45910A7-39ED-4DD3-9BDC-69629A95B546}"/>
              </a:ext>
            </a:extLst>
          </p:cNvPr>
          <p:cNvSpPr/>
          <p:nvPr/>
        </p:nvSpPr>
        <p:spPr>
          <a:xfrm>
            <a:off x="8655534" y="6327969"/>
            <a:ext cx="2590469" cy="369285"/>
          </a:xfrm>
          <a:prstGeom prst="rect">
            <a:avLst/>
          </a:prstGeom>
        </p:spPr>
        <p:txBody>
          <a:bodyPr wrap="square">
            <a:spAutoFit/>
          </a:bodyPr>
          <a:lstStyle/>
          <a:p>
            <a:pPr marL="342866" marR="0" lvl="1" indent="0" defTabSz="91430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*multiple mappings</a:t>
            </a:r>
          </a:p>
        </p:txBody>
      </p:sp>
    </p:spTree>
    <p:extLst>
      <p:ext uri="{BB962C8B-B14F-4D97-AF65-F5344CB8AC3E}">
        <p14:creationId xmlns:p14="http://schemas.microsoft.com/office/powerpoint/2010/main" val="29250297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IP addressing models in ARM</a:t>
            </a:r>
          </a:p>
        </p:txBody>
      </p:sp>
      <p:sp>
        <p:nvSpPr>
          <p:cNvPr id="2" name="Rectangle 2"/>
          <p:cNvSpPr>
            <a:spLocks noChangeArrowheads="1"/>
          </p:cNvSpPr>
          <p:nvPr/>
        </p:nvSpPr>
        <p:spPr bwMode="auto">
          <a:xfrm>
            <a:off x="1" y="-184665"/>
            <a:ext cx="184731"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19" rIns="91440" bIns="45719" numCol="1" anchor="ctr" anchorCtr="0" compatLnSpc="1">
            <a:prstTxWarp prst="textNoShape">
              <a:avLst/>
            </a:prstTxWarp>
            <a:spAutoFit/>
          </a:bodyPr>
          <a:lstStyle/>
          <a:p>
            <a:endParaRPr lang="en-US"/>
          </a:p>
        </p:txBody>
      </p:sp>
      <p:sp>
        <p:nvSpPr>
          <p:cNvPr id="6" name="Freeform: Shape 5"/>
          <p:cNvSpPr/>
          <p:nvPr/>
        </p:nvSpPr>
        <p:spPr>
          <a:xfrm>
            <a:off x="367322" y="1997913"/>
            <a:ext cx="2645645" cy="1058258"/>
          </a:xfrm>
          <a:custGeom>
            <a:avLst/>
            <a:gdLst>
              <a:gd name="connsiteX0" fmla="*/ 0 w 2645645"/>
              <a:gd name="connsiteY0" fmla="*/ 0 h 1058258"/>
              <a:gd name="connsiteX1" fmla="*/ 2645645 w 2645645"/>
              <a:gd name="connsiteY1" fmla="*/ 0 h 1058258"/>
              <a:gd name="connsiteX2" fmla="*/ 2645645 w 2645645"/>
              <a:gd name="connsiteY2" fmla="*/ 1058258 h 1058258"/>
              <a:gd name="connsiteX3" fmla="*/ 0 w 2645645"/>
              <a:gd name="connsiteY3" fmla="*/ 1058258 h 1058258"/>
              <a:gd name="connsiteX4" fmla="*/ 0 w 2645645"/>
              <a:gd name="connsiteY4" fmla="*/ 0 h 1058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1058258">
                <a:moveTo>
                  <a:pt x="0" y="0"/>
                </a:moveTo>
                <a:lnTo>
                  <a:pt x="2645645" y="0"/>
                </a:lnTo>
                <a:lnTo>
                  <a:pt x="2645645" y="1058258"/>
                </a:lnTo>
                <a:lnTo>
                  <a:pt x="0" y="105825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kern="1200">
                <a:latin typeface="Segoe UI Semibold" panose="020B0702040204020203" pitchFamily="34" charset="0"/>
                <a:cs typeface="Segoe UI Semibold" panose="020B0702040204020203" pitchFamily="34" charset="0"/>
              </a:rPr>
              <a:t>Private IP</a:t>
            </a:r>
          </a:p>
        </p:txBody>
      </p:sp>
      <p:sp>
        <p:nvSpPr>
          <p:cNvPr id="7" name="Freeform: Shape 6"/>
          <p:cNvSpPr/>
          <p:nvPr/>
        </p:nvSpPr>
        <p:spPr>
          <a:xfrm>
            <a:off x="367322" y="3056172"/>
            <a:ext cx="2645645" cy="2854800"/>
          </a:xfrm>
          <a:custGeom>
            <a:avLst/>
            <a:gdLst>
              <a:gd name="connsiteX0" fmla="*/ 0 w 2645645"/>
              <a:gd name="connsiteY0" fmla="*/ 0 h 2854800"/>
              <a:gd name="connsiteX1" fmla="*/ 2645645 w 2645645"/>
              <a:gd name="connsiteY1" fmla="*/ 0 h 2854800"/>
              <a:gd name="connsiteX2" fmla="*/ 2645645 w 2645645"/>
              <a:gd name="connsiteY2" fmla="*/ 2854800 h 2854800"/>
              <a:gd name="connsiteX3" fmla="*/ 0 w 2645645"/>
              <a:gd name="connsiteY3" fmla="*/ 2854800 h 2854800"/>
              <a:gd name="connsiteX4" fmla="*/ 0 w 264564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2854800">
                <a:moveTo>
                  <a:pt x="0" y="0"/>
                </a:moveTo>
                <a:lnTo>
                  <a:pt x="2645645" y="0"/>
                </a:lnTo>
                <a:lnTo>
                  <a:pt x="264564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Internal address assigned      by default for Azure for communication within      </a:t>
            </a:r>
            <a:r>
              <a:rPr lang="en-US" sz="1400" dirty="0"/>
              <a:t>V</a:t>
            </a:r>
            <a:r>
              <a:rPr lang="en-US" sz="1400" kern="1200" dirty="0"/>
              <a:t>irtual Networks</a:t>
            </a:r>
          </a:p>
          <a:p>
            <a:pPr marL="114300" lvl="1" indent="-114300" algn="l" defTabSz="622300">
              <a:lnSpc>
                <a:spcPct val="90000"/>
              </a:lnSpc>
              <a:spcBef>
                <a:spcPct val="0"/>
              </a:spcBef>
              <a:spcAft>
                <a:spcPct val="15000"/>
              </a:spcAft>
              <a:buChar char="•"/>
            </a:pPr>
            <a:r>
              <a:rPr lang="en-US" sz="1400" kern="1200" dirty="0"/>
              <a:t>Assigned to a VM NIC or Internal Load Balancer</a:t>
            </a:r>
          </a:p>
          <a:p>
            <a:pPr marL="114300" lvl="1" indent="-114300" defTabSz="622300">
              <a:lnSpc>
                <a:spcPct val="90000"/>
              </a:lnSpc>
              <a:spcBef>
                <a:spcPct val="0"/>
              </a:spcBef>
              <a:spcAft>
                <a:spcPct val="15000"/>
              </a:spcAft>
              <a:buChar char="•"/>
            </a:pPr>
            <a:r>
              <a:rPr lang="en-US" sz="1400" dirty="0"/>
              <a:t>Azure reserves the first three and the last IP from the pool</a:t>
            </a:r>
          </a:p>
          <a:p>
            <a:pPr marL="114300" lvl="1" indent="-114300" defTabSz="622300">
              <a:lnSpc>
                <a:spcPct val="90000"/>
              </a:lnSpc>
              <a:spcBef>
                <a:spcPct val="0"/>
              </a:spcBef>
              <a:spcAft>
                <a:spcPct val="15000"/>
              </a:spcAft>
              <a:buChar char="•"/>
            </a:pPr>
            <a:r>
              <a:rPr lang="en-US" sz="1400" dirty="0"/>
              <a:t>First usable address of a /24 is .4</a:t>
            </a:r>
          </a:p>
        </p:txBody>
      </p:sp>
      <p:sp>
        <p:nvSpPr>
          <p:cNvPr id="9" name="Freeform: Shape 8"/>
          <p:cNvSpPr/>
          <p:nvPr/>
        </p:nvSpPr>
        <p:spPr>
          <a:xfrm>
            <a:off x="3383358" y="1997913"/>
            <a:ext cx="2645645" cy="1058258"/>
          </a:xfrm>
          <a:custGeom>
            <a:avLst/>
            <a:gdLst>
              <a:gd name="connsiteX0" fmla="*/ 0 w 2645645"/>
              <a:gd name="connsiteY0" fmla="*/ 0 h 1058258"/>
              <a:gd name="connsiteX1" fmla="*/ 2645645 w 2645645"/>
              <a:gd name="connsiteY1" fmla="*/ 0 h 1058258"/>
              <a:gd name="connsiteX2" fmla="*/ 2645645 w 2645645"/>
              <a:gd name="connsiteY2" fmla="*/ 1058258 h 1058258"/>
              <a:gd name="connsiteX3" fmla="*/ 0 w 2645645"/>
              <a:gd name="connsiteY3" fmla="*/ 1058258 h 1058258"/>
              <a:gd name="connsiteX4" fmla="*/ 0 w 2645645"/>
              <a:gd name="connsiteY4" fmla="*/ 0 h 1058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1058258">
                <a:moveTo>
                  <a:pt x="0" y="0"/>
                </a:moveTo>
                <a:lnTo>
                  <a:pt x="2645645" y="0"/>
                </a:lnTo>
                <a:lnTo>
                  <a:pt x="2645645" y="1058258"/>
                </a:lnTo>
                <a:lnTo>
                  <a:pt x="0" y="105825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kern="1200">
                <a:latin typeface="Segoe UI Semibold" panose="020B0702040204020203" pitchFamily="34" charset="0"/>
                <a:cs typeface="Segoe UI Semibold" panose="020B0702040204020203" pitchFamily="34" charset="0"/>
              </a:rPr>
              <a:t>Public IP</a:t>
            </a:r>
          </a:p>
        </p:txBody>
      </p:sp>
      <p:sp>
        <p:nvSpPr>
          <p:cNvPr id="10" name="Freeform: Shape 9"/>
          <p:cNvSpPr/>
          <p:nvPr/>
        </p:nvSpPr>
        <p:spPr>
          <a:xfrm>
            <a:off x="3383358" y="3056172"/>
            <a:ext cx="2645645" cy="2854800"/>
          </a:xfrm>
          <a:custGeom>
            <a:avLst/>
            <a:gdLst>
              <a:gd name="connsiteX0" fmla="*/ 0 w 2645645"/>
              <a:gd name="connsiteY0" fmla="*/ 0 h 2854800"/>
              <a:gd name="connsiteX1" fmla="*/ 2645645 w 2645645"/>
              <a:gd name="connsiteY1" fmla="*/ 0 h 2854800"/>
              <a:gd name="connsiteX2" fmla="*/ 2645645 w 2645645"/>
              <a:gd name="connsiteY2" fmla="*/ 2854800 h 2854800"/>
              <a:gd name="connsiteX3" fmla="*/ 0 w 2645645"/>
              <a:gd name="connsiteY3" fmla="*/ 2854800 h 2854800"/>
              <a:gd name="connsiteX4" fmla="*/ 0 w 264564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2854800">
                <a:moveTo>
                  <a:pt x="0" y="0"/>
                </a:moveTo>
                <a:lnTo>
                  <a:pt x="2645645" y="0"/>
                </a:lnTo>
                <a:lnTo>
                  <a:pt x="264564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Public IP address assigned to a VM NIC or an external Load Balancer</a:t>
            </a:r>
          </a:p>
          <a:p>
            <a:pPr marL="114300" lvl="1" indent="-114300" algn="l" defTabSz="622300">
              <a:lnSpc>
                <a:spcPct val="90000"/>
              </a:lnSpc>
              <a:spcBef>
                <a:spcPct val="0"/>
              </a:spcBef>
              <a:spcAft>
                <a:spcPct val="15000"/>
              </a:spcAft>
              <a:buChar char="•"/>
            </a:pPr>
            <a:r>
              <a:rPr lang="en-US" sz="1400" b="1" kern="1200" dirty="0"/>
              <a:t>Only exists when a LB is created or address is assigned to VM NIC </a:t>
            </a:r>
          </a:p>
        </p:txBody>
      </p:sp>
      <p:sp>
        <p:nvSpPr>
          <p:cNvPr id="11" name="Freeform: Shape 10"/>
          <p:cNvSpPr/>
          <p:nvPr/>
        </p:nvSpPr>
        <p:spPr>
          <a:xfrm>
            <a:off x="6399393" y="1997913"/>
            <a:ext cx="2645645" cy="1058258"/>
          </a:xfrm>
          <a:custGeom>
            <a:avLst/>
            <a:gdLst>
              <a:gd name="connsiteX0" fmla="*/ 0 w 2645645"/>
              <a:gd name="connsiteY0" fmla="*/ 0 h 1058258"/>
              <a:gd name="connsiteX1" fmla="*/ 2645645 w 2645645"/>
              <a:gd name="connsiteY1" fmla="*/ 0 h 1058258"/>
              <a:gd name="connsiteX2" fmla="*/ 2645645 w 2645645"/>
              <a:gd name="connsiteY2" fmla="*/ 1058258 h 1058258"/>
              <a:gd name="connsiteX3" fmla="*/ 0 w 2645645"/>
              <a:gd name="connsiteY3" fmla="*/ 1058258 h 1058258"/>
              <a:gd name="connsiteX4" fmla="*/ 0 w 2645645"/>
              <a:gd name="connsiteY4" fmla="*/ 0 h 1058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1058258">
                <a:moveTo>
                  <a:pt x="0" y="0"/>
                </a:moveTo>
                <a:lnTo>
                  <a:pt x="2645645" y="0"/>
                </a:lnTo>
                <a:lnTo>
                  <a:pt x="2645645" y="1058258"/>
                </a:lnTo>
                <a:lnTo>
                  <a:pt x="0" y="105825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kern="1200">
                <a:latin typeface="Segoe UI Semibold" panose="020B0702040204020203" pitchFamily="34" charset="0"/>
                <a:cs typeface="Segoe UI Semibold" panose="020B0702040204020203" pitchFamily="34" charset="0"/>
              </a:rPr>
              <a:t>Public Static</a:t>
            </a:r>
          </a:p>
        </p:txBody>
      </p:sp>
      <p:sp>
        <p:nvSpPr>
          <p:cNvPr id="12" name="Freeform: Shape 11"/>
          <p:cNvSpPr/>
          <p:nvPr/>
        </p:nvSpPr>
        <p:spPr>
          <a:xfrm>
            <a:off x="6399393" y="3056172"/>
            <a:ext cx="2645645" cy="2854800"/>
          </a:xfrm>
          <a:custGeom>
            <a:avLst/>
            <a:gdLst>
              <a:gd name="connsiteX0" fmla="*/ 0 w 2645645"/>
              <a:gd name="connsiteY0" fmla="*/ 0 h 2854800"/>
              <a:gd name="connsiteX1" fmla="*/ 2645645 w 2645645"/>
              <a:gd name="connsiteY1" fmla="*/ 0 h 2854800"/>
              <a:gd name="connsiteX2" fmla="*/ 2645645 w 2645645"/>
              <a:gd name="connsiteY2" fmla="*/ 2854800 h 2854800"/>
              <a:gd name="connsiteX3" fmla="*/ 0 w 2645645"/>
              <a:gd name="connsiteY3" fmla="*/ 2854800 h 2854800"/>
              <a:gd name="connsiteX4" fmla="*/ 0 w 264564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2854800">
                <a:moveTo>
                  <a:pt x="0" y="0"/>
                </a:moveTo>
                <a:lnTo>
                  <a:pt x="2645645" y="0"/>
                </a:lnTo>
                <a:lnTo>
                  <a:pt x="264564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This is a static public-facing address that must be specially requested. There are a limited number of these addresses per subscription</a:t>
            </a:r>
          </a:p>
          <a:p>
            <a:pPr marL="114300" lvl="1" indent="-114300" algn="l" defTabSz="622300">
              <a:lnSpc>
                <a:spcPct val="90000"/>
              </a:lnSpc>
              <a:spcBef>
                <a:spcPct val="0"/>
              </a:spcBef>
              <a:spcAft>
                <a:spcPct val="15000"/>
              </a:spcAft>
              <a:buChar char="•"/>
            </a:pPr>
            <a:r>
              <a:rPr lang="en-US" sz="1400" b="1" kern="1200"/>
              <a:t>Use only when you need       a public facing static           IP address</a:t>
            </a:r>
          </a:p>
        </p:txBody>
      </p:sp>
      <p:sp>
        <p:nvSpPr>
          <p:cNvPr id="13" name="Freeform: Shape 12"/>
          <p:cNvSpPr/>
          <p:nvPr/>
        </p:nvSpPr>
        <p:spPr>
          <a:xfrm>
            <a:off x="9415429" y="1997913"/>
            <a:ext cx="2645645" cy="1058258"/>
          </a:xfrm>
          <a:custGeom>
            <a:avLst/>
            <a:gdLst>
              <a:gd name="connsiteX0" fmla="*/ 0 w 2645645"/>
              <a:gd name="connsiteY0" fmla="*/ 0 h 1058258"/>
              <a:gd name="connsiteX1" fmla="*/ 2645645 w 2645645"/>
              <a:gd name="connsiteY1" fmla="*/ 0 h 1058258"/>
              <a:gd name="connsiteX2" fmla="*/ 2645645 w 2645645"/>
              <a:gd name="connsiteY2" fmla="*/ 1058258 h 1058258"/>
              <a:gd name="connsiteX3" fmla="*/ 0 w 2645645"/>
              <a:gd name="connsiteY3" fmla="*/ 1058258 h 1058258"/>
              <a:gd name="connsiteX4" fmla="*/ 0 w 2645645"/>
              <a:gd name="connsiteY4" fmla="*/ 0 h 1058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1058258">
                <a:moveTo>
                  <a:pt x="0" y="0"/>
                </a:moveTo>
                <a:lnTo>
                  <a:pt x="2645645" y="0"/>
                </a:lnTo>
                <a:lnTo>
                  <a:pt x="2645645" y="1058258"/>
                </a:lnTo>
                <a:lnTo>
                  <a:pt x="0" y="105825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kern="1200">
                <a:latin typeface="Segoe UI Semibold" panose="020B0702040204020203" pitchFamily="34" charset="0"/>
                <a:cs typeface="Segoe UI Semibold" panose="020B0702040204020203" pitchFamily="34" charset="0"/>
              </a:rPr>
              <a:t>Private Static</a:t>
            </a:r>
          </a:p>
        </p:txBody>
      </p:sp>
      <p:sp>
        <p:nvSpPr>
          <p:cNvPr id="14" name="Freeform: Shape 13"/>
          <p:cNvSpPr/>
          <p:nvPr/>
        </p:nvSpPr>
        <p:spPr>
          <a:xfrm>
            <a:off x="9415429" y="3056172"/>
            <a:ext cx="2645645" cy="2854800"/>
          </a:xfrm>
          <a:custGeom>
            <a:avLst/>
            <a:gdLst>
              <a:gd name="connsiteX0" fmla="*/ 0 w 2645645"/>
              <a:gd name="connsiteY0" fmla="*/ 0 h 2854800"/>
              <a:gd name="connsiteX1" fmla="*/ 2645645 w 2645645"/>
              <a:gd name="connsiteY1" fmla="*/ 0 h 2854800"/>
              <a:gd name="connsiteX2" fmla="*/ 2645645 w 2645645"/>
              <a:gd name="connsiteY2" fmla="*/ 2854800 h 2854800"/>
              <a:gd name="connsiteX3" fmla="*/ 0 w 2645645"/>
              <a:gd name="connsiteY3" fmla="*/ 2854800 h 2854800"/>
              <a:gd name="connsiteX4" fmla="*/ 0 w 264564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2854800">
                <a:moveTo>
                  <a:pt x="0" y="0"/>
                </a:moveTo>
                <a:lnTo>
                  <a:pt x="2645645" y="0"/>
                </a:lnTo>
                <a:lnTo>
                  <a:pt x="264564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A static address allocated from the subnet address pool and is internal-facing only. The number is only limited  by the number of addresses assigned to the subnet address pool. This is implemented as a           DHCP reservation</a:t>
            </a:r>
          </a:p>
          <a:p>
            <a:pPr marL="114300" lvl="1" indent="-114300" algn="l" defTabSz="622300">
              <a:lnSpc>
                <a:spcPct val="90000"/>
              </a:lnSpc>
              <a:spcBef>
                <a:spcPct val="0"/>
              </a:spcBef>
              <a:spcAft>
                <a:spcPct val="15000"/>
              </a:spcAft>
              <a:buChar char="•"/>
            </a:pPr>
            <a:r>
              <a:rPr lang="en-US" sz="1400" b="1" kern="1200"/>
              <a:t>Use only when you need    an internal facing static        IP address</a:t>
            </a:r>
          </a:p>
        </p:txBody>
      </p:sp>
    </p:spTree>
    <p:extLst>
      <p:ext uri="{BB962C8B-B14F-4D97-AF65-F5344CB8AC3E}">
        <p14:creationId xmlns:p14="http://schemas.microsoft.com/office/powerpoint/2010/main" val="12534125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169" y="295278"/>
            <a:ext cx="11702551" cy="914544"/>
          </a:xfrm>
        </p:spPr>
        <p:txBody>
          <a:bodyPr/>
          <a:lstStyle/>
          <a:p>
            <a:r>
              <a:rPr lang="en-US" dirty="0"/>
              <a:t>Accelerated Networking</a:t>
            </a:r>
            <a:endParaRPr lang="en-US" sz="4800" dirty="0"/>
          </a:p>
        </p:txBody>
      </p:sp>
      <p:sp>
        <p:nvSpPr>
          <p:cNvPr id="9" name="Text Placeholder 549">
            <a:extLst>
              <a:ext uri="{FF2B5EF4-FFF2-40B4-BE49-F238E27FC236}">
                <a16:creationId xmlns:a16="http://schemas.microsoft.com/office/drawing/2014/main" id="{AE26CDB8-AD9B-4271-BA0B-717C5DFE44FF}"/>
              </a:ext>
            </a:extLst>
          </p:cNvPr>
          <p:cNvSpPr txBox="1">
            <a:spLocks/>
          </p:cNvSpPr>
          <p:nvPr/>
        </p:nvSpPr>
        <p:spPr>
          <a:xfrm>
            <a:off x="7869685" y="1094001"/>
            <a:ext cx="4553903" cy="5900078"/>
          </a:xfrm>
          <a:prstGeom prst="rect">
            <a:avLst/>
          </a:prstGeom>
          <a:solidFill>
            <a:srgbClr val="FFFFFF">
              <a:lumMod val="85000"/>
            </a:srgbClr>
          </a:solidFill>
        </p:spPr>
        <p:txBody>
          <a:bodyPr lIns="182857" rIns="457142"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649"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7199" b="1" i="0" u="none" strike="noStrike" kern="1200" cap="none" spc="0" normalizeH="0" baseline="0" noProof="0" dirty="0">
                <a:ln>
                  <a:noFill/>
                </a:ln>
                <a:solidFill>
                  <a:srgbClr val="0078D7"/>
                </a:solidFill>
                <a:effectLst/>
                <a:uLnTx/>
                <a:uFillTx/>
                <a:latin typeface="Segoe UI Semilight"/>
                <a:ea typeface="+mn-ea"/>
                <a:cs typeface="+mn-cs"/>
              </a:rPr>
              <a:t>30Gbps </a:t>
            </a:r>
            <a:endParaRPr kumimoji="0" lang="en-US" sz="3000" b="1" i="0" u="none" strike="noStrike" kern="1200" cap="none" spc="0" normalizeH="0" baseline="0" noProof="0" dirty="0">
              <a:ln>
                <a:noFill/>
              </a:ln>
              <a:solidFill>
                <a:srgbClr val="0078D7"/>
              </a:solidFill>
              <a:effectLst/>
              <a:uLnTx/>
              <a:uFillTx/>
              <a:latin typeface="Segoe UI Semilight"/>
              <a:ea typeface="+mn-ea"/>
              <a:cs typeface="+mn-cs"/>
            </a:endParaRPr>
          </a:p>
          <a:p>
            <a:pPr marL="0" marR="0" lvl="0" indent="0" algn="ctr" defTabSz="932649"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3200" b="1" i="0" u="none" strike="noStrike" kern="1200" cap="none" spc="0" normalizeH="0" baseline="0" noProof="0" dirty="0">
                <a:ln>
                  <a:noFill/>
                </a:ln>
                <a:solidFill>
                  <a:srgbClr val="0078D7"/>
                </a:solidFill>
                <a:effectLst/>
                <a:uLnTx/>
                <a:uFillTx/>
                <a:latin typeface="Segoe UI Semilight"/>
                <a:ea typeface="+mn-ea"/>
                <a:cs typeface="+mn-cs"/>
              </a:rPr>
              <a:t>VM to VM bandwidth!</a:t>
            </a:r>
          </a:p>
          <a:p>
            <a:pPr marL="0" marR="0" lvl="0" indent="0" algn="ctr" defTabSz="932649" rtl="0" eaLnBrk="1" fontAlgn="auto" latinLnBrk="0" hangingPunct="1">
              <a:lnSpc>
                <a:spcPct val="90000"/>
              </a:lnSpc>
              <a:spcBef>
                <a:spcPts val="1200"/>
              </a:spcBef>
              <a:spcAft>
                <a:spcPts val="0"/>
              </a:spcAft>
              <a:buClrTx/>
              <a:buSzPct val="90000"/>
              <a:buFont typeface="Wingdings" panose="05000000000000000000" pitchFamily="2" charset="2"/>
              <a:buNone/>
              <a:tabLst/>
              <a:defRPr/>
            </a:pPr>
            <a:endParaRPr kumimoji="0" lang="en-US" sz="2400" b="1" i="0" u="none" strike="noStrike" kern="1200" cap="none" spc="0" normalizeH="0" baseline="0" noProof="0" dirty="0">
              <a:ln>
                <a:noFill/>
              </a:ln>
              <a:solidFill>
                <a:srgbClr val="D83B01"/>
              </a:solidFill>
              <a:effectLst/>
              <a:uLnTx/>
              <a:uFillTx/>
              <a:latin typeface="Segoe UI Semilight"/>
              <a:ea typeface="+mn-ea"/>
              <a:cs typeface="+mn-cs"/>
            </a:endParaRPr>
          </a:p>
          <a:p>
            <a:pPr marL="0" marR="0" lvl="0" indent="0" algn="ctr" defTabSz="932649"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solidFill>
                  <a:srgbClr val="353535"/>
                </a:solidFill>
                <a:effectLst/>
                <a:uLnTx/>
                <a:uFillTx/>
                <a:latin typeface="Segoe UI Semilight"/>
                <a:ea typeface="+mn-ea"/>
                <a:cs typeface="+mn-cs"/>
              </a:rPr>
              <a:t>Accelerated Networking</a:t>
            </a:r>
          </a:p>
          <a:p>
            <a:pPr marL="228577" marR="0" lvl="1" indent="0" algn="ctr" defTabSz="932649" rtl="0" eaLnBrk="1" fontAlgn="auto" latinLnBrk="0" hangingPunct="1">
              <a:lnSpc>
                <a:spcPct val="90000"/>
              </a:lnSpc>
              <a:spcBef>
                <a:spcPts val="600"/>
              </a:spcBef>
              <a:spcAft>
                <a:spcPts val="0"/>
              </a:spcAft>
              <a:buClrTx/>
              <a:buSzPct val="90000"/>
              <a:buFont typeface="Wingdings" panose="05000000000000000000" pitchFamily="2" charset="2"/>
              <a:buNone/>
              <a:tabLst/>
              <a:defRPr/>
            </a:pP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a:p>
            <a:pPr marL="228577" marR="0" lvl="1" indent="0" algn="ctr" defTabSz="932649"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53535"/>
                </a:solidFill>
                <a:effectLst/>
                <a:uLnTx/>
                <a:uFillTx/>
                <a:latin typeface="Segoe UI Semilight"/>
                <a:ea typeface="+mn-ea"/>
                <a:cs typeface="+mn-cs"/>
              </a:rPr>
              <a:t>Support expanded to 4 core VMs</a:t>
            </a:r>
          </a:p>
          <a:p>
            <a:pPr marL="228577" marR="0" lvl="1" indent="0" algn="ctr" defTabSz="932649"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228577" marR="0" lvl="1" indent="0" algn="ctr" defTabSz="932649"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53535"/>
                </a:solidFill>
                <a:effectLst/>
                <a:uLnTx/>
                <a:uFillTx/>
                <a:latin typeface="Segoe UI Semilight"/>
                <a:ea typeface="+mn-ea"/>
                <a:cs typeface="+mn-cs"/>
              </a:rPr>
              <a:t>Lower latency access to ExpressRoute circuits</a:t>
            </a:r>
          </a:p>
          <a:p>
            <a:pPr marL="228577" marR="0" lvl="1" indent="0" algn="ctr" defTabSz="932649"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228577" marR="0" lvl="1" indent="0" algn="ctr" defTabSz="932649"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53535"/>
                </a:solidFill>
                <a:effectLst/>
                <a:uLnTx/>
                <a:uFillTx/>
                <a:latin typeface="Segoe UI Semilight"/>
                <a:ea typeface="+mn-ea"/>
                <a:cs typeface="+mn-cs"/>
              </a:rPr>
              <a:t>No additional cost</a:t>
            </a:r>
          </a:p>
          <a:p>
            <a:pPr marL="228577" marR="0" lvl="1" indent="0" algn="ctr" defTabSz="932649"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53535"/>
                </a:solidFill>
                <a:effectLst/>
                <a:uLnTx/>
                <a:uFillTx/>
                <a:latin typeface="Segoe UI Semilight"/>
                <a:ea typeface="+mn-ea"/>
                <a:cs typeface="+mn-cs"/>
              </a:rPr>
              <a:t>Windows &amp; Linux</a:t>
            </a:r>
          </a:p>
        </p:txBody>
      </p:sp>
      <p:grpSp>
        <p:nvGrpSpPr>
          <p:cNvPr id="12" name="Group 11">
            <a:extLst>
              <a:ext uri="{FF2B5EF4-FFF2-40B4-BE49-F238E27FC236}">
                <a16:creationId xmlns:a16="http://schemas.microsoft.com/office/drawing/2014/main" id="{42E16EA3-F7F4-40FC-8A87-F0B3A0A62282}"/>
              </a:ext>
            </a:extLst>
          </p:cNvPr>
          <p:cNvGrpSpPr/>
          <p:nvPr/>
        </p:nvGrpSpPr>
        <p:grpSpPr>
          <a:xfrm>
            <a:off x="579364" y="1592505"/>
            <a:ext cx="6409372" cy="4249266"/>
            <a:chOff x="379552" y="1342244"/>
            <a:chExt cx="7815262" cy="4968067"/>
          </a:xfrm>
        </p:grpSpPr>
        <p:sp>
          <p:nvSpPr>
            <p:cNvPr id="14" name="Rectangle 13">
              <a:extLst>
                <a:ext uri="{FF2B5EF4-FFF2-40B4-BE49-F238E27FC236}">
                  <a16:creationId xmlns:a16="http://schemas.microsoft.com/office/drawing/2014/main" id="{8DF206E0-B969-46CA-8B89-96F6AB435CA7}"/>
                </a:ext>
              </a:extLst>
            </p:cNvPr>
            <p:cNvSpPr/>
            <p:nvPr/>
          </p:nvSpPr>
          <p:spPr bwMode="auto">
            <a:xfrm>
              <a:off x="379552" y="1447800"/>
              <a:ext cx="7815262" cy="4862511"/>
            </a:xfrm>
            <a:prstGeom prst="rect">
              <a:avLst/>
            </a:prstGeom>
            <a:noFill/>
            <a:ln w="28575">
              <a:solidFill>
                <a:srgbClr val="FFFFFF">
                  <a:lumMod val="65000"/>
                </a:srgbClr>
              </a:solidFill>
              <a:prstDash val="solid"/>
            </a:ln>
          </p:spPr>
          <p:txBody>
            <a:bodyPr lIns="179262" tIns="143410" rIns="179262" bIns="143410" anchor="t" anchorCtr="0"/>
            <a:lstStyle/>
            <a:p>
              <a:pPr marL="0" marR="0" lvl="0" indent="0" algn="ctr" defTabSz="93195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endParaRPr>
            </a:p>
          </p:txBody>
        </p:sp>
        <p:sp>
          <p:nvSpPr>
            <p:cNvPr id="15" name="Rectangle: Rounded Corners 14">
              <a:extLst>
                <a:ext uri="{FF2B5EF4-FFF2-40B4-BE49-F238E27FC236}">
                  <a16:creationId xmlns:a16="http://schemas.microsoft.com/office/drawing/2014/main" id="{C06CCA7A-88F4-4644-BB95-A8D275943955}"/>
                </a:ext>
              </a:extLst>
            </p:cNvPr>
            <p:cNvSpPr/>
            <p:nvPr/>
          </p:nvSpPr>
          <p:spPr bwMode="auto">
            <a:xfrm>
              <a:off x="760113" y="1663818"/>
              <a:ext cx="2612220" cy="590468"/>
            </a:xfrm>
            <a:prstGeom prst="roundRect">
              <a:avLst>
                <a:gd name="adj" fmla="val 0"/>
              </a:avLst>
            </a:prstGeom>
            <a:noFill/>
            <a:ln w="28575">
              <a:noFill/>
              <a:prstDash val="solid"/>
            </a:ln>
          </p:spPr>
          <p:txBody>
            <a:bodyPr lIns="179262" tIns="143410" rIns="179262" bIns="143410" anchor="t" anchorCtr="0">
              <a:spAutoFit/>
            </a:bodyPr>
            <a:lstStyle/>
            <a:p>
              <a:pPr marL="0" marR="0" lvl="0" indent="0" algn="ctr" defTabSz="93195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ea typeface="MS PGothic" pitchFamily="34" charset="-128"/>
                  <a:cs typeface="Segoe UI" panose="020B0502040204020203" pitchFamily="34" charset="0"/>
                </a:rPr>
                <a:t>Azure VM</a:t>
              </a:r>
            </a:p>
          </p:txBody>
        </p:sp>
        <p:cxnSp>
          <p:nvCxnSpPr>
            <p:cNvPr id="16" name="Connector: Elbow 15">
              <a:extLst>
                <a:ext uri="{FF2B5EF4-FFF2-40B4-BE49-F238E27FC236}">
                  <a16:creationId xmlns:a16="http://schemas.microsoft.com/office/drawing/2014/main" id="{45ECDD5C-25F1-4C6E-B300-6718A8A67458}"/>
                </a:ext>
              </a:extLst>
            </p:cNvPr>
            <p:cNvCxnSpPr>
              <a:cxnSpLocks/>
            </p:cNvCxnSpPr>
            <p:nvPr/>
          </p:nvCxnSpPr>
          <p:spPr>
            <a:xfrm rot="16200000" flipH="1">
              <a:off x="4261921" y="2690795"/>
              <a:ext cx="14846" cy="4434191"/>
            </a:xfrm>
            <a:prstGeom prst="bentConnector3">
              <a:avLst>
                <a:gd name="adj1" fmla="val 1800000"/>
              </a:avLst>
            </a:prstGeom>
            <a:noFill/>
            <a:ln w="139700" cap="flat" cmpd="sng" algn="ctr">
              <a:solidFill>
                <a:srgbClr val="0078D7"/>
              </a:solidFill>
              <a:prstDash val="solid"/>
              <a:headEnd type="arrow"/>
              <a:tailEnd type="arrow"/>
            </a:ln>
            <a:effectLst/>
          </p:spPr>
        </p:cxnSp>
        <p:sp>
          <p:nvSpPr>
            <p:cNvPr id="17" name="Rectangle 16">
              <a:extLst>
                <a:ext uri="{FF2B5EF4-FFF2-40B4-BE49-F238E27FC236}">
                  <a16:creationId xmlns:a16="http://schemas.microsoft.com/office/drawing/2014/main" id="{A5B1A0EA-192B-4862-BC27-665E5E9D8827}"/>
                </a:ext>
              </a:extLst>
            </p:cNvPr>
            <p:cNvSpPr/>
            <p:nvPr/>
          </p:nvSpPr>
          <p:spPr>
            <a:xfrm>
              <a:off x="5806260" y="5574479"/>
              <a:ext cx="1360357" cy="590468"/>
            </a:xfrm>
            <a:prstGeom prst="rect">
              <a:avLst/>
            </a:prstGeom>
            <a:noFill/>
            <a:ln w="10795" cap="flat" cmpd="sng" algn="ctr">
              <a:noFill/>
              <a:prstDash val="solid"/>
            </a:ln>
            <a:effectLst/>
          </p:spPr>
          <p:txBody>
            <a:bodyPr wrap="square" lIns="179262" tIns="143410" rIns="179262" bIns="143410" rtlCol="0" anchor="ctr">
              <a:spAutoFit/>
            </a:bodyPr>
            <a:lstStyle/>
            <a:p>
              <a:pPr marL="0" marR="0" lvl="0" indent="0" algn="ctr" defTabSz="91413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light"/>
                  <a:ea typeface="+mn-ea"/>
                  <a:cs typeface="Segoe UI" panose="020B0502040204020203" pitchFamily="34" charset="0"/>
                </a:rPr>
                <a:t>30Gbps</a:t>
              </a:r>
            </a:p>
          </p:txBody>
        </p:sp>
        <p:pic>
          <p:nvPicPr>
            <p:cNvPr id="18" name="Picture 17">
              <a:extLst>
                <a:ext uri="{FF2B5EF4-FFF2-40B4-BE49-F238E27FC236}">
                  <a16:creationId xmlns:a16="http://schemas.microsoft.com/office/drawing/2014/main" id="{AC460C91-1C84-48FE-B982-BCBDB8F476B5}"/>
                </a:ext>
              </a:extLst>
            </p:cNvPr>
            <p:cNvPicPr>
              <a:picLocks noChangeAspect="1"/>
            </p:cNvPicPr>
            <p:nvPr/>
          </p:nvPicPr>
          <p:blipFill>
            <a:blip r:embed="rId3"/>
            <a:stretch>
              <a:fillRect/>
            </a:stretch>
          </p:blipFill>
          <p:spPr>
            <a:xfrm>
              <a:off x="5410251" y="2032477"/>
              <a:ext cx="2181146" cy="2181128"/>
            </a:xfrm>
            <a:prstGeom prst="rect">
              <a:avLst/>
            </a:prstGeom>
          </p:spPr>
        </p:pic>
        <p:pic>
          <p:nvPicPr>
            <p:cNvPr id="19" name="Picture 18">
              <a:extLst>
                <a:ext uri="{FF2B5EF4-FFF2-40B4-BE49-F238E27FC236}">
                  <a16:creationId xmlns:a16="http://schemas.microsoft.com/office/drawing/2014/main" id="{2306EE9B-89A2-4690-B6F1-5D4FA1950540}"/>
                </a:ext>
              </a:extLst>
            </p:cNvPr>
            <p:cNvPicPr>
              <a:picLocks noChangeAspect="1"/>
            </p:cNvPicPr>
            <p:nvPr/>
          </p:nvPicPr>
          <p:blipFill>
            <a:blip r:embed="rId3"/>
            <a:stretch>
              <a:fillRect/>
            </a:stretch>
          </p:blipFill>
          <p:spPr>
            <a:xfrm>
              <a:off x="982409" y="2032477"/>
              <a:ext cx="2181146" cy="2181128"/>
            </a:xfrm>
            <a:prstGeom prst="rect">
              <a:avLst/>
            </a:prstGeom>
          </p:spPr>
        </p:pic>
        <p:sp>
          <p:nvSpPr>
            <p:cNvPr id="20" name="Rectangle 19">
              <a:extLst>
                <a:ext uri="{FF2B5EF4-FFF2-40B4-BE49-F238E27FC236}">
                  <a16:creationId xmlns:a16="http://schemas.microsoft.com/office/drawing/2014/main" id="{2213E6ED-E2B1-4B15-BFA6-B4E435ED1EFF}"/>
                </a:ext>
              </a:extLst>
            </p:cNvPr>
            <p:cNvSpPr/>
            <p:nvPr/>
          </p:nvSpPr>
          <p:spPr>
            <a:xfrm>
              <a:off x="1300486" y="5574479"/>
              <a:ext cx="1519620" cy="590468"/>
            </a:xfrm>
            <a:prstGeom prst="rect">
              <a:avLst/>
            </a:prstGeom>
            <a:noFill/>
            <a:ln w="10795" cap="flat" cmpd="sng" algn="ctr">
              <a:noFill/>
              <a:prstDash val="solid"/>
            </a:ln>
            <a:effectLst/>
          </p:spPr>
          <p:txBody>
            <a:bodyPr wrap="square" lIns="179262" tIns="143410" rIns="179262" bIns="143410" rtlCol="0" anchor="ctr">
              <a:spAutoFit/>
            </a:bodyPr>
            <a:lstStyle/>
            <a:p>
              <a:pPr marL="0" marR="0" lvl="0" indent="0" algn="ctr" defTabSz="91413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light"/>
                  <a:ea typeface="+mn-ea"/>
                  <a:cs typeface="Segoe UI" panose="020B0502040204020203" pitchFamily="34" charset="0"/>
                </a:rPr>
                <a:t>30Gbps</a:t>
              </a:r>
            </a:p>
          </p:txBody>
        </p:sp>
        <p:sp>
          <p:nvSpPr>
            <p:cNvPr id="21" name="Rectangle: Rounded Corners 20">
              <a:extLst>
                <a:ext uri="{FF2B5EF4-FFF2-40B4-BE49-F238E27FC236}">
                  <a16:creationId xmlns:a16="http://schemas.microsoft.com/office/drawing/2014/main" id="{874A4C5E-E327-44F1-B01E-106829503E47}"/>
                </a:ext>
              </a:extLst>
            </p:cNvPr>
            <p:cNvSpPr/>
            <p:nvPr/>
          </p:nvSpPr>
          <p:spPr bwMode="auto">
            <a:xfrm>
              <a:off x="5194713" y="1684465"/>
              <a:ext cx="2612220" cy="590468"/>
            </a:xfrm>
            <a:prstGeom prst="roundRect">
              <a:avLst>
                <a:gd name="adj" fmla="val 0"/>
              </a:avLst>
            </a:prstGeom>
            <a:noFill/>
            <a:ln w="28575">
              <a:noFill/>
              <a:prstDash val="solid"/>
            </a:ln>
          </p:spPr>
          <p:txBody>
            <a:bodyPr lIns="179262" tIns="143410" rIns="179262" bIns="143410" anchor="t" anchorCtr="0">
              <a:spAutoFit/>
            </a:bodyPr>
            <a:lstStyle/>
            <a:p>
              <a:pPr marL="0" marR="0" lvl="0" indent="0" algn="ctr" defTabSz="93195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ea typeface="MS PGothic" pitchFamily="34" charset="-128"/>
                  <a:cs typeface="Segoe UI" panose="020B0502040204020203" pitchFamily="34" charset="0"/>
                </a:rPr>
                <a:t>Azure VM</a:t>
              </a:r>
            </a:p>
          </p:txBody>
        </p:sp>
        <p:sp>
          <p:nvSpPr>
            <p:cNvPr id="22" name="Rectangle: Rounded Corners 21">
              <a:extLst>
                <a:ext uri="{FF2B5EF4-FFF2-40B4-BE49-F238E27FC236}">
                  <a16:creationId xmlns:a16="http://schemas.microsoft.com/office/drawing/2014/main" id="{2D6E5998-CA8E-464D-96A1-8F66BA82E3C3}"/>
                </a:ext>
              </a:extLst>
            </p:cNvPr>
            <p:cNvSpPr/>
            <p:nvPr/>
          </p:nvSpPr>
          <p:spPr>
            <a:xfrm>
              <a:off x="5279230" y="4072989"/>
              <a:ext cx="2455887" cy="842324"/>
            </a:xfrm>
            <a:prstGeom prst="roundRect">
              <a:avLst>
                <a:gd name="adj" fmla="val 0"/>
              </a:avLst>
            </a:prstGeom>
            <a:noFill/>
            <a:ln w="10795" cap="flat" cmpd="sng" algn="ctr">
              <a:noFill/>
              <a:prstDash val="solid"/>
            </a:ln>
            <a:effectLst/>
          </p:spPr>
          <p:txBody>
            <a:bodyPr wrap="square" lIns="179262" tIns="143410" rIns="179262" bIns="143410" rtlCol="0" anchor="ctr">
              <a:spAutoFit/>
            </a:bodyPr>
            <a:lstStyle/>
            <a:p>
              <a:pPr marL="0" marR="0" lvl="0" indent="0" algn="ctr" defTabSz="91413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D83B01"/>
                  </a:solidFill>
                  <a:effectLst/>
                  <a:uLnTx/>
                  <a:uFillTx/>
                  <a:latin typeface="Segoe UI Semilight"/>
                  <a:ea typeface="+mn-ea"/>
                  <a:cs typeface="Segoe UI" panose="020B0502040204020203" pitchFamily="34" charset="0"/>
                </a:rPr>
                <a:t>Accelerated Networking</a:t>
              </a:r>
            </a:p>
          </p:txBody>
        </p:sp>
        <p:sp>
          <p:nvSpPr>
            <p:cNvPr id="23" name="Rectangle: Rounded Corners 22">
              <a:extLst>
                <a:ext uri="{FF2B5EF4-FFF2-40B4-BE49-F238E27FC236}">
                  <a16:creationId xmlns:a16="http://schemas.microsoft.com/office/drawing/2014/main" id="{3B762BF6-F929-498D-BCB3-D1D4EA90A539}"/>
                </a:ext>
              </a:extLst>
            </p:cNvPr>
            <p:cNvSpPr/>
            <p:nvPr/>
          </p:nvSpPr>
          <p:spPr>
            <a:xfrm>
              <a:off x="847736" y="4072989"/>
              <a:ext cx="2450494" cy="842324"/>
            </a:xfrm>
            <a:prstGeom prst="roundRect">
              <a:avLst>
                <a:gd name="adj" fmla="val 0"/>
              </a:avLst>
            </a:prstGeom>
            <a:noFill/>
            <a:ln w="10795" cap="flat" cmpd="sng" algn="ctr">
              <a:noFill/>
              <a:prstDash val="solid"/>
            </a:ln>
            <a:effectLst/>
          </p:spPr>
          <p:txBody>
            <a:bodyPr wrap="square" lIns="179262" tIns="143410" rIns="179262" bIns="143410" rtlCol="0" anchor="ctr">
              <a:spAutoFit/>
            </a:bodyPr>
            <a:lstStyle/>
            <a:p>
              <a:pPr marL="0" marR="0" lvl="0" indent="0" algn="ctr" defTabSz="91413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D83B01"/>
                  </a:solidFill>
                  <a:effectLst/>
                  <a:uLnTx/>
                  <a:uFillTx/>
                  <a:latin typeface="Segoe UI Semilight"/>
                  <a:ea typeface="+mn-ea"/>
                  <a:cs typeface="Segoe UI" panose="020B0502040204020203" pitchFamily="34" charset="0"/>
                </a:rPr>
                <a:t>Accelerated Networking</a:t>
              </a:r>
            </a:p>
          </p:txBody>
        </p:sp>
        <p:sp>
          <p:nvSpPr>
            <p:cNvPr id="24" name="Rectangle: Rounded Corners 23">
              <a:extLst>
                <a:ext uri="{FF2B5EF4-FFF2-40B4-BE49-F238E27FC236}">
                  <a16:creationId xmlns:a16="http://schemas.microsoft.com/office/drawing/2014/main" id="{3961AAC7-FBC0-4DE9-B784-DAFBF203BA50}"/>
                </a:ext>
              </a:extLst>
            </p:cNvPr>
            <p:cNvSpPr/>
            <p:nvPr/>
          </p:nvSpPr>
          <p:spPr bwMode="auto">
            <a:xfrm>
              <a:off x="379552" y="1342244"/>
              <a:ext cx="7815262" cy="698406"/>
            </a:xfrm>
            <a:prstGeom prst="roundRect">
              <a:avLst>
                <a:gd name="adj" fmla="val 0"/>
              </a:avLst>
            </a:prstGeom>
            <a:noFill/>
            <a:ln w="28575">
              <a:noFill/>
              <a:prstDash val="solid"/>
            </a:ln>
          </p:spPr>
          <p:txBody>
            <a:bodyPr wrap="square" lIns="179262" tIns="143410" rIns="179262" bIns="143410" anchor="t" anchorCtr="0">
              <a:spAutoFit/>
            </a:bodyPr>
            <a:lstStyle/>
            <a:p>
              <a:pPr marL="0" marR="0" lvl="0" indent="0" algn="ctr" defTabSz="931959"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1250">
                        <a:srgbClr val="353535"/>
                      </a:gs>
                      <a:gs pos="100000">
                        <a:srgbClr val="353535"/>
                      </a:gs>
                    </a:gsLst>
                    <a:lin ang="5400000" scaled="0"/>
                  </a:gradFill>
                  <a:effectLst/>
                  <a:uLnTx/>
                  <a:uFillTx/>
                  <a:ea typeface="MS PGothic" pitchFamily="34" charset="-128"/>
                  <a:cs typeface="Segoe UI" panose="020B0502040204020203" pitchFamily="34" charset="0"/>
                </a:rPr>
                <a:t>Region</a:t>
              </a:r>
              <a:endParaRPr kumimoji="0" lang="en-US" sz="1400" b="1" i="0" u="none" strike="noStrike" kern="0" cap="none" spc="0" normalizeH="0" baseline="0" noProof="0">
                <a:ln>
                  <a:noFill/>
                </a:ln>
                <a:gradFill>
                  <a:gsLst>
                    <a:gs pos="1250">
                      <a:srgbClr val="353535"/>
                    </a:gs>
                    <a:gs pos="100000">
                      <a:srgbClr val="353535"/>
                    </a:gs>
                  </a:gsLst>
                  <a:lin ang="5400000" scaled="0"/>
                </a:gradFill>
                <a:effectLst/>
                <a:uLnTx/>
                <a:uFillTx/>
                <a:ea typeface="MS PGothic" pitchFamily="34" charset="-128"/>
                <a:cs typeface="Segoe UI" panose="020B0502040204020203" pitchFamily="34" charset="0"/>
              </a:endParaRPr>
            </a:p>
          </p:txBody>
        </p:sp>
      </p:grpSp>
    </p:spTree>
    <p:extLst>
      <p:ext uri="{BB962C8B-B14F-4D97-AF65-F5344CB8AC3E}">
        <p14:creationId xmlns:p14="http://schemas.microsoft.com/office/powerpoint/2010/main" val="32004092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98060" y="2452499"/>
            <a:ext cx="1842308" cy="4245150"/>
          </a:xfrm>
          <a:prstGeom prst="rect">
            <a:avLst/>
          </a:prstGeom>
        </p:spPr>
      </p:pic>
      <p:sp>
        <p:nvSpPr>
          <p:cNvPr id="10" name="Text Placeholder 3"/>
          <p:cNvSpPr>
            <a:spLocks noGrp="1"/>
          </p:cNvSpPr>
          <p:nvPr>
            <p:ph type="body" sz="quarter" idx="10"/>
          </p:nvPr>
        </p:nvSpPr>
        <p:spPr>
          <a:xfrm>
            <a:off x="366169" y="1212853"/>
            <a:ext cx="11702553" cy="2369591"/>
          </a:xfrm>
        </p:spPr>
        <p:txBody>
          <a:bodyPr>
            <a:noAutofit/>
          </a:bodyPr>
          <a:lstStyle/>
          <a:p>
            <a:pPr marL="0" indent="0">
              <a:buNone/>
            </a:pPr>
            <a:r>
              <a:rPr lang="en-US" dirty="0">
                <a:solidFill>
                  <a:srgbClr val="0078D7"/>
                </a:solidFill>
              </a:rPr>
              <a:t>High throughput, low latency network performance</a:t>
            </a:r>
          </a:p>
          <a:p>
            <a:pPr marL="342846" lvl="1" indent="-342846"/>
            <a:r>
              <a:rPr lang="en-US" dirty="0"/>
              <a:t>Enables SR-IOV – direct VM-to-NIC path bypassing Hyper-V (Host OS) layer</a:t>
            </a:r>
          </a:p>
          <a:p>
            <a:pPr marL="342846" lvl="1" indent="-342846"/>
            <a:r>
              <a:rPr lang="en-US" dirty="0"/>
              <a:t>Lower Latency / Higher packets per second (</a:t>
            </a:r>
            <a:r>
              <a:rPr lang="en-US" dirty="0" err="1"/>
              <a:t>pps</a:t>
            </a:r>
            <a:r>
              <a:rPr lang="en-US" dirty="0"/>
              <a:t>)</a:t>
            </a:r>
          </a:p>
          <a:p>
            <a:pPr marL="342846" lvl="1" indent="-342846"/>
            <a:r>
              <a:rPr lang="en-US" dirty="0"/>
              <a:t>Decreased CPU utilization</a:t>
            </a:r>
          </a:p>
          <a:p>
            <a:pPr marL="342846" lvl="1" indent="-342846"/>
            <a:r>
              <a:rPr lang="en-US" dirty="0"/>
              <a:t>Reduced jitter</a:t>
            </a:r>
          </a:p>
        </p:txBody>
      </p:sp>
      <p:sp>
        <p:nvSpPr>
          <p:cNvPr id="13" name="Title 1"/>
          <p:cNvSpPr>
            <a:spLocks noGrp="1"/>
          </p:cNvSpPr>
          <p:nvPr>
            <p:ph type="title"/>
          </p:nvPr>
        </p:nvSpPr>
        <p:spPr>
          <a:xfrm>
            <a:off x="366169" y="295278"/>
            <a:ext cx="11702551" cy="917575"/>
          </a:xfrm>
        </p:spPr>
        <p:txBody>
          <a:bodyPr/>
          <a:lstStyle/>
          <a:p>
            <a:r>
              <a:rPr lang="en-US" dirty="0"/>
              <a:t>Accelerated Networking benefits</a:t>
            </a:r>
          </a:p>
        </p:txBody>
      </p:sp>
      <p:pic>
        <p:nvPicPr>
          <p:cNvPr id="5" name="Picture 4">
            <a:extLst>
              <a:ext uri="{FF2B5EF4-FFF2-40B4-BE49-F238E27FC236}">
                <a16:creationId xmlns:a16="http://schemas.microsoft.com/office/drawing/2014/main" id="{E18F0C93-0732-4239-B8F9-CE6B13D8968E}"/>
              </a:ext>
            </a:extLst>
          </p:cNvPr>
          <p:cNvPicPr>
            <a:picLocks noChangeAspect="1"/>
          </p:cNvPicPr>
          <p:nvPr/>
        </p:nvPicPr>
        <p:blipFill>
          <a:blip r:embed="rId4"/>
          <a:stretch>
            <a:fillRect/>
          </a:stretch>
        </p:blipFill>
        <p:spPr>
          <a:xfrm>
            <a:off x="1294647" y="3326944"/>
            <a:ext cx="7574936" cy="3185436"/>
          </a:xfrm>
          <a:prstGeom prst="rect">
            <a:avLst/>
          </a:prstGeom>
        </p:spPr>
      </p:pic>
    </p:spTree>
    <p:extLst>
      <p:ext uri="{BB962C8B-B14F-4D97-AF65-F5344CB8AC3E}">
        <p14:creationId xmlns:p14="http://schemas.microsoft.com/office/powerpoint/2010/main" val="36696437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F031967-1706-4D8D-9643-C94B7B81DB7D}"/>
              </a:ext>
            </a:extLst>
          </p:cNvPr>
          <p:cNvGrpSpPr/>
          <p:nvPr/>
        </p:nvGrpSpPr>
        <p:grpSpPr>
          <a:xfrm>
            <a:off x="312699" y="4254440"/>
            <a:ext cx="11161873" cy="1228545"/>
            <a:chOff x="312738" y="4254537"/>
            <a:chExt cx="11163298" cy="1228702"/>
          </a:xfrm>
        </p:grpSpPr>
        <p:grpSp>
          <p:nvGrpSpPr>
            <p:cNvPr id="8" name="Group 7">
              <a:extLst>
                <a:ext uri="{FF2B5EF4-FFF2-40B4-BE49-F238E27FC236}">
                  <a16:creationId xmlns:a16="http://schemas.microsoft.com/office/drawing/2014/main" id="{E961E453-CDF2-4F13-AA55-26D9F5422AAB}"/>
                </a:ext>
              </a:extLst>
            </p:cNvPr>
            <p:cNvGrpSpPr/>
            <p:nvPr/>
          </p:nvGrpSpPr>
          <p:grpSpPr>
            <a:xfrm>
              <a:off x="312738" y="4353320"/>
              <a:ext cx="11163298" cy="1100878"/>
              <a:chOff x="312738" y="4315336"/>
              <a:chExt cx="11163298" cy="1100878"/>
            </a:xfrm>
          </p:grpSpPr>
          <p:sp>
            <p:nvSpPr>
              <p:cNvPr id="10" name="Rectangle 9">
                <a:extLst>
                  <a:ext uri="{FF2B5EF4-FFF2-40B4-BE49-F238E27FC236}">
                    <a16:creationId xmlns:a16="http://schemas.microsoft.com/office/drawing/2014/main" id="{70D7E3ED-265F-4096-A1CE-D1B72048FAA8}"/>
                  </a:ext>
                </a:extLst>
              </p:cNvPr>
              <p:cNvSpPr/>
              <p:nvPr/>
            </p:nvSpPr>
            <p:spPr>
              <a:xfrm>
                <a:off x="312738" y="4315336"/>
                <a:ext cx="11156422" cy="1100878"/>
              </a:xfrm>
              <a:prstGeom prst="rect">
                <a:avLst/>
              </a:prstGeom>
              <a:solidFill>
                <a:schemeClr val="accent1"/>
              </a:solidFill>
              <a:ln w="10795" cap="flat" cmpd="sng" algn="ctr">
                <a:noFill/>
                <a:prstDash val="solid"/>
              </a:ln>
              <a:effectLst/>
            </p:spPr>
            <p:txBody>
              <a:bodyPr rtlCol="0" anchor="ctr"/>
              <a:lstStyle/>
              <a:p>
                <a:pPr algn="ctr" defTabSz="914309">
                  <a:defRPr/>
                </a:pPr>
                <a:endParaRPr lang="en-US" sz="2400" kern="0" dirty="0">
                  <a:solidFill>
                    <a:srgbClr val="FFFFFF"/>
                  </a:solidFill>
                  <a:latin typeface="Segoe UI"/>
                  <a:cs typeface="Segoe UI" panose="020B0502040204020203" pitchFamily="34" charset="0"/>
                </a:endParaRPr>
              </a:p>
            </p:txBody>
          </p:sp>
          <p:sp>
            <p:nvSpPr>
              <p:cNvPr id="11" name="Freeform 52">
                <a:extLst>
                  <a:ext uri="{FF2B5EF4-FFF2-40B4-BE49-F238E27FC236}">
                    <a16:creationId xmlns:a16="http://schemas.microsoft.com/office/drawing/2014/main" id="{9A8D1784-D815-497D-BC95-AEDC2F3BD99A}"/>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12" name="Freeform 53">
                <a:extLst>
                  <a:ext uri="{FF2B5EF4-FFF2-40B4-BE49-F238E27FC236}">
                    <a16:creationId xmlns:a16="http://schemas.microsoft.com/office/drawing/2014/main" id="{86743259-BB8E-4B54-BBD0-763CD540BC18}"/>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grpSp>
            <p:nvGrpSpPr>
              <p:cNvPr id="13" name="Group 12">
                <a:extLst>
                  <a:ext uri="{FF2B5EF4-FFF2-40B4-BE49-F238E27FC236}">
                    <a16:creationId xmlns:a16="http://schemas.microsoft.com/office/drawing/2014/main" id="{DD7B5FC5-D6F6-423D-BC8D-5994F220880C}"/>
                  </a:ext>
                </a:extLst>
              </p:cNvPr>
              <p:cNvGrpSpPr/>
              <p:nvPr/>
            </p:nvGrpSpPr>
            <p:grpSpPr>
              <a:xfrm>
                <a:off x="881372" y="4344939"/>
                <a:ext cx="549467" cy="750287"/>
                <a:chOff x="5293615" y="2178868"/>
                <a:chExt cx="1189325" cy="1488408"/>
              </a:xfrm>
            </p:grpSpPr>
            <p:pic>
              <p:nvPicPr>
                <p:cNvPr id="19" name="Picture 2">
                  <a:extLst>
                    <a:ext uri="{FF2B5EF4-FFF2-40B4-BE49-F238E27FC236}">
                      <a16:creationId xmlns:a16="http://schemas.microsoft.com/office/drawing/2014/main" id="{42C406BB-9C3C-4532-9EB3-7F7F632051EB}"/>
                    </a:ext>
                  </a:extLst>
                </p:cNvPr>
                <p:cNvPicPr>
                  <a:picLocks noChangeAspect="1" noChangeArrowheads="1"/>
                </p:cNvPicPr>
                <p:nvPr/>
              </p:nvPicPr>
              <p:blipFill>
                <a:blip r:embed="rId3"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0" name="Isosceles Triangle 19">
                  <a:extLst>
                    <a:ext uri="{FF2B5EF4-FFF2-40B4-BE49-F238E27FC236}">
                      <a16:creationId xmlns:a16="http://schemas.microsoft.com/office/drawing/2014/main" id="{0A318D52-8E3D-4297-9350-58E214B98479}"/>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2" rIns="91424" bIns="45712" numCol="1" rtlCol="0" anchor="ctr" anchorCtr="0" compatLnSpc="1">
                  <a:prstTxWarp prst="textNoShape">
                    <a:avLst/>
                  </a:prstTxWarp>
                </a:bodyPr>
                <a:lstStyle/>
                <a:p>
                  <a:pPr algn="ctr" defTabSz="571171">
                    <a:defRPr/>
                  </a:pPr>
                  <a:endParaRPr lang="en-US" sz="1400" kern="0" dirty="0">
                    <a:solidFill>
                      <a:srgbClr val="FFFFFF"/>
                    </a:solidFill>
                    <a:latin typeface="Segoe UI"/>
                    <a:cs typeface="Segoe UI" panose="020B0502040204020203" pitchFamily="34" charset="0"/>
                  </a:endParaRPr>
                </a:p>
              </p:txBody>
            </p:sp>
          </p:grpSp>
          <p:cxnSp>
            <p:nvCxnSpPr>
              <p:cNvPr id="14" name="Straight Connector 13">
                <a:extLst>
                  <a:ext uri="{FF2B5EF4-FFF2-40B4-BE49-F238E27FC236}">
                    <a16:creationId xmlns:a16="http://schemas.microsoft.com/office/drawing/2014/main" id="{92AFBAD5-4072-49E0-9C42-B953F0CCE0BF}"/>
                  </a:ext>
                </a:extLst>
              </p:cNvPr>
              <p:cNvCxnSpPr/>
              <p:nvPr/>
            </p:nvCxnSpPr>
            <p:spPr>
              <a:xfrm flipH="1">
                <a:off x="2204323" y="4868888"/>
                <a:ext cx="94111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15" name="Rectangle 14">
                <a:extLst>
                  <a:ext uri="{FF2B5EF4-FFF2-40B4-BE49-F238E27FC236}">
                    <a16:creationId xmlns:a16="http://schemas.microsoft.com/office/drawing/2014/main" id="{02577C8B-5D89-46A1-9FA6-1FA76045D933}"/>
                  </a:ext>
                </a:extLst>
              </p:cNvPr>
              <p:cNvSpPr/>
              <p:nvPr/>
            </p:nvSpPr>
            <p:spPr>
              <a:xfrm>
                <a:off x="2865437" y="4593996"/>
                <a:ext cx="2534410" cy="566285"/>
              </a:xfrm>
              <a:prstGeom prst="rect">
                <a:avLst/>
              </a:prstGeom>
            </p:spPr>
            <p:txBody>
              <a:bodyPr wrap="square" lIns="121877" tIns="60940" rIns="121877" bIns="60940">
                <a:spAutoFit/>
              </a:bodyPr>
              <a:lstStyle/>
              <a:p>
                <a:pPr algn="ctr" defTabSz="475980" fontAlgn="base">
                  <a:lnSpc>
                    <a:spcPct val="80000"/>
                  </a:lnSpc>
                  <a:defRPr/>
                </a:pPr>
                <a:r>
                  <a:rPr lang="en-US"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Site-to-site (S2S)</a:t>
                </a:r>
              </a:p>
              <a:p>
                <a:pPr algn="ctr" defTabSz="475980" fontAlgn="base">
                  <a:lnSpc>
                    <a:spcPct val="80000"/>
                  </a:lnSpc>
                  <a:defRPr/>
                </a:pPr>
                <a:r>
                  <a:rPr lang="en-US"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VPN connectivity</a:t>
                </a:r>
              </a:p>
            </p:txBody>
          </p:sp>
          <p:cxnSp>
            <p:nvCxnSpPr>
              <p:cNvPr id="16" name="Straight Connector 15">
                <a:extLst>
                  <a:ext uri="{FF2B5EF4-FFF2-40B4-BE49-F238E27FC236}">
                    <a16:creationId xmlns:a16="http://schemas.microsoft.com/office/drawing/2014/main" id="{37A9D90B-77AA-4416-9926-A99587262841}"/>
                  </a:ext>
                </a:extLst>
              </p:cNvPr>
              <p:cNvCxnSpPr/>
              <p:nvPr/>
            </p:nvCxnSpPr>
            <p:spPr>
              <a:xfrm>
                <a:off x="5151437" y="4868888"/>
                <a:ext cx="93000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17" name="Rectangle 77">
                <a:extLst>
                  <a:ext uri="{FF2B5EF4-FFF2-40B4-BE49-F238E27FC236}">
                    <a16:creationId xmlns:a16="http://schemas.microsoft.com/office/drawing/2014/main" id="{7128E23F-DE8C-4B87-BB73-080C3E4D7A38}"/>
                  </a:ext>
                </a:extLst>
              </p:cNvPr>
              <p:cNvSpPr/>
              <p:nvPr/>
            </p:nvSpPr>
            <p:spPr>
              <a:xfrm>
                <a:off x="7937221" y="4317275"/>
                <a:ext cx="3538815" cy="1071062"/>
              </a:xfrm>
              <a:prstGeom prst="rect">
                <a:avLst/>
              </a:prstGeom>
            </p:spPr>
            <p:txBody>
              <a:bodyPr wrap="square" lIns="91428" tIns="91428" rIns="91428" bIns="91428">
                <a:spAutoFit/>
              </a:bodyPr>
              <a:lstStyle/>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High throughput, secure cross-premises connectivity</a:t>
                </a:r>
              </a:p>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BGP, active-active for high availability &amp; transit routing</a:t>
                </a:r>
              </a:p>
            </p:txBody>
          </p:sp>
          <p:sp>
            <p:nvSpPr>
              <p:cNvPr id="18" name="Freeform 539">
                <a:extLst>
                  <a:ext uri="{FF2B5EF4-FFF2-40B4-BE49-F238E27FC236}">
                    <a16:creationId xmlns:a16="http://schemas.microsoft.com/office/drawing/2014/main" id="{EE54E9A5-6B30-42E2-8035-EDF78421C3C6}"/>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pPr defTabSz="932410">
                  <a:defRPr/>
                </a:pPr>
                <a:endParaRPr lang="en-US" sz="2400" kern="0">
                  <a:solidFill>
                    <a:srgbClr val="FFFFFF"/>
                  </a:solidFill>
                  <a:latin typeface="Segoe UI"/>
                  <a:cs typeface="Segoe UI" panose="020B0502040204020203" pitchFamily="34" charset="0"/>
                </a:endParaRPr>
              </a:p>
            </p:txBody>
          </p:sp>
        </p:grpSp>
        <p:pic>
          <p:nvPicPr>
            <p:cNvPr id="9" name="Picture 2">
              <a:extLst>
                <a:ext uri="{FF2B5EF4-FFF2-40B4-BE49-F238E27FC236}">
                  <a16:creationId xmlns:a16="http://schemas.microsoft.com/office/drawing/2014/main" id="{CC1BCA5B-FF6D-444D-A542-8A163806473B}"/>
                </a:ext>
              </a:extLst>
            </p:cNvPr>
            <p:cNvPicPr>
              <a:picLocks noChangeAspect="1" noChangeArrowheads="1"/>
            </p:cNvPicPr>
            <p:nvPr/>
          </p:nvPicPr>
          <p:blipFill>
            <a:blip r:embed="rId3" cstate="print">
              <a:lum bright="100000" contrast="100000"/>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1" name="Group 20">
            <a:extLst>
              <a:ext uri="{FF2B5EF4-FFF2-40B4-BE49-F238E27FC236}">
                <a16:creationId xmlns:a16="http://schemas.microsoft.com/office/drawing/2014/main" id="{B448A90E-5C20-4868-BC9C-FE94A0D39E45}"/>
              </a:ext>
            </a:extLst>
          </p:cNvPr>
          <p:cNvGrpSpPr/>
          <p:nvPr/>
        </p:nvGrpSpPr>
        <p:grpSpPr>
          <a:xfrm>
            <a:off x="312699" y="3201429"/>
            <a:ext cx="11154998" cy="1127749"/>
            <a:chOff x="312738" y="3159809"/>
            <a:chExt cx="11156422" cy="1127893"/>
          </a:xfrm>
        </p:grpSpPr>
        <p:sp>
          <p:nvSpPr>
            <p:cNvPr id="22" name="Rectangle 21">
              <a:extLst>
                <a:ext uri="{FF2B5EF4-FFF2-40B4-BE49-F238E27FC236}">
                  <a16:creationId xmlns:a16="http://schemas.microsoft.com/office/drawing/2014/main" id="{ACEE548B-2055-4889-AB1A-9C165F8437C1}"/>
                </a:ext>
              </a:extLst>
            </p:cNvPr>
            <p:cNvSpPr/>
            <p:nvPr/>
          </p:nvSpPr>
          <p:spPr>
            <a:xfrm>
              <a:off x="312738" y="3159817"/>
              <a:ext cx="11156422" cy="1096285"/>
            </a:xfrm>
            <a:prstGeom prst="rect">
              <a:avLst/>
            </a:prstGeom>
            <a:solidFill>
              <a:schemeClr val="accent1"/>
            </a:solidFill>
            <a:ln w="10795" cap="flat" cmpd="sng" algn="ctr">
              <a:noFill/>
              <a:prstDash val="solid"/>
            </a:ln>
            <a:effectLst/>
          </p:spPr>
          <p:txBody>
            <a:bodyPr rtlCol="0" anchor="ctr"/>
            <a:lstStyle/>
            <a:p>
              <a:pPr algn="ctr" defTabSz="914309">
                <a:defRPr/>
              </a:pPr>
              <a:endParaRPr lang="en-US" sz="2400" kern="0" dirty="0">
                <a:solidFill>
                  <a:srgbClr val="FFFFFF"/>
                </a:solidFill>
                <a:latin typeface="Segoe UI"/>
                <a:cs typeface="Segoe UI" panose="020B0502040204020203" pitchFamily="34" charset="0"/>
              </a:endParaRPr>
            </a:p>
          </p:txBody>
        </p:sp>
        <p:grpSp>
          <p:nvGrpSpPr>
            <p:cNvPr id="23" name="Group 22">
              <a:extLst>
                <a:ext uri="{FF2B5EF4-FFF2-40B4-BE49-F238E27FC236}">
                  <a16:creationId xmlns:a16="http://schemas.microsoft.com/office/drawing/2014/main" id="{A5FFB92C-FE4D-4894-BA1A-5285B6B27E2C}"/>
                </a:ext>
              </a:extLst>
            </p:cNvPr>
            <p:cNvGrpSpPr/>
            <p:nvPr/>
          </p:nvGrpSpPr>
          <p:grpSpPr>
            <a:xfrm>
              <a:off x="312739" y="3159809"/>
              <a:ext cx="7604838" cy="1127893"/>
              <a:chOff x="2916922" y="5310943"/>
              <a:chExt cx="8816693" cy="980720"/>
            </a:xfrm>
          </p:grpSpPr>
          <p:sp>
            <p:nvSpPr>
              <p:cNvPr id="28" name="Freeform 97">
                <a:extLst>
                  <a:ext uri="{FF2B5EF4-FFF2-40B4-BE49-F238E27FC236}">
                    <a16:creationId xmlns:a16="http://schemas.microsoft.com/office/drawing/2014/main" id="{5960925E-0D4A-4664-83BC-36338FC91D64}"/>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29" name="Freeform 100">
                <a:extLst>
                  <a:ext uri="{FF2B5EF4-FFF2-40B4-BE49-F238E27FC236}">
                    <a16:creationId xmlns:a16="http://schemas.microsoft.com/office/drawing/2014/main" id="{0ACE6AB9-F67C-49E0-847E-6001279317AD}"/>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pic>
            <p:nvPicPr>
              <p:cNvPr id="30" name="Picture 6" descr="\\magnum\Projects\Microsoft\Cloud Power FY12\Design\Icons\PNGs\Server_2.png">
                <a:extLst>
                  <a:ext uri="{FF2B5EF4-FFF2-40B4-BE49-F238E27FC236}">
                    <a16:creationId xmlns:a16="http://schemas.microsoft.com/office/drawing/2014/main" id="{6F77BAD7-AC70-4869-BC8F-CAAD9705C5EC}"/>
                  </a:ext>
                </a:extLst>
              </p:cNvPr>
              <p:cNvPicPr>
                <a:picLocks noChangeAspect="1" noChangeArrowheads="1"/>
              </p:cNvPicPr>
              <p:nvPr/>
            </p:nvPicPr>
            <p:blipFill>
              <a:blip r:embed="rId4" cstate="print">
                <a:lum bright="100000"/>
              </a:blip>
              <a:srcRect/>
              <a:stretch>
                <a:fillRect/>
              </a:stretch>
            </p:blipFill>
            <p:spPr bwMode="auto">
              <a:xfrm>
                <a:off x="10053562" y="5310943"/>
                <a:ext cx="980722" cy="980720"/>
              </a:xfrm>
              <a:prstGeom prst="rect">
                <a:avLst/>
              </a:prstGeom>
              <a:noFill/>
            </p:spPr>
          </p:pic>
          <p:sp>
            <p:nvSpPr>
              <p:cNvPr id="31" name="Rectangle 30">
                <a:extLst>
                  <a:ext uri="{FF2B5EF4-FFF2-40B4-BE49-F238E27FC236}">
                    <a16:creationId xmlns:a16="http://schemas.microsoft.com/office/drawing/2014/main" id="{30BB30A8-8275-4104-A0D3-5CBF64EC9DAF}"/>
                  </a:ext>
                </a:extLst>
              </p:cNvPr>
              <p:cNvSpPr/>
              <p:nvPr/>
            </p:nvSpPr>
            <p:spPr>
              <a:xfrm>
                <a:off x="5853434" y="5535541"/>
                <a:ext cx="2938276" cy="492393"/>
              </a:xfrm>
              <a:prstGeom prst="rect">
                <a:avLst/>
              </a:prstGeom>
            </p:spPr>
            <p:txBody>
              <a:bodyPr wrap="square" lIns="121877" tIns="60940" rIns="121877" bIns="60940">
                <a:spAutoFit/>
              </a:bodyPr>
              <a:lstStyle/>
              <a:p>
                <a:pPr algn="ctr" defTabSz="475980" fontAlgn="base">
                  <a:lnSpc>
                    <a:spcPct val="80000"/>
                  </a:lnSpc>
                  <a:defRPr/>
                </a:pPr>
                <a:r>
                  <a:rPr lang="en-US"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Point-to-site (P2S) VPN connectivity</a:t>
                </a:r>
                <a:endParaRPr lang="en-US" sz="12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32" name="Straight Connector 31">
                <a:extLst>
                  <a:ext uri="{FF2B5EF4-FFF2-40B4-BE49-F238E27FC236}">
                    <a16:creationId xmlns:a16="http://schemas.microsoft.com/office/drawing/2014/main" id="{2A6F2CDC-2C4E-4C7E-B68E-A692CD603431}"/>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33" name="Straight Connector 32">
                <a:extLst>
                  <a:ext uri="{FF2B5EF4-FFF2-40B4-BE49-F238E27FC236}">
                    <a16:creationId xmlns:a16="http://schemas.microsoft.com/office/drawing/2014/main" id="{91F890CF-078D-4D55-B1A4-160A9D4C11E3}"/>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24" name="Picture 2">
              <a:extLst>
                <a:ext uri="{FF2B5EF4-FFF2-40B4-BE49-F238E27FC236}">
                  <a16:creationId xmlns:a16="http://schemas.microsoft.com/office/drawing/2014/main" id="{6C303F58-180D-4DD0-881E-6F524045C66C}"/>
                </a:ext>
              </a:extLst>
            </p:cNvPr>
            <p:cNvPicPr>
              <a:picLocks noChangeAspect="1" noChangeArrowheads="1"/>
            </p:cNvPicPr>
            <p:nvPr/>
          </p:nvPicPr>
          <p:blipFill>
            <a:blip r:embed="rId3"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25" name="Isosceles Triangle 24">
              <a:extLst>
                <a:ext uri="{FF2B5EF4-FFF2-40B4-BE49-F238E27FC236}">
                  <a16:creationId xmlns:a16="http://schemas.microsoft.com/office/drawing/2014/main" id="{9C1D9312-8495-4370-BDA3-D14C4F08CB66}"/>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2" rIns="91424" bIns="45712" numCol="1" rtlCol="0" anchor="ctr" anchorCtr="0" compatLnSpc="1">
              <a:prstTxWarp prst="textNoShape">
                <a:avLst/>
              </a:prstTxWarp>
            </a:bodyPr>
            <a:lstStyle/>
            <a:p>
              <a:pPr algn="ctr" defTabSz="571171">
                <a:defRPr/>
              </a:pPr>
              <a:endParaRPr lang="en-US" sz="1400" kern="0" dirty="0">
                <a:solidFill>
                  <a:srgbClr val="FFFFFF"/>
                </a:solidFill>
                <a:latin typeface="Segoe UI"/>
                <a:cs typeface="Segoe UI" panose="020B0502040204020203" pitchFamily="34" charset="0"/>
              </a:endParaRPr>
            </a:p>
          </p:txBody>
        </p:sp>
        <p:sp>
          <p:nvSpPr>
            <p:cNvPr id="26" name="Rectangle 77">
              <a:extLst>
                <a:ext uri="{FF2B5EF4-FFF2-40B4-BE49-F238E27FC236}">
                  <a16:creationId xmlns:a16="http://schemas.microsoft.com/office/drawing/2014/main" id="{1BFBBF56-7793-4C1C-A51E-4CA14A75D3A3}"/>
                </a:ext>
              </a:extLst>
            </p:cNvPr>
            <p:cNvSpPr/>
            <p:nvPr/>
          </p:nvSpPr>
          <p:spPr>
            <a:xfrm>
              <a:off x="7937221" y="3160484"/>
              <a:ext cx="3531939" cy="1071062"/>
            </a:xfrm>
            <a:prstGeom prst="rect">
              <a:avLst/>
            </a:prstGeom>
            <a:solidFill>
              <a:schemeClr val="accent1"/>
            </a:solidFill>
          </p:spPr>
          <p:txBody>
            <a:bodyPr wrap="square" lIns="91428" tIns="91428" rIns="91428" bIns="91428">
              <a:spAutoFit/>
            </a:bodyPr>
            <a:lstStyle/>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Remote Access to VNet/On-</a:t>
              </a:r>
              <a:r>
                <a:rPr lang="en-US" sz="1600"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prem</a:t>
              </a:r>
              <a:endPar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Connect from anywhere</a:t>
              </a:r>
            </a:p>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Mac, Linux, Windows</a:t>
              </a:r>
            </a:p>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Radius/AD authentication</a:t>
              </a:r>
            </a:p>
          </p:txBody>
        </p:sp>
        <p:sp>
          <p:nvSpPr>
            <p:cNvPr id="27" name="Freeform 539">
              <a:extLst>
                <a:ext uri="{FF2B5EF4-FFF2-40B4-BE49-F238E27FC236}">
                  <a16:creationId xmlns:a16="http://schemas.microsoft.com/office/drawing/2014/main" id="{CE6A0B4A-13B1-4DF8-B0FB-46E91CC3D37C}"/>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pPr defTabSz="932410">
                <a:defRPr/>
              </a:pPr>
              <a:endParaRPr lang="en-US" sz="2400" kern="0">
                <a:solidFill>
                  <a:srgbClr val="FFFFFF"/>
                </a:solidFill>
                <a:latin typeface="Segoe UI"/>
                <a:cs typeface="Segoe UI" panose="020B0502040204020203" pitchFamily="34" charset="0"/>
              </a:endParaRPr>
            </a:p>
          </p:txBody>
        </p:sp>
      </p:grpSp>
      <p:grpSp>
        <p:nvGrpSpPr>
          <p:cNvPr id="34" name="Group 33">
            <a:extLst>
              <a:ext uri="{FF2B5EF4-FFF2-40B4-BE49-F238E27FC236}">
                <a16:creationId xmlns:a16="http://schemas.microsoft.com/office/drawing/2014/main" id="{B0CDF3EC-77D8-4ED9-AC59-7BA55EB37D23}"/>
              </a:ext>
            </a:extLst>
          </p:cNvPr>
          <p:cNvGrpSpPr/>
          <p:nvPr/>
        </p:nvGrpSpPr>
        <p:grpSpPr>
          <a:xfrm>
            <a:off x="312699" y="5477981"/>
            <a:ext cx="11154998" cy="1219273"/>
            <a:chOff x="312738" y="4914899"/>
            <a:chExt cx="11156422" cy="1219429"/>
          </a:xfrm>
        </p:grpSpPr>
        <p:sp>
          <p:nvSpPr>
            <p:cNvPr id="35" name="Rectangle 34">
              <a:extLst>
                <a:ext uri="{FF2B5EF4-FFF2-40B4-BE49-F238E27FC236}">
                  <a16:creationId xmlns:a16="http://schemas.microsoft.com/office/drawing/2014/main" id="{8C74AF8B-2DBA-484A-969B-1D90F7D77EF1}"/>
                </a:ext>
              </a:extLst>
            </p:cNvPr>
            <p:cNvSpPr/>
            <p:nvPr/>
          </p:nvSpPr>
          <p:spPr>
            <a:xfrm>
              <a:off x="312738" y="4977547"/>
              <a:ext cx="11156422" cy="1089275"/>
            </a:xfrm>
            <a:prstGeom prst="rect">
              <a:avLst/>
            </a:prstGeom>
            <a:solidFill>
              <a:schemeClr val="accent1"/>
            </a:solidFill>
            <a:ln w="38100" cap="sq" cmpd="sng" algn="ctr">
              <a:noFill/>
              <a:prstDash val="solid"/>
              <a:miter lim="800000"/>
            </a:ln>
            <a:effectLst/>
          </p:spPr>
          <p:txBody>
            <a:bodyPr rtlCol="0" anchor="ctr"/>
            <a:lstStyle/>
            <a:p>
              <a:pPr algn="ctr" defTabSz="914309">
                <a:defRPr/>
              </a:pPr>
              <a:endParaRPr lang="en-US" sz="2400" kern="0" dirty="0">
                <a:ln w="76200">
                  <a:solidFill>
                    <a:srgbClr val="505050"/>
                  </a:solidFill>
                </a:ln>
                <a:solidFill>
                  <a:srgbClr val="FFFFFF"/>
                </a:solidFill>
                <a:latin typeface="Segoe UI"/>
                <a:cs typeface="Segoe UI" panose="020B0502040204020203" pitchFamily="34" charset="0"/>
              </a:endParaRPr>
            </a:p>
          </p:txBody>
        </p:sp>
        <p:sp>
          <p:nvSpPr>
            <p:cNvPr id="36" name="Freeform 45">
              <a:extLst>
                <a:ext uri="{FF2B5EF4-FFF2-40B4-BE49-F238E27FC236}">
                  <a16:creationId xmlns:a16="http://schemas.microsoft.com/office/drawing/2014/main" id="{1326BB56-0316-4049-88AD-9A9944475809}"/>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37" name="Freeform 46">
              <a:extLst>
                <a:ext uri="{FF2B5EF4-FFF2-40B4-BE49-F238E27FC236}">
                  <a16:creationId xmlns:a16="http://schemas.microsoft.com/office/drawing/2014/main" id="{034DF034-46C6-4FF6-B742-30F6CF25F8AC}"/>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grpSp>
          <p:nvGrpSpPr>
            <p:cNvPr id="38" name="Group 37">
              <a:extLst>
                <a:ext uri="{FF2B5EF4-FFF2-40B4-BE49-F238E27FC236}">
                  <a16:creationId xmlns:a16="http://schemas.microsoft.com/office/drawing/2014/main" id="{5903443F-2EDC-4249-B8D4-39F0D3787F3F}"/>
                </a:ext>
              </a:extLst>
            </p:cNvPr>
            <p:cNvGrpSpPr/>
            <p:nvPr/>
          </p:nvGrpSpPr>
          <p:grpSpPr>
            <a:xfrm>
              <a:off x="881372" y="5053813"/>
              <a:ext cx="549467" cy="750287"/>
              <a:chOff x="5293615" y="2293499"/>
              <a:chExt cx="1189325" cy="1488408"/>
            </a:xfrm>
          </p:grpSpPr>
          <p:pic>
            <p:nvPicPr>
              <p:cNvPr id="46" name="Picture 2">
                <a:extLst>
                  <a:ext uri="{FF2B5EF4-FFF2-40B4-BE49-F238E27FC236}">
                    <a16:creationId xmlns:a16="http://schemas.microsoft.com/office/drawing/2014/main" id="{110648F9-5E1B-4D37-8170-08A6D43F956A}"/>
                  </a:ext>
                </a:extLst>
              </p:cNvPr>
              <p:cNvPicPr>
                <a:picLocks noChangeAspect="1" noChangeArrowheads="1"/>
              </p:cNvPicPr>
              <p:nvPr/>
            </p:nvPicPr>
            <p:blipFill>
              <a:blip r:embed="rId3"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47" name="Isosceles Triangle 46">
                <a:extLst>
                  <a:ext uri="{FF2B5EF4-FFF2-40B4-BE49-F238E27FC236}">
                    <a16:creationId xmlns:a16="http://schemas.microsoft.com/office/drawing/2014/main" id="{B25225F6-0BE8-4F05-9B66-432BC97D3CAD}"/>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2" rIns="91424" bIns="45712" numCol="1" rtlCol="0" anchor="ctr" anchorCtr="0" compatLnSpc="1">
                <a:prstTxWarp prst="textNoShape">
                  <a:avLst/>
                </a:prstTxWarp>
              </a:bodyPr>
              <a:lstStyle/>
              <a:p>
                <a:pPr algn="ctr" defTabSz="571171">
                  <a:defRPr/>
                </a:pPr>
                <a:endParaRPr lang="en-US" sz="1400" kern="0" dirty="0">
                  <a:solidFill>
                    <a:srgbClr val="FFFFFF"/>
                  </a:solidFill>
                  <a:latin typeface="Segoe UI"/>
                  <a:cs typeface="Segoe UI" panose="020B0502040204020203" pitchFamily="34" charset="0"/>
                </a:endParaRPr>
              </a:p>
            </p:txBody>
          </p:sp>
        </p:grpSp>
        <p:pic>
          <p:nvPicPr>
            <p:cNvPr id="39" name="Picture 2">
              <a:extLst>
                <a:ext uri="{FF2B5EF4-FFF2-40B4-BE49-F238E27FC236}">
                  <a16:creationId xmlns:a16="http://schemas.microsoft.com/office/drawing/2014/main" id="{24DB4ACD-3460-4894-97FA-13D3989F5A16}"/>
                </a:ext>
              </a:extLst>
            </p:cNvPr>
            <p:cNvPicPr>
              <a:picLocks noChangeAspect="1" noChangeArrowheads="1"/>
            </p:cNvPicPr>
            <p:nvPr/>
          </p:nvPicPr>
          <p:blipFill>
            <a:blip r:embed="rId3" cstate="print">
              <a:lum bright="100000" contrast="100000"/>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0" name="Straight Connector 39">
              <a:extLst>
                <a:ext uri="{FF2B5EF4-FFF2-40B4-BE49-F238E27FC236}">
                  <a16:creationId xmlns:a16="http://schemas.microsoft.com/office/drawing/2014/main" id="{F67193B7-BD21-4BED-81EE-C3D558F8080A}"/>
                </a:ext>
              </a:extLst>
            </p:cNvPr>
            <p:cNvCxnSpPr/>
            <p:nvPr/>
          </p:nvCxnSpPr>
          <p:spPr>
            <a:xfrm flipH="1">
              <a:off x="2204323" y="5519978"/>
              <a:ext cx="94111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41" name="Rectangle 40">
              <a:extLst>
                <a:ext uri="{FF2B5EF4-FFF2-40B4-BE49-F238E27FC236}">
                  <a16:creationId xmlns:a16="http://schemas.microsoft.com/office/drawing/2014/main" id="{EF764C39-A5B7-4CD7-8AE6-0AF5AD0120D1}"/>
                </a:ext>
              </a:extLst>
            </p:cNvPr>
            <p:cNvSpPr/>
            <p:nvPr/>
          </p:nvSpPr>
          <p:spPr>
            <a:xfrm>
              <a:off x="2865437" y="5249862"/>
              <a:ext cx="2543503" cy="566285"/>
            </a:xfrm>
            <a:prstGeom prst="rect">
              <a:avLst/>
            </a:prstGeom>
          </p:spPr>
          <p:txBody>
            <a:bodyPr wrap="square" lIns="121877" tIns="60940" rIns="121877" bIns="60940">
              <a:spAutoFit/>
            </a:bodyPr>
            <a:lstStyle/>
            <a:p>
              <a:pPr algn="ctr" defTabSz="475980" fontAlgn="base">
                <a:lnSpc>
                  <a:spcPct val="80000"/>
                </a:lnSpc>
                <a:defRPr/>
              </a:pPr>
              <a:r>
                <a:rPr lang="en-US"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ExpressRoute</a:t>
              </a:r>
              <a:r>
                <a:rPr lang="en-US"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 private connectivity</a:t>
              </a:r>
            </a:p>
          </p:txBody>
        </p:sp>
        <p:cxnSp>
          <p:nvCxnSpPr>
            <p:cNvPr id="42" name="Straight Connector 41">
              <a:extLst>
                <a:ext uri="{FF2B5EF4-FFF2-40B4-BE49-F238E27FC236}">
                  <a16:creationId xmlns:a16="http://schemas.microsoft.com/office/drawing/2014/main" id="{2D143BA5-4305-4D86-9602-E9478E0909B7}"/>
                </a:ext>
              </a:extLst>
            </p:cNvPr>
            <p:cNvCxnSpPr/>
            <p:nvPr/>
          </p:nvCxnSpPr>
          <p:spPr>
            <a:xfrm>
              <a:off x="5151437" y="5519978"/>
              <a:ext cx="93000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43" name="Rectangle 77">
              <a:extLst>
                <a:ext uri="{FF2B5EF4-FFF2-40B4-BE49-F238E27FC236}">
                  <a16:creationId xmlns:a16="http://schemas.microsoft.com/office/drawing/2014/main" id="{DBC7B587-AEA7-439A-B31F-74D6BAA792F0}"/>
                </a:ext>
              </a:extLst>
            </p:cNvPr>
            <p:cNvSpPr/>
            <p:nvPr/>
          </p:nvSpPr>
          <p:spPr>
            <a:xfrm>
              <a:off x="7937222" y="4977545"/>
              <a:ext cx="3531938" cy="1071062"/>
            </a:xfrm>
            <a:prstGeom prst="rect">
              <a:avLst/>
            </a:prstGeom>
          </p:spPr>
          <p:txBody>
            <a:bodyPr wrap="square" lIns="91428" tIns="91428" rIns="91428" bIns="91428">
              <a:spAutoFit/>
            </a:bodyPr>
            <a:lstStyle/>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Private connectivity to Microsoft services (O365, Azure PaaS services)</a:t>
              </a:r>
            </a:p>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Mission critical workloads</a:t>
              </a:r>
            </a:p>
          </p:txBody>
        </p:sp>
        <p:sp>
          <p:nvSpPr>
            <p:cNvPr id="44" name="Rectangle 43">
              <a:extLst>
                <a:ext uri="{FF2B5EF4-FFF2-40B4-BE49-F238E27FC236}">
                  <a16:creationId xmlns:a16="http://schemas.microsoft.com/office/drawing/2014/main" id="{9DEE6A4E-707B-483B-A23F-0E816E74EBBB}"/>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2800" kern="0" spc="-50" dirty="0">
                <a:solidFill>
                  <a:srgbClr val="FFFFFF"/>
                </a:solidFill>
                <a:latin typeface="Segoe UI"/>
                <a:cs typeface="Segoe UI" panose="020B0502040204020203" pitchFamily="34" charset="0"/>
              </a:endParaRPr>
            </a:p>
          </p:txBody>
        </p:sp>
        <p:sp>
          <p:nvSpPr>
            <p:cNvPr id="45" name="Freeform 539">
              <a:extLst>
                <a:ext uri="{FF2B5EF4-FFF2-40B4-BE49-F238E27FC236}">
                  <a16:creationId xmlns:a16="http://schemas.microsoft.com/office/drawing/2014/main" id="{1A2FA30A-3072-4A40-964B-6701673ABE6C}"/>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pPr defTabSz="932410">
                <a:defRPr/>
              </a:pPr>
              <a:endParaRPr lang="en-US" sz="2400" kern="0">
                <a:solidFill>
                  <a:srgbClr val="FFFFFF"/>
                </a:solidFill>
                <a:latin typeface="Segoe UI"/>
                <a:cs typeface="Segoe UI" panose="020B0502040204020203" pitchFamily="34" charset="0"/>
              </a:endParaRPr>
            </a:p>
          </p:txBody>
        </p:sp>
      </p:grpSp>
      <p:grpSp>
        <p:nvGrpSpPr>
          <p:cNvPr id="48" name="Group 47">
            <a:extLst>
              <a:ext uri="{FF2B5EF4-FFF2-40B4-BE49-F238E27FC236}">
                <a16:creationId xmlns:a16="http://schemas.microsoft.com/office/drawing/2014/main" id="{2403E260-243F-43F7-9EEC-BFF0D7077F42}"/>
              </a:ext>
            </a:extLst>
          </p:cNvPr>
          <p:cNvGrpSpPr/>
          <p:nvPr/>
        </p:nvGrpSpPr>
        <p:grpSpPr>
          <a:xfrm>
            <a:off x="312699" y="2049647"/>
            <a:ext cx="11161874" cy="1127749"/>
            <a:chOff x="319615" y="1973262"/>
            <a:chExt cx="11156422" cy="1127893"/>
          </a:xfrm>
        </p:grpSpPr>
        <p:sp>
          <p:nvSpPr>
            <p:cNvPr id="49" name="Rectangle 48">
              <a:extLst>
                <a:ext uri="{FF2B5EF4-FFF2-40B4-BE49-F238E27FC236}">
                  <a16:creationId xmlns:a16="http://schemas.microsoft.com/office/drawing/2014/main" id="{0929FF6E-C259-4418-8BB8-1A12863E15ED}"/>
                </a:ext>
              </a:extLst>
            </p:cNvPr>
            <p:cNvSpPr/>
            <p:nvPr/>
          </p:nvSpPr>
          <p:spPr>
            <a:xfrm>
              <a:off x="319615" y="1973270"/>
              <a:ext cx="11156422" cy="1096285"/>
            </a:xfrm>
            <a:prstGeom prst="rect">
              <a:avLst/>
            </a:prstGeom>
            <a:solidFill>
              <a:schemeClr val="accent1"/>
            </a:solidFill>
            <a:ln w="10795" cap="flat" cmpd="sng" algn="ctr">
              <a:noFill/>
              <a:prstDash val="solid"/>
            </a:ln>
            <a:effectLst/>
          </p:spPr>
          <p:txBody>
            <a:bodyPr rtlCol="0" anchor="ctr"/>
            <a:lstStyle/>
            <a:p>
              <a:pPr algn="ctr" defTabSz="914309">
                <a:defRPr/>
              </a:pPr>
              <a:endParaRPr lang="en-US" sz="2400" kern="0" dirty="0">
                <a:solidFill>
                  <a:srgbClr val="FFFFFF"/>
                </a:solidFill>
                <a:latin typeface="Segoe UI"/>
                <a:cs typeface="Segoe UI" panose="020B0502040204020203" pitchFamily="34" charset="0"/>
              </a:endParaRPr>
            </a:p>
          </p:txBody>
        </p:sp>
        <p:grpSp>
          <p:nvGrpSpPr>
            <p:cNvPr id="50" name="Group 49">
              <a:extLst>
                <a:ext uri="{FF2B5EF4-FFF2-40B4-BE49-F238E27FC236}">
                  <a16:creationId xmlns:a16="http://schemas.microsoft.com/office/drawing/2014/main" id="{F479CAB9-B0D7-4560-B157-98A766FE7A10}"/>
                </a:ext>
              </a:extLst>
            </p:cNvPr>
            <p:cNvGrpSpPr/>
            <p:nvPr/>
          </p:nvGrpSpPr>
          <p:grpSpPr>
            <a:xfrm>
              <a:off x="319616" y="1973262"/>
              <a:ext cx="7604838" cy="1127893"/>
              <a:chOff x="2916922" y="5310943"/>
              <a:chExt cx="8816693" cy="980720"/>
            </a:xfrm>
          </p:grpSpPr>
          <p:sp>
            <p:nvSpPr>
              <p:cNvPr id="55" name="Freeform 59">
                <a:extLst>
                  <a:ext uri="{FF2B5EF4-FFF2-40B4-BE49-F238E27FC236}">
                    <a16:creationId xmlns:a16="http://schemas.microsoft.com/office/drawing/2014/main" id="{67EE5799-2451-4A86-83FB-5D0D60E7D022}"/>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56" name="Freeform 68">
                <a:extLst>
                  <a:ext uri="{FF2B5EF4-FFF2-40B4-BE49-F238E27FC236}">
                    <a16:creationId xmlns:a16="http://schemas.microsoft.com/office/drawing/2014/main" id="{A684949D-AB4B-4EA1-B6A3-2A0ABE0DCFB0}"/>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pic>
            <p:nvPicPr>
              <p:cNvPr id="57" name="Picture 6" descr="\\magnum\Projects\Microsoft\Cloud Power FY12\Design\Icons\PNGs\Server_2.png">
                <a:extLst>
                  <a:ext uri="{FF2B5EF4-FFF2-40B4-BE49-F238E27FC236}">
                    <a16:creationId xmlns:a16="http://schemas.microsoft.com/office/drawing/2014/main" id="{5362D29F-2391-48FC-9D06-13C1418A394B}"/>
                  </a:ext>
                </a:extLst>
              </p:cNvPr>
              <p:cNvPicPr>
                <a:picLocks noChangeAspect="1" noChangeArrowheads="1"/>
              </p:cNvPicPr>
              <p:nvPr/>
            </p:nvPicPr>
            <p:blipFill>
              <a:blip r:embed="rId4" cstate="print">
                <a:lum bright="100000"/>
              </a:blip>
              <a:srcRect/>
              <a:stretch>
                <a:fillRect/>
              </a:stretch>
            </p:blipFill>
            <p:spPr bwMode="auto">
              <a:xfrm>
                <a:off x="10053562" y="5310943"/>
                <a:ext cx="980722" cy="980720"/>
              </a:xfrm>
              <a:prstGeom prst="rect">
                <a:avLst/>
              </a:prstGeom>
              <a:noFill/>
            </p:spPr>
          </p:pic>
          <p:sp>
            <p:nvSpPr>
              <p:cNvPr id="58" name="Rectangle 57">
                <a:extLst>
                  <a:ext uri="{FF2B5EF4-FFF2-40B4-BE49-F238E27FC236}">
                    <a16:creationId xmlns:a16="http://schemas.microsoft.com/office/drawing/2014/main" id="{FB77CFE1-7C79-4FCE-9AA8-42BE950E62DB}"/>
                  </a:ext>
                </a:extLst>
              </p:cNvPr>
              <p:cNvSpPr/>
              <p:nvPr/>
            </p:nvSpPr>
            <p:spPr>
              <a:xfrm>
                <a:off x="5853434" y="5658271"/>
                <a:ext cx="2938276" cy="299710"/>
              </a:xfrm>
              <a:prstGeom prst="rect">
                <a:avLst/>
              </a:prstGeom>
            </p:spPr>
            <p:txBody>
              <a:bodyPr wrap="square" lIns="121877" tIns="60940" rIns="121877" bIns="60940">
                <a:spAutoFit/>
              </a:bodyPr>
              <a:lstStyle/>
              <a:p>
                <a:pPr algn="ctr" defTabSz="475980" fontAlgn="base">
                  <a:lnSpc>
                    <a:spcPct val="80000"/>
                  </a:lnSpc>
                  <a:defRPr/>
                </a:pPr>
                <a:r>
                  <a:rPr lang="en-US"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Internet Connectivity</a:t>
                </a:r>
                <a:endParaRPr lang="en-US" sz="12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59" name="Straight Connector 58">
                <a:extLst>
                  <a:ext uri="{FF2B5EF4-FFF2-40B4-BE49-F238E27FC236}">
                    <a16:creationId xmlns:a16="http://schemas.microsoft.com/office/drawing/2014/main" id="{7A274662-2282-4688-9FBC-76AE8479E6DB}"/>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60" name="Straight Connector 59">
                <a:extLst>
                  <a:ext uri="{FF2B5EF4-FFF2-40B4-BE49-F238E27FC236}">
                    <a16:creationId xmlns:a16="http://schemas.microsoft.com/office/drawing/2014/main" id="{E62CB29C-8BAC-4845-9468-108436CFD31D}"/>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51" name="Picture 2">
              <a:extLst>
                <a:ext uri="{FF2B5EF4-FFF2-40B4-BE49-F238E27FC236}">
                  <a16:creationId xmlns:a16="http://schemas.microsoft.com/office/drawing/2014/main" id="{9BD258F7-18D8-4FA0-A039-BC66D7EADABA}"/>
                </a:ext>
              </a:extLst>
            </p:cNvPr>
            <p:cNvPicPr>
              <a:picLocks noChangeAspect="1" noChangeArrowheads="1"/>
            </p:cNvPicPr>
            <p:nvPr/>
          </p:nvPicPr>
          <p:blipFill>
            <a:blip r:embed="rId3"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52" name="Isosceles Triangle 51">
              <a:extLst>
                <a:ext uri="{FF2B5EF4-FFF2-40B4-BE49-F238E27FC236}">
                  <a16:creationId xmlns:a16="http://schemas.microsoft.com/office/drawing/2014/main" id="{5B756FC6-62B9-47FF-87EB-F2C1D14AB36B}"/>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2" rIns="91424" bIns="45712" numCol="1" rtlCol="0" anchor="ctr" anchorCtr="0" compatLnSpc="1">
              <a:prstTxWarp prst="textNoShape">
                <a:avLst/>
              </a:prstTxWarp>
            </a:bodyPr>
            <a:lstStyle/>
            <a:p>
              <a:pPr algn="ctr" defTabSz="571171">
                <a:defRPr/>
              </a:pPr>
              <a:endParaRPr lang="en-US" sz="1400" kern="0" dirty="0">
                <a:solidFill>
                  <a:srgbClr val="FFFFFF"/>
                </a:solidFill>
                <a:latin typeface="Segoe UI"/>
                <a:cs typeface="Segoe UI" panose="020B0502040204020203" pitchFamily="34" charset="0"/>
              </a:endParaRPr>
            </a:p>
          </p:txBody>
        </p:sp>
        <p:sp>
          <p:nvSpPr>
            <p:cNvPr id="53" name="Rectangle 77">
              <a:extLst>
                <a:ext uri="{FF2B5EF4-FFF2-40B4-BE49-F238E27FC236}">
                  <a16:creationId xmlns:a16="http://schemas.microsoft.com/office/drawing/2014/main" id="{A26FE6AB-F97B-4078-B840-2A201580C86C}"/>
                </a:ext>
              </a:extLst>
            </p:cNvPr>
            <p:cNvSpPr/>
            <p:nvPr/>
          </p:nvSpPr>
          <p:spPr>
            <a:xfrm>
              <a:off x="7944098" y="1973937"/>
              <a:ext cx="3531939" cy="1071062"/>
            </a:xfrm>
            <a:prstGeom prst="rect">
              <a:avLst/>
            </a:prstGeom>
            <a:solidFill>
              <a:schemeClr val="accent1"/>
            </a:solidFill>
          </p:spPr>
          <p:txBody>
            <a:bodyPr wrap="square" lIns="91428" tIns="91428" rIns="91428" bIns="91428">
              <a:spAutoFit/>
            </a:bodyPr>
            <a:lstStyle/>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Internet facing with public IP addresses in Azure</a:t>
              </a:r>
            </a:p>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DNS, load balancing, DDoS protection, WAF</a:t>
              </a:r>
            </a:p>
          </p:txBody>
        </p:sp>
        <p:sp>
          <p:nvSpPr>
            <p:cNvPr id="54" name="Freeform 539">
              <a:extLst>
                <a:ext uri="{FF2B5EF4-FFF2-40B4-BE49-F238E27FC236}">
                  <a16:creationId xmlns:a16="http://schemas.microsoft.com/office/drawing/2014/main" id="{A92B9EB5-9C17-40DF-9086-55635193B441}"/>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pPr defTabSz="932410">
                <a:defRPr/>
              </a:pPr>
              <a:endParaRPr lang="en-US" sz="2400" kern="0">
                <a:solidFill>
                  <a:srgbClr val="FFFFFF"/>
                </a:solidFill>
                <a:latin typeface="Segoe UI"/>
                <a:cs typeface="Segoe UI" panose="020B0502040204020203" pitchFamily="34" charset="0"/>
              </a:endParaRPr>
            </a:p>
          </p:txBody>
        </p:sp>
      </p:grpSp>
      <p:sp>
        <p:nvSpPr>
          <p:cNvPr id="62" name="Title 1">
            <a:extLst>
              <a:ext uri="{FF2B5EF4-FFF2-40B4-BE49-F238E27FC236}">
                <a16:creationId xmlns:a16="http://schemas.microsoft.com/office/drawing/2014/main" id="{43BDEB23-1050-4708-967A-05881220C4A1}"/>
              </a:ext>
            </a:extLst>
          </p:cNvPr>
          <p:cNvSpPr>
            <a:spLocks noGrp="1"/>
          </p:cNvSpPr>
          <p:nvPr>
            <p:ph type="title"/>
          </p:nvPr>
        </p:nvSpPr>
        <p:spPr>
          <a:xfrm>
            <a:off x="366169" y="295278"/>
            <a:ext cx="11702551" cy="917575"/>
          </a:xfrm>
        </p:spPr>
        <p:txBody>
          <a:bodyPr/>
          <a:lstStyle/>
          <a:p>
            <a:r>
              <a:rPr lang="en-US" sz="4800" dirty="0"/>
              <a:t>Connecting to Azure</a:t>
            </a:r>
          </a:p>
        </p:txBody>
      </p:sp>
      <p:grpSp>
        <p:nvGrpSpPr>
          <p:cNvPr id="63" name="Group 62">
            <a:extLst>
              <a:ext uri="{FF2B5EF4-FFF2-40B4-BE49-F238E27FC236}">
                <a16:creationId xmlns:a16="http://schemas.microsoft.com/office/drawing/2014/main" id="{574C0536-D27D-4A87-858E-A127231AE936}"/>
              </a:ext>
            </a:extLst>
          </p:cNvPr>
          <p:cNvGrpSpPr/>
          <p:nvPr/>
        </p:nvGrpSpPr>
        <p:grpSpPr>
          <a:xfrm>
            <a:off x="312698" y="1314874"/>
            <a:ext cx="2052080" cy="678280"/>
            <a:chOff x="730546" y="1377448"/>
            <a:chExt cx="1972444" cy="678280"/>
          </a:xfrm>
        </p:grpSpPr>
        <p:sp>
          <p:nvSpPr>
            <p:cNvPr id="64" name="Rectangle 63">
              <a:extLst>
                <a:ext uri="{FF2B5EF4-FFF2-40B4-BE49-F238E27FC236}">
                  <a16:creationId xmlns:a16="http://schemas.microsoft.com/office/drawing/2014/main" id="{15040E42-3E44-4ED0-8953-C82D28DAA3C0}"/>
                </a:ext>
              </a:extLst>
            </p:cNvPr>
            <p:cNvSpPr/>
            <p:nvPr/>
          </p:nvSpPr>
          <p:spPr bwMode="auto">
            <a:xfrm>
              <a:off x="730546" y="1378394"/>
              <a:ext cx="1972444" cy="67733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14">
              <a:extLst>
                <a:ext uri="{FF2B5EF4-FFF2-40B4-BE49-F238E27FC236}">
                  <a16:creationId xmlns:a16="http://schemas.microsoft.com/office/drawing/2014/main" id="{C40E6304-D4A3-4209-AEEC-B3C9C5F73FD5}"/>
                </a:ext>
              </a:extLst>
            </p:cNvPr>
            <p:cNvSpPr/>
            <p:nvPr/>
          </p:nvSpPr>
          <p:spPr bwMode="auto">
            <a:xfrm>
              <a:off x="730546" y="1377448"/>
              <a:ext cx="1947963" cy="678280"/>
            </a:xfrm>
            <a:prstGeom prst="rect">
              <a:avLst/>
            </a:prstGeom>
            <a:no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0" tIns="0" rIns="0" bIns="0" numCol="1" rtlCol="0" anchor="ctr" anchorCtr="0" compatLnSpc="1">
              <a:prstTxWarp prst="textNoShape">
                <a:avLst/>
              </a:prstTxWarp>
              <a:sp3d prstMaterial="matte"/>
            </a:bodyPr>
            <a:lstStyle/>
            <a:p>
              <a:pPr marL="0" marR="0" lvl="0" indent="0" algn="ctr" defTabSz="1242928"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Cloud</a:t>
              </a:r>
            </a:p>
          </p:txBody>
        </p:sp>
      </p:grpSp>
      <p:grpSp>
        <p:nvGrpSpPr>
          <p:cNvPr id="66" name="Group 65">
            <a:extLst>
              <a:ext uri="{FF2B5EF4-FFF2-40B4-BE49-F238E27FC236}">
                <a16:creationId xmlns:a16="http://schemas.microsoft.com/office/drawing/2014/main" id="{D91F55EE-C006-4F0F-9A76-1A7FACF9A10B}"/>
              </a:ext>
            </a:extLst>
          </p:cNvPr>
          <p:cNvGrpSpPr/>
          <p:nvPr/>
        </p:nvGrpSpPr>
        <p:grpSpPr>
          <a:xfrm>
            <a:off x="5855208" y="1311384"/>
            <a:ext cx="2052080" cy="668592"/>
            <a:chOff x="6028674" y="1378394"/>
            <a:chExt cx="1958832" cy="677335"/>
          </a:xfrm>
        </p:grpSpPr>
        <p:sp>
          <p:nvSpPr>
            <p:cNvPr id="67" name="Rectangle 66">
              <a:extLst>
                <a:ext uri="{FF2B5EF4-FFF2-40B4-BE49-F238E27FC236}">
                  <a16:creationId xmlns:a16="http://schemas.microsoft.com/office/drawing/2014/main" id="{079D3808-5451-4594-9D7C-7FE79B7CAAAE}"/>
                </a:ext>
              </a:extLst>
            </p:cNvPr>
            <p:cNvSpPr/>
            <p:nvPr/>
          </p:nvSpPr>
          <p:spPr bwMode="auto">
            <a:xfrm>
              <a:off x="6035259" y="1378394"/>
              <a:ext cx="1934697" cy="67733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17">
              <a:extLst>
                <a:ext uri="{FF2B5EF4-FFF2-40B4-BE49-F238E27FC236}">
                  <a16:creationId xmlns:a16="http://schemas.microsoft.com/office/drawing/2014/main" id="{8D17C094-CD31-490F-89B7-3A8A00541D5B}"/>
                </a:ext>
              </a:extLst>
            </p:cNvPr>
            <p:cNvSpPr/>
            <p:nvPr/>
          </p:nvSpPr>
          <p:spPr bwMode="auto">
            <a:xfrm>
              <a:off x="6028674" y="1378395"/>
              <a:ext cx="1958832" cy="677334"/>
            </a:xfrm>
            <a:prstGeom prst="rect">
              <a:avLst/>
            </a:prstGeom>
            <a:no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1242928"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Customer</a:t>
              </a:r>
            </a:p>
          </p:txBody>
        </p:sp>
      </p:grpSp>
      <p:grpSp>
        <p:nvGrpSpPr>
          <p:cNvPr id="69" name="Group 68">
            <a:extLst>
              <a:ext uri="{FF2B5EF4-FFF2-40B4-BE49-F238E27FC236}">
                <a16:creationId xmlns:a16="http://schemas.microsoft.com/office/drawing/2014/main" id="{4813F878-34BE-4B99-8135-13856132D15B}"/>
              </a:ext>
            </a:extLst>
          </p:cNvPr>
          <p:cNvGrpSpPr/>
          <p:nvPr/>
        </p:nvGrpSpPr>
        <p:grpSpPr>
          <a:xfrm>
            <a:off x="7647828" y="1311000"/>
            <a:ext cx="3819869" cy="682154"/>
            <a:chOff x="8018457" y="1378009"/>
            <a:chExt cx="3516010" cy="682154"/>
          </a:xfrm>
        </p:grpSpPr>
        <p:sp>
          <p:nvSpPr>
            <p:cNvPr id="70" name="Rectangle 69">
              <a:extLst>
                <a:ext uri="{FF2B5EF4-FFF2-40B4-BE49-F238E27FC236}">
                  <a16:creationId xmlns:a16="http://schemas.microsoft.com/office/drawing/2014/main" id="{6E85610E-0809-48DB-AD32-878F5EB4459B}"/>
                </a:ext>
              </a:extLst>
            </p:cNvPr>
            <p:cNvSpPr/>
            <p:nvPr/>
          </p:nvSpPr>
          <p:spPr bwMode="auto">
            <a:xfrm>
              <a:off x="8298087" y="1378009"/>
              <a:ext cx="3236380" cy="67733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7D15FD88-0D18-4322-BAB4-981E2EE6F039}"/>
                </a:ext>
              </a:extLst>
            </p:cNvPr>
            <p:cNvSpPr/>
            <p:nvPr/>
          </p:nvSpPr>
          <p:spPr bwMode="auto">
            <a:xfrm>
              <a:off x="8018457" y="1378394"/>
              <a:ext cx="3379685" cy="681769"/>
            </a:xfrm>
            <a:prstGeom prst="rect">
              <a:avLst/>
            </a:prstGeom>
            <a:no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242928" fontAlgn="base">
                <a:spcBef>
                  <a:spcPct val="0"/>
                </a:spcBef>
                <a:spcAft>
                  <a:spcPct val="0"/>
                </a:spcAft>
              </a:pPr>
              <a:r>
                <a:rPr lang="en-US" sz="2000" b="1" kern="0" dirty="0">
                  <a:gradFill>
                    <a:gsLst>
                      <a:gs pos="0">
                        <a:srgbClr val="FFFFFF"/>
                      </a:gs>
                      <a:gs pos="100000">
                        <a:srgbClr val="FFFFFF"/>
                      </a:gs>
                    </a:gsLst>
                    <a:lin ang="5400000" scaled="0"/>
                  </a:gradFill>
                  <a:cs typeface="Segoe UI" panose="020B0502040204020203" pitchFamily="34" charset="0"/>
                </a:rPr>
                <a:t>Characteristics</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21785788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D2E1-9D17-4330-AD97-D8676EEDD0DA}"/>
              </a:ext>
            </a:extLst>
          </p:cNvPr>
          <p:cNvSpPr>
            <a:spLocks noGrp="1"/>
          </p:cNvSpPr>
          <p:nvPr>
            <p:ph type="title"/>
          </p:nvPr>
        </p:nvSpPr>
        <p:spPr/>
        <p:txBody>
          <a:bodyPr/>
          <a:lstStyle/>
          <a:p>
            <a:r>
              <a:rPr lang="en-US" sz="4800" dirty="0"/>
              <a:t>Connecting</a:t>
            </a:r>
            <a:r>
              <a:rPr lang="en-US" sz="4800" dirty="0">
                <a:solidFill>
                  <a:schemeClr val="bg1"/>
                </a:solidFill>
              </a:rPr>
              <a:t> </a:t>
            </a:r>
            <a:r>
              <a:rPr lang="en-US" sz="4800" dirty="0"/>
              <a:t>in Azure</a:t>
            </a:r>
          </a:p>
        </p:txBody>
      </p:sp>
      <p:grpSp>
        <p:nvGrpSpPr>
          <p:cNvPr id="7" name="Group 6">
            <a:extLst>
              <a:ext uri="{FF2B5EF4-FFF2-40B4-BE49-F238E27FC236}">
                <a16:creationId xmlns:a16="http://schemas.microsoft.com/office/drawing/2014/main" id="{CC69089F-BE18-43D1-8FC9-E15701C0DB7C}"/>
              </a:ext>
            </a:extLst>
          </p:cNvPr>
          <p:cNvGrpSpPr/>
          <p:nvPr/>
        </p:nvGrpSpPr>
        <p:grpSpPr>
          <a:xfrm>
            <a:off x="312699" y="3201432"/>
            <a:ext cx="11154998" cy="1097151"/>
            <a:chOff x="312738" y="3159812"/>
            <a:chExt cx="11156422" cy="1097291"/>
          </a:xfrm>
        </p:grpSpPr>
        <p:sp>
          <p:nvSpPr>
            <p:cNvPr id="8" name="Rectangle 7">
              <a:extLst>
                <a:ext uri="{FF2B5EF4-FFF2-40B4-BE49-F238E27FC236}">
                  <a16:creationId xmlns:a16="http://schemas.microsoft.com/office/drawing/2014/main" id="{A87A64BA-CAC7-4CEF-BF41-0D15C6D40796}"/>
                </a:ext>
              </a:extLst>
            </p:cNvPr>
            <p:cNvSpPr/>
            <p:nvPr/>
          </p:nvSpPr>
          <p:spPr>
            <a:xfrm>
              <a:off x="312738" y="3159818"/>
              <a:ext cx="11156422" cy="1096285"/>
            </a:xfrm>
            <a:prstGeom prst="rect">
              <a:avLst/>
            </a:prstGeom>
            <a:solidFill>
              <a:schemeClr val="accent1"/>
            </a:solidFill>
            <a:ln w="10795" cap="flat" cmpd="sng" algn="ctr">
              <a:noFill/>
              <a:prstDash val="solid"/>
            </a:ln>
            <a:effectLst/>
          </p:spPr>
          <p:txBody>
            <a:bodyPr rtlCol="0" anchor="ctr"/>
            <a:lstStyle/>
            <a:p>
              <a:pPr algn="ctr" defTabSz="914309">
                <a:defRPr/>
              </a:pPr>
              <a:endParaRPr lang="en-US" sz="2400" kern="0" dirty="0">
                <a:solidFill>
                  <a:srgbClr val="FFFFFF"/>
                </a:solidFill>
                <a:latin typeface="Segoe UI"/>
                <a:cs typeface="Segoe UI" panose="020B0502040204020203" pitchFamily="34" charset="0"/>
              </a:endParaRPr>
            </a:p>
          </p:txBody>
        </p:sp>
        <p:grpSp>
          <p:nvGrpSpPr>
            <p:cNvPr id="9" name="Group 8">
              <a:extLst>
                <a:ext uri="{FF2B5EF4-FFF2-40B4-BE49-F238E27FC236}">
                  <a16:creationId xmlns:a16="http://schemas.microsoft.com/office/drawing/2014/main" id="{6EDAA6B8-2C22-4A9B-B922-8C68400721ED}"/>
                </a:ext>
              </a:extLst>
            </p:cNvPr>
            <p:cNvGrpSpPr/>
            <p:nvPr/>
          </p:nvGrpSpPr>
          <p:grpSpPr>
            <a:xfrm>
              <a:off x="312739" y="3159812"/>
              <a:ext cx="7604838" cy="1097291"/>
              <a:chOff x="2916922" y="5310945"/>
              <a:chExt cx="8816693" cy="954111"/>
            </a:xfrm>
          </p:grpSpPr>
          <p:sp>
            <p:nvSpPr>
              <p:cNvPr id="14" name="Freeform 97">
                <a:extLst>
                  <a:ext uri="{FF2B5EF4-FFF2-40B4-BE49-F238E27FC236}">
                    <a16:creationId xmlns:a16="http://schemas.microsoft.com/office/drawing/2014/main" id="{95A65A27-8721-4FDD-83BC-03D76FA0DA42}"/>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15" name="Freeform 100">
                <a:extLst>
                  <a:ext uri="{FF2B5EF4-FFF2-40B4-BE49-F238E27FC236}">
                    <a16:creationId xmlns:a16="http://schemas.microsoft.com/office/drawing/2014/main" id="{856C0E0D-A0E9-47D9-8FCC-06767F0D46F2}"/>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16" name="Rectangle 15">
                <a:extLst>
                  <a:ext uri="{FF2B5EF4-FFF2-40B4-BE49-F238E27FC236}">
                    <a16:creationId xmlns:a16="http://schemas.microsoft.com/office/drawing/2014/main" id="{69443735-512B-4BAF-B77B-8B6FB86FD364}"/>
                  </a:ext>
                </a:extLst>
              </p:cNvPr>
              <p:cNvSpPr/>
              <p:nvPr/>
            </p:nvSpPr>
            <p:spPr>
              <a:xfrm>
                <a:off x="5894716" y="5587407"/>
                <a:ext cx="2938276" cy="492441"/>
              </a:xfrm>
              <a:prstGeom prst="rect">
                <a:avLst/>
              </a:prstGeom>
            </p:spPr>
            <p:txBody>
              <a:bodyPr wrap="square" lIns="121877" tIns="60940" rIns="121877" bIns="60940">
                <a:spAutoFit/>
              </a:bodyPr>
              <a:lstStyle/>
              <a:p>
                <a:pPr algn="ctr" defTabSz="475980" fontAlgn="base">
                  <a:lnSpc>
                    <a:spcPct val="80000"/>
                  </a:lnSpc>
                  <a:defRPr/>
                </a:pPr>
                <a:r>
                  <a:rPr lang="en-US"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VNet-to-</a:t>
                </a:r>
                <a:r>
                  <a:rPr lang="en-US"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Vnet</a:t>
                </a:r>
                <a:r>
                  <a:rPr lang="en-US"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 (V2V) VPN</a:t>
                </a:r>
                <a:endParaRPr lang="en-US" sz="12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17" name="Straight Connector 16">
                <a:extLst>
                  <a:ext uri="{FF2B5EF4-FFF2-40B4-BE49-F238E27FC236}">
                    <a16:creationId xmlns:a16="http://schemas.microsoft.com/office/drawing/2014/main" id="{BF241302-BEB3-4A51-87C8-5DAEE8D6A551}"/>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18" name="Straight Connector 17">
                <a:extLst>
                  <a:ext uri="{FF2B5EF4-FFF2-40B4-BE49-F238E27FC236}">
                    <a16:creationId xmlns:a16="http://schemas.microsoft.com/office/drawing/2014/main" id="{71F84F62-2E77-43B6-B249-95A76444B32E}"/>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10" name="Picture 2">
              <a:extLst>
                <a:ext uri="{FF2B5EF4-FFF2-40B4-BE49-F238E27FC236}">
                  <a16:creationId xmlns:a16="http://schemas.microsoft.com/office/drawing/2014/main" id="{12DD0C27-BA88-4534-BA0D-8C473B3FFE58}"/>
                </a:ext>
              </a:extLst>
            </p:cNvPr>
            <p:cNvPicPr>
              <a:picLocks noChangeAspect="1" noChangeArrowheads="1"/>
            </p:cNvPicPr>
            <p:nvPr/>
          </p:nvPicPr>
          <p:blipFill>
            <a:blip r:embed="rId3"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11" name="Isosceles Triangle 10">
              <a:extLst>
                <a:ext uri="{FF2B5EF4-FFF2-40B4-BE49-F238E27FC236}">
                  <a16:creationId xmlns:a16="http://schemas.microsoft.com/office/drawing/2014/main" id="{E2915553-0459-4D0D-8868-4BB3ABB6BA31}"/>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2" rIns="91424" bIns="45712" numCol="1" rtlCol="0" anchor="ctr" anchorCtr="0" compatLnSpc="1">
              <a:prstTxWarp prst="textNoShape">
                <a:avLst/>
              </a:prstTxWarp>
            </a:bodyPr>
            <a:lstStyle/>
            <a:p>
              <a:pPr algn="ctr" defTabSz="571171">
                <a:defRPr/>
              </a:pPr>
              <a:endParaRPr lang="en-US" sz="1400" kern="0" dirty="0">
                <a:solidFill>
                  <a:srgbClr val="FFFFFF"/>
                </a:solidFill>
                <a:latin typeface="Segoe UI"/>
                <a:cs typeface="Segoe UI" panose="020B0502040204020203" pitchFamily="34" charset="0"/>
              </a:endParaRPr>
            </a:p>
          </p:txBody>
        </p:sp>
        <p:sp>
          <p:nvSpPr>
            <p:cNvPr id="12" name="Rectangle 77">
              <a:extLst>
                <a:ext uri="{FF2B5EF4-FFF2-40B4-BE49-F238E27FC236}">
                  <a16:creationId xmlns:a16="http://schemas.microsoft.com/office/drawing/2014/main" id="{50570452-954F-4778-8340-A55D5F89BE15}"/>
                </a:ext>
              </a:extLst>
            </p:cNvPr>
            <p:cNvSpPr/>
            <p:nvPr/>
          </p:nvSpPr>
          <p:spPr>
            <a:xfrm>
              <a:off x="7937221" y="3160484"/>
              <a:ext cx="3531939" cy="1071062"/>
            </a:xfrm>
            <a:prstGeom prst="rect">
              <a:avLst/>
            </a:prstGeom>
            <a:solidFill>
              <a:schemeClr val="accent1"/>
            </a:solidFill>
          </p:spPr>
          <p:txBody>
            <a:bodyPr wrap="square" lIns="91428" tIns="91428" rIns="91428" bIns="91428">
              <a:spAutoFit/>
            </a:bodyPr>
            <a:lstStyle/>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Transitive routing via BGP and VPN gateways</a:t>
              </a:r>
            </a:p>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Secure connectivity via IPsec/IKE across Azure WAN links</a:t>
              </a:r>
            </a:p>
          </p:txBody>
        </p:sp>
        <p:sp>
          <p:nvSpPr>
            <p:cNvPr id="13" name="Freeform 539">
              <a:extLst>
                <a:ext uri="{FF2B5EF4-FFF2-40B4-BE49-F238E27FC236}">
                  <a16:creationId xmlns:a16="http://schemas.microsoft.com/office/drawing/2014/main" id="{87041E76-0C7A-4298-9D05-509005278716}"/>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pPr defTabSz="932410">
                <a:defRPr/>
              </a:pPr>
              <a:endParaRPr lang="en-US" sz="2400" kern="0">
                <a:solidFill>
                  <a:srgbClr val="FFFFFF"/>
                </a:solidFill>
                <a:latin typeface="Segoe UI"/>
                <a:cs typeface="Segoe UI" panose="020B0502040204020203" pitchFamily="34" charset="0"/>
              </a:endParaRPr>
            </a:p>
          </p:txBody>
        </p:sp>
      </p:grpSp>
      <p:grpSp>
        <p:nvGrpSpPr>
          <p:cNvPr id="19" name="Group 18">
            <a:extLst>
              <a:ext uri="{FF2B5EF4-FFF2-40B4-BE49-F238E27FC236}">
                <a16:creationId xmlns:a16="http://schemas.microsoft.com/office/drawing/2014/main" id="{0F40FCAC-0E15-45E1-9640-ACA732BFD9B5}"/>
              </a:ext>
            </a:extLst>
          </p:cNvPr>
          <p:cNvGrpSpPr/>
          <p:nvPr/>
        </p:nvGrpSpPr>
        <p:grpSpPr>
          <a:xfrm>
            <a:off x="312699" y="2049650"/>
            <a:ext cx="11161874" cy="1097151"/>
            <a:chOff x="319615" y="1973265"/>
            <a:chExt cx="11156422" cy="1097291"/>
          </a:xfrm>
        </p:grpSpPr>
        <p:sp>
          <p:nvSpPr>
            <p:cNvPr id="20" name="Rectangle 19">
              <a:extLst>
                <a:ext uri="{FF2B5EF4-FFF2-40B4-BE49-F238E27FC236}">
                  <a16:creationId xmlns:a16="http://schemas.microsoft.com/office/drawing/2014/main" id="{908173FC-25C9-48A8-9AD1-157AF8E0E739}"/>
                </a:ext>
              </a:extLst>
            </p:cNvPr>
            <p:cNvSpPr/>
            <p:nvPr/>
          </p:nvSpPr>
          <p:spPr>
            <a:xfrm>
              <a:off x="319615" y="1973270"/>
              <a:ext cx="11156422" cy="1096285"/>
            </a:xfrm>
            <a:prstGeom prst="rect">
              <a:avLst/>
            </a:prstGeom>
            <a:solidFill>
              <a:schemeClr val="accent1"/>
            </a:solidFill>
            <a:ln w="10795" cap="flat" cmpd="sng" algn="ctr">
              <a:noFill/>
              <a:prstDash val="solid"/>
            </a:ln>
            <a:effectLst/>
          </p:spPr>
          <p:txBody>
            <a:bodyPr rtlCol="0" anchor="ctr"/>
            <a:lstStyle/>
            <a:p>
              <a:pPr algn="ctr" defTabSz="914309">
                <a:defRPr/>
              </a:pPr>
              <a:endParaRPr lang="en-US" sz="2400" kern="0" dirty="0">
                <a:solidFill>
                  <a:srgbClr val="FFFFFF"/>
                </a:solidFill>
                <a:latin typeface="Segoe UI"/>
                <a:cs typeface="Segoe UI" panose="020B0502040204020203" pitchFamily="34" charset="0"/>
              </a:endParaRPr>
            </a:p>
          </p:txBody>
        </p:sp>
        <p:grpSp>
          <p:nvGrpSpPr>
            <p:cNvPr id="21" name="Group 20">
              <a:extLst>
                <a:ext uri="{FF2B5EF4-FFF2-40B4-BE49-F238E27FC236}">
                  <a16:creationId xmlns:a16="http://schemas.microsoft.com/office/drawing/2014/main" id="{984E6BCA-F3B5-4AEF-B8F9-29090B5AAD08}"/>
                </a:ext>
              </a:extLst>
            </p:cNvPr>
            <p:cNvGrpSpPr/>
            <p:nvPr/>
          </p:nvGrpSpPr>
          <p:grpSpPr>
            <a:xfrm>
              <a:off x="319616" y="1973265"/>
              <a:ext cx="7604838" cy="1097291"/>
              <a:chOff x="2916922" y="5310945"/>
              <a:chExt cx="8816693" cy="954111"/>
            </a:xfrm>
          </p:grpSpPr>
          <p:sp>
            <p:nvSpPr>
              <p:cNvPr id="26" name="Freeform 59">
                <a:extLst>
                  <a:ext uri="{FF2B5EF4-FFF2-40B4-BE49-F238E27FC236}">
                    <a16:creationId xmlns:a16="http://schemas.microsoft.com/office/drawing/2014/main" id="{66144F8D-BB55-4E2B-86EC-EA73B0E6B111}"/>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27" name="Freeform 68">
                <a:extLst>
                  <a:ext uri="{FF2B5EF4-FFF2-40B4-BE49-F238E27FC236}">
                    <a16:creationId xmlns:a16="http://schemas.microsoft.com/office/drawing/2014/main" id="{FC81E924-917B-4765-9C35-BB2D3911A9B4}"/>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28" name="Rectangle 27">
                <a:extLst>
                  <a:ext uri="{FF2B5EF4-FFF2-40B4-BE49-F238E27FC236}">
                    <a16:creationId xmlns:a16="http://schemas.microsoft.com/office/drawing/2014/main" id="{A23A6A65-3645-4CE0-9472-B8720BCF6A01}"/>
                  </a:ext>
                </a:extLst>
              </p:cNvPr>
              <p:cNvSpPr/>
              <p:nvPr/>
            </p:nvSpPr>
            <p:spPr>
              <a:xfrm>
                <a:off x="5853434" y="5658271"/>
                <a:ext cx="2938276" cy="299710"/>
              </a:xfrm>
              <a:prstGeom prst="rect">
                <a:avLst/>
              </a:prstGeom>
            </p:spPr>
            <p:txBody>
              <a:bodyPr wrap="square" lIns="121877" tIns="60940" rIns="121877" bIns="60940">
                <a:spAutoFit/>
              </a:bodyPr>
              <a:lstStyle/>
              <a:p>
                <a:pPr algn="ctr" defTabSz="475980" fontAlgn="base">
                  <a:lnSpc>
                    <a:spcPct val="80000"/>
                  </a:lnSpc>
                  <a:defRPr/>
                </a:pPr>
                <a:r>
                  <a:rPr lang="en-US"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VNet Peering</a:t>
                </a:r>
                <a:endParaRPr lang="en-US" sz="12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29" name="Straight Connector 28">
                <a:extLst>
                  <a:ext uri="{FF2B5EF4-FFF2-40B4-BE49-F238E27FC236}">
                    <a16:creationId xmlns:a16="http://schemas.microsoft.com/office/drawing/2014/main" id="{F7D4AF90-3E57-4C74-9D81-8CA1F34E10DD}"/>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30" name="Straight Connector 29">
                <a:extLst>
                  <a:ext uri="{FF2B5EF4-FFF2-40B4-BE49-F238E27FC236}">
                    <a16:creationId xmlns:a16="http://schemas.microsoft.com/office/drawing/2014/main" id="{9761A58F-3E17-4CC2-A7FF-A644CCEB36F0}"/>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22" name="Picture 2">
              <a:extLst>
                <a:ext uri="{FF2B5EF4-FFF2-40B4-BE49-F238E27FC236}">
                  <a16:creationId xmlns:a16="http://schemas.microsoft.com/office/drawing/2014/main" id="{8B9B5B03-4DB3-4225-8A7B-550B59812B42}"/>
                </a:ext>
              </a:extLst>
            </p:cNvPr>
            <p:cNvPicPr>
              <a:picLocks noChangeAspect="1" noChangeArrowheads="1"/>
            </p:cNvPicPr>
            <p:nvPr/>
          </p:nvPicPr>
          <p:blipFill>
            <a:blip r:embed="rId3"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23" name="Isosceles Triangle 22">
              <a:extLst>
                <a:ext uri="{FF2B5EF4-FFF2-40B4-BE49-F238E27FC236}">
                  <a16:creationId xmlns:a16="http://schemas.microsoft.com/office/drawing/2014/main" id="{F353715A-08AE-4FA4-B45B-546BC21CA038}"/>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2" rIns="91424" bIns="45712" numCol="1" rtlCol="0" anchor="ctr" anchorCtr="0" compatLnSpc="1">
              <a:prstTxWarp prst="textNoShape">
                <a:avLst/>
              </a:prstTxWarp>
            </a:bodyPr>
            <a:lstStyle/>
            <a:p>
              <a:pPr algn="ctr" defTabSz="571171">
                <a:defRPr/>
              </a:pPr>
              <a:endParaRPr lang="en-US" sz="1400" kern="0" dirty="0">
                <a:solidFill>
                  <a:srgbClr val="FFFFFF"/>
                </a:solidFill>
                <a:latin typeface="Segoe UI"/>
                <a:cs typeface="Segoe UI" panose="020B0502040204020203" pitchFamily="34" charset="0"/>
              </a:endParaRPr>
            </a:p>
          </p:txBody>
        </p:sp>
        <p:sp>
          <p:nvSpPr>
            <p:cNvPr id="24" name="Rectangle 77">
              <a:extLst>
                <a:ext uri="{FF2B5EF4-FFF2-40B4-BE49-F238E27FC236}">
                  <a16:creationId xmlns:a16="http://schemas.microsoft.com/office/drawing/2014/main" id="{49D0E675-BDF0-4663-9D79-078DF3FE7F01}"/>
                </a:ext>
              </a:extLst>
            </p:cNvPr>
            <p:cNvSpPr/>
            <p:nvPr/>
          </p:nvSpPr>
          <p:spPr>
            <a:xfrm>
              <a:off x="7944098" y="1973937"/>
              <a:ext cx="3531939" cy="1071062"/>
            </a:xfrm>
            <a:prstGeom prst="rect">
              <a:avLst/>
            </a:prstGeom>
            <a:solidFill>
              <a:schemeClr val="accent1"/>
            </a:solidFill>
          </p:spPr>
          <p:txBody>
            <a:bodyPr wrap="square" lIns="91428" tIns="91428" rIns="91428" bIns="91428">
              <a:spAutoFit/>
            </a:bodyPr>
            <a:lstStyle/>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Same-/cross-region direct, private VM-to-VM connectivity</a:t>
              </a:r>
            </a:p>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NSG &amp; UDR across </a:t>
              </a:r>
              <a:r>
                <a:rPr lang="en-US" sz="1600"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VNets</a:t>
              </a:r>
              <a:endPar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a:p>
              <a:pPr marL="171433" indent="-171433" defTabSz="475980" fontAlgn="base">
                <a:lnSpc>
                  <a:spcPct val="90000"/>
                </a:lnSpc>
                <a:buFont typeface="Arial" pitchFamily="34" charset="0"/>
                <a:buChar char="•"/>
                <a:defRPr/>
              </a:pPr>
              <a:r>
                <a:rPr lang="en-US" sz="1600"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GatewayTransit</a:t>
              </a: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 for hub-and-spoke</a:t>
              </a:r>
            </a:p>
          </p:txBody>
        </p:sp>
        <p:sp>
          <p:nvSpPr>
            <p:cNvPr id="25" name="Freeform 539">
              <a:extLst>
                <a:ext uri="{FF2B5EF4-FFF2-40B4-BE49-F238E27FC236}">
                  <a16:creationId xmlns:a16="http://schemas.microsoft.com/office/drawing/2014/main" id="{A3203548-5C65-44BD-8728-A90CC0D0FFE7}"/>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pPr defTabSz="932410">
                <a:defRPr/>
              </a:pPr>
              <a:endParaRPr lang="en-US" sz="2400" kern="0">
                <a:solidFill>
                  <a:srgbClr val="FFFFFF"/>
                </a:solidFill>
                <a:latin typeface="Segoe UI"/>
                <a:cs typeface="Segoe UI" panose="020B0502040204020203" pitchFamily="34" charset="0"/>
              </a:endParaRPr>
            </a:p>
          </p:txBody>
        </p:sp>
      </p:grpSp>
      <p:sp>
        <p:nvSpPr>
          <p:cNvPr id="31" name="Freeform 539">
            <a:extLst>
              <a:ext uri="{FF2B5EF4-FFF2-40B4-BE49-F238E27FC236}">
                <a16:creationId xmlns:a16="http://schemas.microsoft.com/office/drawing/2014/main" id="{0AD3DFD4-EC06-475F-837A-680AF64283C2}"/>
              </a:ext>
            </a:extLst>
          </p:cNvPr>
          <p:cNvSpPr>
            <a:spLocks noChangeAspect="1"/>
          </p:cNvSpPr>
          <p:nvPr/>
        </p:nvSpPr>
        <p:spPr bwMode="auto">
          <a:xfrm>
            <a:off x="6491876" y="2378230"/>
            <a:ext cx="793588" cy="43603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pPr defTabSz="932410">
              <a:defRPr/>
            </a:pPr>
            <a:endParaRPr lang="en-US" sz="2400" kern="0">
              <a:solidFill>
                <a:srgbClr val="FFFFFF"/>
              </a:solidFill>
              <a:latin typeface="Segoe UI"/>
              <a:cs typeface="Segoe UI" panose="020B0502040204020203" pitchFamily="34" charset="0"/>
            </a:endParaRPr>
          </a:p>
        </p:txBody>
      </p:sp>
      <p:sp>
        <p:nvSpPr>
          <p:cNvPr id="32" name="Freeform 539">
            <a:extLst>
              <a:ext uri="{FF2B5EF4-FFF2-40B4-BE49-F238E27FC236}">
                <a16:creationId xmlns:a16="http://schemas.microsoft.com/office/drawing/2014/main" id="{D31D4C61-9D46-4CA6-9672-8129836FA0B9}"/>
              </a:ext>
            </a:extLst>
          </p:cNvPr>
          <p:cNvSpPr>
            <a:spLocks noChangeAspect="1"/>
          </p:cNvSpPr>
          <p:nvPr/>
        </p:nvSpPr>
        <p:spPr bwMode="auto">
          <a:xfrm>
            <a:off x="6491875" y="3519549"/>
            <a:ext cx="793588" cy="43603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pPr defTabSz="932410">
              <a:defRPr/>
            </a:pPr>
            <a:endParaRPr lang="en-US" sz="2400" kern="0">
              <a:solidFill>
                <a:srgbClr val="FFFFFF"/>
              </a:solidFill>
              <a:latin typeface="Segoe UI"/>
              <a:cs typeface="Segoe UI" panose="020B0502040204020203" pitchFamily="34" charset="0"/>
            </a:endParaRPr>
          </a:p>
        </p:txBody>
      </p:sp>
      <p:grpSp>
        <p:nvGrpSpPr>
          <p:cNvPr id="35" name="Group 34">
            <a:extLst>
              <a:ext uri="{FF2B5EF4-FFF2-40B4-BE49-F238E27FC236}">
                <a16:creationId xmlns:a16="http://schemas.microsoft.com/office/drawing/2014/main" id="{A27DA5C2-49D7-40F0-BB1E-12C48F49AE17}"/>
              </a:ext>
            </a:extLst>
          </p:cNvPr>
          <p:cNvGrpSpPr/>
          <p:nvPr/>
        </p:nvGrpSpPr>
        <p:grpSpPr>
          <a:xfrm>
            <a:off x="297312" y="4367538"/>
            <a:ext cx="11154998" cy="1097151"/>
            <a:chOff x="312738" y="3159812"/>
            <a:chExt cx="11156422" cy="1097291"/>
          </a:xfrm>
        </p:grpSpPr>
        <p:sp>
          <p:nvSpPr>
            <p:cNvPr id="36" name="Rectangle 35">
              <a:extLst>
                <a:ext uri="{FF2B5EF4-FFF2-40B4-BE49-F238E27FC236}">
                  <a16:creationId xmlns:a16="http://schemas.microsoft.com/office/drawing/2014/main" id="{6DB63378-97E5-4C39-B50B-CBD0C8E9C743}"/>
                </a:ext>
              </a:extLst>
            </p:cNvPr>
            <p:cNvSpPr/>
            <p:nvPr/>
          </p:nvSpPr>
          <p:spPr>
            <a:xfrm>
              <a:off x="312738" y="3159817"/>
              <a:ext cx="11156422" cy="1096285"/>
            </a:xfrm>
            <a:prstGeom prst="rect">
              <a:avLst/>
            </a:prstGeom>
            <a:solidFill>
              <a:schemeClr val="accent1"/>
            </a:solidFill>
            <a:ln w="10795" cap="flat" cmpd="sng" algn="ctr">
              <a:noFill/>
              <a:prstDash val="solid"/>
            </a:ln>
            <a:effectLst/>
          </p:spPr>
          <p:txBody>
            <a:bodyPr rtlCol="0" anchor="ctr"/>
            <a:lstStyle/>
            <a:p>
              <a:pPr algn="ctr" defTabSz="914309">
                <a:defRPr/>
              </a:pPr>
              <a:endParaRPr lang="en-US" sz="2400" kern="0" dirty="0">
                <a:solidFill>
                  <a:srgbClr val="FFFFFF"/>
                </a:solidFill>
                <a:latin typeface="Segoe UI"/>
                <a:cs typeface="Segoe UI" panose="020B0502040204020203" pitchFamily="34" charset="0"/>
              </a:endParaRPr>
            </a:p>
          </p:txBody>
        </p:sp>
        <p:grpSp>
          <p:nvGrpSpPr>
            <p:cNvPr id="37" name="Group 36">
              <a:extLst>
                <a:ext uri="{FF2B5EF4-FFF2-40B4-BE49-F238E27FC236}">
                  <a16:creationId xmlns:a16="http://schemas.microsoft.com/office/drawing/2014/main" id="{83889E03-324D-4C3A-9A03-9D27BF11F3D8}"/>
                </a:ext>
              </a:extLst>
            </p:cNvPr>
            <p:cNvGrpSpPr/>
            <p:nvPr/>
          </p:nvGrpSpPr>
          <p:grpSpPr>
            <a:xfrm>
              <a:off x="312739" y="3159812"/>
              <a:ext cx="7604838" cy="1097291"/>
              <a:chOff x="2916922" y="5310945"/>
              <a:chExt cx="8816693" cy="954111"/>
            </a:xfrm>
          </p:grpSpPr>
          <p:sp>
            <p:nvSpPr>
              <p:cNvPr id="42" name="Freeform 97">
                <a:extLst>
                  <a:ext uri="{FF2B5EF4-FFF2-40B4-BE49-F238E27FC236}">
                    <a16:creationId xmlns:a16="http://schemas.microsoft.com/office/drawing/2014/main" id="{A2AF4E9F-BA3B-46CF-B96C-DB9ABE4489D7}"/>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43" name="Freeform 100">
                <a:extLst>
                  <a:ext uri="{FF2B5EF4-FFF2-40B4-BE49-F238E27FC236}">
                    <a16:creationId xmlns:a16="http://schemas.microsoft.com/office/drawing/2014/main" id="{F682FB1A-7AEE-4051-8CF1-6FCD85A8B9FC}"/>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224" tIns="38077" rIns="76152" bIns="38077" rtlCol="0" anchor="ctr"/>
              <a:lstStyle/>
              <a:p>
                <a:pPr marL="239611" indent="-239611" defTabSz="475900">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44" name="Rectangle 43">
                <a:extLst>
                  <a:ext uri="{FF2B5EF4-FFF2-40B4-BE49-F238E27FC236}">
                    <a16:creationId xmlns:a16="http://schemas.microsoft.com/office/drawing/2014/main" id="{71A570E4-FDA8-4772-AE0F-20E953FBD743}"/>
                  </a:ext>
                </a:extLst>
              </p:cNvPr>
              <p:cNvSpPr/>
              <p:nvPr/>
            </p:nvSpPr>
            <p:spPr>
              <a:xfrm>
                <a:off x="5821840" y="5659017"/>
                <a:ext cx="2938276" cy="299710"/>
              </a:xfrm>
              <a:prstGeom prst="rect">
                <a:avLst/>
              </a:prstGeom>
            </p:spPr>
            <p:txBody>
              <a:bodyPr wrap="square" lIns="121877" tIns="60940" rIns="121877" bIns="60940">
                <a:spAutoFit/>
              </a:bodyPr>
              <a:lstStyle/>
              <a:p>
                <a:pPr algn="ctr" defTabSz="475980" fontAlgn="base">
                  <a:lnSpc>
                    <a:spcPct val="80000"/>
                  </a:lnSpc>
                  <a:defRPr/>
                </a:pPr>
                <a:r>
                  <a:rPr lang="en-US"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Virtual WAN</a:t>
                </a:r>
                <a:endParaRPr lang="en-US" sz="12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45" name="Straight Connector 44">
                <a:extLst>
                  <a:ext uri="{FF2B5EF4-FFF2-40B4-BE49-F238E27FC236}">
                    <a16:creationId xmlns:a16="http://schemas.microsoft.com/office/drawing/2014/main" id="{C3F399F7-4543-4357-AC24-E476F9C6DDFF}"/>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46" name="Straight Connector 45">
                <a:extLst>
                  <a:ext uri="{FF2B5EF4-FFF2-40B4-BE49-F238E27FC236}">
                    <a16:creationId xmlns:a16="http://schemas.microsoft.com/office/drawing/2014/main" id="{ECF8EEA1-92CB-4E9A-B354-C85E48A58CC6}"/>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38" name="Picture 2">
              <a:extLst>
                <a:ext uri="{FF2B5EF4-FFF2-40B4-BE49-F238E27FC236}">
                  <a16:creationId xmlns:a16="http://schemas.microsoft.com/office/drawing/2014/main" id="{1B533449-5C48-427C-AFCC-81F356E47E52}"/>
                </a:ext>
              </a:extLst>
            </p:cNvPr>
            <p:cNvPicPr>
              <a:picLocks noChangeAspect="1" noChangeArrowheads="1"/>
            </p:cNvPicPr>
            <p:nvPr/>
          </p:nvPicPr>
          <p:blipFill>
            <a:blip r:embed="rId3"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39" name="Isosceles Triangle 38">
              <a:extLst>
                <a:ext uri="{FF2B5EF4-FFF2-40B4-BE49-F238E27FC236}">
                  <a16:creationId xmlns:a16="http://schemas.microsoft.com/office/drawing/2014/main" id="{683F8044-77A4-4795-80DF-B7AC97EAE36F}"/>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2" rIns="91424" bIns="45712" numCol="1" rtlCol="0" anchor="ctr" anchorCtr="0" compatLnSpc="1">
              <a:prstTxWarp prst="textNoShape">
                <a:avLst/>
              </a:prstTxWarp>
            </a:bodyPr>
            <a:lstStyle/>
            <a:p>
              <a:pPr algn="ctr" defTabSz="571171">
                <a:defRPr/>
              </a:pPr>
              <a:endParaRPr lang="en-US" sz="1400" kern="0" dirty="0">
                <a:solidFill>
                  <a:srgbClr val="FFFFFF"/>
                </a:solidFill>
                <a:latin typeface="Segoe UI"/>
                <a:cs typeface="Segoe UI" panose="020B0502040204020203" pitchFamily="34" charset="0"/>
              </a:endParaRPr>
            </a:p>
          </p:txBody>
        </p:sp>
        <p:sp>
          <p:nvSpPr>
            <p:cNvPr id="40" name="Rectangle 77">
              <a:extLst>
                <a:ext uri="{FF2B5EF4-FFF2-40B4-BE49-F238E27FC236}">
                  <a16:creationId xmlns:a16="http://schemas.microsoft.com/office/drawing/2014/main" id="{4590AC35-6B2A-4ED3-869D-D5729148C459}"/>
                </a:ext>
              </a:extLst>
            </p:cNvPr>
            <p:cNvSpPr/>
            <p:nvPr/>
          </p:nvSpPr>
          <p:spPr>
            <a:xfrm>
              <a:off x="7937221" y="3160484"/>
              <a:ext cx="3531939" cy="1071062"/>
            </a:xfrm>
            <a:prstGeom prst="rect">
              <a:avLst/>
            </a:prstGeom>
            <a:solidFill>
              <a:schemeClr val="accent1"/>
            </a:solidFill>
          </p:spPr>
          <p:txBody>
            <a:bodyPr wrap="square" lIns="91428" tIns="91428" rIns="91428" bIns="91428">
              <a:spAutoFit/>
            </a:bodyPr>
            <a:lstStyle/>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Networking as a service</a:t>
              </a:r>
            </a:p>
            <a:p>
              <a:pPr marL="171433" indent="-171433" defTabSz="475980" fontAlgn="base">
                <a:lnSpc>
                  <a:spcPct val="90000"/>
                </a:lnSpc>
                <a:buFont typeface="Arial" pitchFamily="34" charset="0"/>
                <a:buChar char="•"/>
                <a:defRPr/>
              </a:pP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optimized and automated branch-to-branch connectivity through Azure</a:t>
              </a:r>
            </a:p>
          </p:txBody>
        </p:sp>
        <p:sp>
          <p:nvSpPr>
            <p:cNvPr id="41" name="Freeform 539">
              <a:extLst>
                <a:ext uri="{FF2B5EF4-FFF2-40B4-BE49-F238E27FC236}">
                  <a16:creationId xmlns:a16="http://schemas.microsoft.com/office/drawing/2014/main" id="{6E9E9CB6-D5E5-4D5F-A011-F9ED190BB27C}"/>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pPr defTabSz="932410">
                <a:defRPr/>
              </a:pPr>
              <a:endParaRPr lang="en-US" sz="2400" kern="0">
                <a:solidFill>
                  <a:srgbClr val="FFFFFF"/>
                </a:solidFill>
                <a:latin typeface="Segoe UI"/>
                <a:cs typeface="Segoe UI" panose="020B0502040204020203" pitchFamily="34" charset="0"/>
              </a:endParaRPr>
            </a:p>
          </p:txBody>
        </p:sp>
      </p:grpSp>
      <p:sp>
        <p:nvSpPr>
          <p:cNvPr id="47" name="Freeform 539">
            <a:extLst>
              <a:ext uri="{FF2B5EF4-FFF2-40B4-BE49-F238E27FC236}">
                <a16:creationId xmlns:a16="http://schemas.microsoft.com/office/drawing/2014/main" id="{0B7D9707-FB27-4872-A7D6-386EA9C9E5C3}"/>
              </a:ext>
            </a:extLst>
          </p:cNvPr>
          <p:cNvSpPr>
            <a:spLocks noChangeAspect="1"/>
          </p:cNvSpPr>
          <p:nvPr/>
        </p:nvSpPr>
        <p:spPr bwMode="auto">
          <a:xfrm>
            <a:off x="6504057" y="4636391"/>
            <a:ext cx="793588" cy="43603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pPr defTabSz="932410">
              <a:defRPr/>
            </a:pPr>
            <a:endParaRPr lang="en-US" sz="2400" kern="0">
              <a:solidFill>
                <a:srgbClr val="FFFFFF"/>
              </a:solidFill>
              <a:latin typeface="Segoe UI"/>
              <a:cs typeface="Segoe UI" panose="020B0502040204020203" pitchFamily="34" charset="0"/>
            </a:endParaRPr>
          </a:p>
        </p:txBody>
      </p:sp>
      <p:grpSp>
        <p:nvGrpSpPr>
          <p:cNvPr id="57" name="Group 56">
            <a:extLst>
              <a:ext uri="{FF2B5EF4-FFF2-40B4-BE49-F238E27FC236}">
                <a16:creationId xmlns:a16="http://schemas.microsoft.com/office/drawing/2014/main" id="{D5B01E2B-3388-4483-843C-591FF07E1AA0}"/>
              </a:ext>
            </a:extLst>
          </p:cNvPr>
          <p:cNvGrpSpPr/>
          <p:nvPr/>
        </p:nvGrpSpPr>
        <p:grpSpPr>
          <a:xfrm>
            <a:off x="312698" y="1314874"/>
            <a:ext cx="2052080" cy="678280"/>
            <a:chOff x="730546" y="1377448"/>
            <a:chExt cx="1972444" cy="678280"/>
          </a:xfrm>
        </p:grpSpPr>
        <p:sp>
          <p:nvSpPr>
            <p:cNvPr id="58" name="Rectangle 57">
              <a:extLst>
                <a:ext uri="{FF2B5EF4-FFF2-40B4-BE49-F238E27FC236}">
                  <a16:creationId xmlns:a16="http://schemas.microsoft.com/office/drawing/2014/main" id="{C00BECD8-8469-404A-BCDE-E51E300569E5}"/>
                </a:ext>
              </a:extLst>
            </p:cNvPr>
            <p:cNvSpPr/>
            <p:nvPr/>
          </p:nvSpPr>
          <p:spPr bwMode="auto">
            <a:xfrm>
              <a:off x="730546" y="1378394"/>
              <a:ext cx="1972444" cy="67733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14">
              <a:extLst>
                <a:ext uri="{FF2B5EF4-FFF2-40B4-BE49-F238E27FC236}">
                  <a16:creationId xmlns:a16="http://schemas.microsoft.com/office/drawing/2014/main" id="{854AFDEC-FA00-4AC1-ACA1-341017810335}"/>
                </a:ext>
              </a:extLst>
            </p:cNvPr>
            <p:cNvSpPr/>
            <p:nvPr/>
          </p:nvSpPr>
          <p:spPr bwMode="auto">
            <a:xfrm>
              <a:off x="730546" y="1377448"/>
              <a:ext cx="1947963" cy="678280"/>
            </a:xfrm>
            <a:prstGeom prst="rect">
              <a:avLst/>
            </a:prstGeom>
            <a:no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0" tIns="0" rIns="0" bIns="0" numCol="1" rtlCol="0" anchor="ctr" anchorCtr="0" compatLnSpc="1">
              <a:prstTxWarp prst="textNoShape">
                <a:avLst/>
              </a:prstTxWarp>
              <a:sp3d prstMaterial="matte"/>
            </a:bodyPr>
            <a:lstStyle/>
            <a:p>
              <a:pPr marL="0" marR="0" lvl="0" indent="0" algn="ctr" defTabSz="1242928"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Cloud</a:t>
              </a:r>
            </a:p>
          </p:txBody>
        </p:sp>
      </p:grpSp>
      <p:grpSp>
        <p:nvGrpSpPr>
          <p:cNvPr id="60" name="Group 59">
            <a:extLst>
              <a:ext uri="{FF2B5EF4-FFF2-40B4-BE49-F238E27FC236}">
                <a16:creationId xmlns:a16="http://schemas.microsoft.com/office/drawing/2014/main" id="{B845E1E1-4AAB-45DF-95B9-8BEBFBCCDED9}"/>
              </a:ext>
            </a:extLst>
          </p:cNvPr>
          <p:cNvGrpSpPr/>
          <p:nvPr/>
        </p:nvGrpSpPr>
        <p:grpSpPr>
          <a:xfrm>
            <a:off x="5855208" y="1311384"/>
            <a:ext cx="2052080" cy="668592"/>
            <a:chOff x="6028674" y="1378394"/>
            <a:chExt cx="1958832" cy="677335"/>
          </a:xfrm>
        </p:grpSpPr>
        <p:sp>
          <p:nvSpPr>
            <p:cNvPr id="61" name="Rectangle 60">
              <a:extLst>
                <a:ext uri="{FF2B5EF4-FFF2-40B4-BE49-F238E27FC236}">
                  <a16:creationId xmlns:a16="http://schemas.microsoft.com/office/drawing/2014/main" id="{7D4AD6D2-7F9C-4D21-9571-8CD38B868945}"/>
                </a:ext>
              </a:extLst>
            </p:cNvPr>
            <p:cNvSpPr/>
            <p:nvPr/>
          </p:nvSpPr>
          <p:spPr bwMode="auto">
            <a:xfrm>
              <a:off x="6035259" y="1378394"/>
              <a:ext cx="1934697" cy="67733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17">
              <a:extLst>
                <a:ext uri="{FF2B5EF4-FFF2-40B4-BE49-F238E27FC236}">
                  <a16:creationId xmlns:a16="http://schemas.microsoft.com/office/drawing/2014/main" id="{C6AF88C6-957E-42A2-B718-EEB52130B360}"/>
                </a:ext>
              </a:extLst>
            </p:cNvPr>
            <p:cNvSpPr/>
            <p:nvPr/>
          </p:nvSpPr>
          <p:spPr bwMode="auto">
            <a:xfrm>
              <a:off x="6028674" y="1378395"/>
              <a:ext cx="1958832" cy="677334"/>
            </a:xfrm>
            <a:prstGeom prst="rect">
              <a:avLst/>
            </a:prstGeom>
            <a:no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1242928"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Customer</a:t>
              </a:r>
            </a:p>
          </p:txBody>
        </p:sp>
      </p:grpSp>
      <p:grpSp>
        <p:nvGrpSpPr>
          <p:cNvPr id="63" name="Group 62">
            <a:extLst>
              <a:ext uri="{FF2B5EF4-FFF2-40B4-BE49-F238E27FC236}">
                <a16:creationId xmlns:a16="http://schemas.microsoft.com/office/drawing/2014/main" id="{E5F5CCB2-92F9-4EA0-A848-24C8763EB068}"/>
              </a:ext>
            </a:extLst>
          </p:cNvPr>
          <p:cNvGrpSpPr/>
          <p:nvPr/>
        </p:nvGrpSpPr>
        <p:grpSpPr>
          <a:xfrm>
            <a:off x="7647828" y="1311000"/>
            <a:ext cx="3819869" cy="682154"/>
            <a:chOff x="8018457" y="1378009"/>
            <a:chExt cx="3516010" cy="682154"/>
          </a:xfrm>
        </p:grpSpPr>
        <p:sp>
          <p:nvSpPr>
            <p:cNvPr id="64" name="Rectangle 63">
              <a:extLst>
                <a:ext uri="{FF2B5EF4-FFF2-40B4-BE49-F238E27FC236}">
                  <a16:creationId xmlns:a16="http://schemas.microsoft.com/office/drawing/2014/main" id="{4908451C-3DB3-4868-AAF3-36797E2530F4}"/>
                </a:ext>
              </a:extLst>
            </p:cNvPr>
            <p:cNvSpPr/>
            <p:nvPr/>
          </p:nvSpPr>
          <p:spPr bwMode="auto">
            <a:xfrm>
              <a:off x="8298087" y="1378009"/>
              <a:ext cx="3236380" cy="67733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DBF737E-9435-4CE8-A0F0-89C3D4E1CB3D}"/>
                </a:ext>
              </a:extLst>
            </p:cNvPr>
            <p:cNvSpPr/>
            <p:nvPr/>
          </p:nvSpPr>
          <p:spPr bwMode="auto">
            <a:xfrm>
              <a:off x="8018457" y="1378394"/>
              <a:ext cx="3379685" cy="681769"/>
            </a:xfrm>
            <a:prstGeom prst="rect">
              <a:avLst/>
            </a:prstGeom>
            <a:no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242928" fontAlgn="base">
                <a:spcBef>
                  <a:spcPct val="0"/>
                </a:spcBef>
                <a:spcAft>
                  <a:spcPct val="0"/>
                </a:spcAft>
              </a:pPr>
              <a:r>
                <a:rPr lang="en-US" sz="2000" b="1" kern="0" dirty="0">
                  <a:gradFill>
                    <a:gsLst>
                      <a:gs pos="0">
                        <a:srgbClr val="FFFFFF"/>
                      </a:gs>
                      <a:gs pos="100000">
                        <a:srgbClr val="FFFFFF"/>
                      </a:gs>
                    </a:gsLst>
                    <a:lin ang="5400000" scaled="0"/>
                  </a:gradFill>
                  <a:cs typeface="Segoe UI" panose="020B0502040204020203" pitchFamily="34" charset="0"/>
                </a:rPr>
                <a:t>Characteristics</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17104186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531" y="1213174"/>
            <a:ext cx="11883829" cy="4375108"/>
          </a:xfrm>
        </p:spPr>
        <p:txBody>
          <a:bodyPr/>
          <a:lstStyle/>
          <a:p>
            <a:pPr marL="0" indent="0">
              <a:buNone/>
            </a:pPr>
            <a:r>
              <a:rPr lang="en-US" dirty="0">
                <a:gradFill>
                  <a:gsLst>
                    <a:gs pos="1250">
                      <a:schemeClr val="tx2"/>
                    </a:gs>
                    <a:gs pos="99000">
                      <a:schemeClr val="tx2"/>
                    </a:gs>
                  </a:gsLst>
                  <a:lin ang="5400000" scaled="0"/>
                </a:gradFill>
              </a:rPr>
              <a:t>A mechanism that connects 2 through the Azure backbone network. </a:t>
            </a:r>
          </a:p>
          <a:p>
            <a:r>
              <a:rPr lang="en-US" sz="3200" dirty="0"/>
              <a:t>Two types:</a:t>
            </a:r>
          </a:p>
          <a:p>
            <a:pPr lvl="1"/>
            <a:r>
              <a:rPr lang="en-US" sz="3200" b="1" dirty="0">
                <a:latin typeface="+mj-lt"/>
              </a:rPr>
              <a:t>VNet peering </a:t>
            </a:r>
            <a:r>
              <a:rPr lang="en-US" sz="3200" dirty="0">
                <a:latin typeface="+mj-lt"/>
              </a:rPr>
              <a:t>- connecting </a:t>
            </a:r>
            <a:r>
              <a:rPr lang="en-US" sz="3200" dirty="0" err="1">
                <a:latin typeface="+mj-lt"/>
              </a:rPr>
              <a:t>VNets</a:t>
            </a:r>
            <a:r>
              <a:rPr lang="en-US" sz="3200" dirty="0">
                <a:latin typeface="+mj-lt"/>
              </a:rPr>
              <a:t> within the same Azure region</a:t>
            </a:r>
          </a:p>
          <a:p>
            <a:pPr lvl="1"/>
            <a:r>
              <a:rPr lang="en-US" sz="3200" b="1" dirty="0">
                <a:latin typeface="+mj-lt"/>
              </a:rPr>
              <a:t>Global VNet peering </a:t>
            </a:r>
            <a:r>
              <a:rPr lang="en-US" sz="3200" dirty="0">
                <a:latin typeface="+mj-lt"/>
              </a:rPr>
              <a:t>- connecting </a:t>
            </a:r>
            <a:r>
              <a:rPr lang="en-US" sz="3200" dirty="0" err="1">
                <a:latin typeface="+mj-lt"/>
              </a:rPr>
              <a:t>VNets</a:t>
            </a:r>
            <a:r>
              <a:rPr lang="en-US" sz="3200" dirty="0">
                <a:latin typeface="+mj-lt"/>
              </a:rPr>
              <a:t> across Azure regions</a:t>
            </a:r>
          </a:p>
          <a:p>
            <a:r>
              <a:rPr lang="en-US" sz="3200" dirty="0"/>
              <a:t>Peered </a:t>
            </a:r>
            <a:r>
              <a:rPr lang="en-US" sz="3200" dirty="0" err="1"/>
              <a:t>VNets</a:t>
            </a:r>
            <a:r>
              <a:rPr lang="en-US" sz="3200" dirty="0"/>
              <a:t> are still managed as separate resources, </a:t>
            </a:r>
          </a:p>
          <a:p>
            <a:r>
              <a:rPr lang="en-US" sz="3200" dirty="0"/>
              <a:t>Virtual machines in these </a:t>
            </a:r>
            <a:r>
              <a:rPr lang="en-US" sz="3200" dirty="0" err="1"/>
              <a:t>Vnets</a:t>
            </a:r>
            <a:r>
              <a:rPr lang="en-US" sz="3200" dirty="0"/>
              <a:t> can communicate with each other directly by using private IP addresses.</a:t>
            </a:r>
          </a:p>
        </p:txBody>
      </p:sp>
      <p:sp>
        <p:nvSpPr>
          <p:cNvPr id="3" name="Title 2"/>
          <p:cNvSpPr>
            <a:spLocks noGrp="1"/>
          </p:cNvSpPr>
          <p:nvPr>
            <p:ph type="title"/>
          </p:nvPr>
        </p:nvSpPr>
        <p:spPr/>
        <p:txBody>
          <a:bodyPr/>
          <a:lstStyle/>
          <a:p>
            <a:r>
              <a:rPr lang="en-US" dirty="0"/>
              <a:t>What is VNet peering?</a:t>
            </a:r>
          </a:p>
        </p:txBody>
      </p:sp>
    </p:spTree>
    <p:extLst>
      <p:ext uri="{BB962C8B-B14F-4D97-AF65-F5344CB8AC3E}">
        <p14:creationId xmlns:p14="http://schemas.microsoft.com/office/powerpoint/2010/main" val="35356068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531" y="1213174"/>
            <a:ext cx="11883829" cy="1713914"/>
          </a:xfrm>
        </p:spPr>
        <p:txBody>
          <a:bodyPr/>
          <a:lstStyle/>
          <a:p>
            <a:pPr marL="0" indent="0">
              <a:buNone/>
            </a:pPr>
            <a:r>
              <a:rPr lang="en-US" dirty="0">
                <a:gradFill>
                  <a:gsLst>
                    <a:gs pos="1250">
                      <a:schemeClr val="tx2"/>
                    </a:gs>
                    <a:gs pos="99000">
                      <a:schemeClr val="tx2"/>
                    </a:gs>
                  </a:gsLst>
                  <a:lin ang="5400000" scaled="0"/>
                </a:gradFill>
              </a:rPr>
              <a:t>Ability to “merge” two Azure VNets, so that VMs in the two VNets can communicate with each other as if they were on the same VNet</a:t>
            </a:r>
          </a:p>
        </p:txBody>
      </p:sp>
      <p:sp>
        <p:nvSpPr>
          <p:cNvPr id="3" name="Title 2"/>
          <p:cNvSpPr>
            <a:spLocks noGrp="1"/>
          </p:cNvSpPr>
          <p:nvPr>
            <p:ph type="title"/>
          </p:nvPr>
        </p:nvSpPr>
        <p:spPr/>
        <p:txBody>
          <a:bodyPr/>
          <a:lstStyle/>
          <a:p>
            <a:r>
              <a:rPr lang="en-US" dirty="0"/>
              <a:t>What is VNet peering?</a:t>
            </a:r>
          </a:p>
        </p:txBody>
      </p:sp>
      <p:grpSp>
        <p:nvGrpSpPr>
          <p:cNvPr id="69" name="Group 68"/>
          <p:cNvGrpSpPr/>
          <p:nvPr/>
        </p:nvGrpSpPr>
        <p:grpSpPr>
          <a:xfrm>
            <a:off x="6738774" y="3217262"/>
            <a:ext cx="5049557" cy="3366887"/>
            <a:chOff x="366141" y="2629407"/>
            <a:chExt cx="4951699" cy="3840732"/>
          </a:xfrm>
        </p:grpSpPr>
        <p:sp>
          <p:nvSpPr>
            <p:cNvPr id="70" name="Rectangle 69"/>
            <p:cNvSpPr/>
            <p:nvPr/>
          </p:nvSpPr>
          <p:spPr bwMode="auto">
            <a:xfrm>
              <a:off x="366141" y="2857189"/>
              <a:ext cx="4951699" cy="3612950"/>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Rounded Corners 70"/>
            <p:cNvSpPr/>
            <p:nvPr/>
          </p:nvSpPr>
          <p:spPr bwMode="auto">
            <a:xfrm>
              <a:off x="2194921" y="2629407"/>
              <a:ext cx="3003042" cy="525719"/>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632" b="0" i="0" u="none" strike="noStrike" kern="0" cap="none" spc="0" normalizeH="0" baseline="0" noProof="0" dirty="0">
                  <a:ln>
                    <a:noFill/>
                  </a:ln>
                  <a:solidFill>
                    <a:srgbClr val="505050"/>
                  </a:solidFill>
                  <a:effectLst/>
                  <a:uLnTx/>
                  <a:uFillTx/>
                  <a:latin typeface="Segoe UI"/>
                  <a:ea typeface="+mn-ea"/>
                  <a:cs typeface="+mn-cs"/>
                </a:rPr>
                <a:t>VNET2</a:t>
              </a:r>
              <a:endParaRPr kumimoji="0" lang="en-US" sz="1632" b="0" i="0" u="none" strike="noStrike" kern="0" cap="none" spc="0" normalizeH="0" baseline="0" noProof="0" dirty="0">
                <a:ln>
                  <a:noFill/>
                </a:ln>
                <a:solidFill>
                  <a:srgbClr val="505050"/>
                </a:solidFill>
                <a:effectLst/>
                <a:uLnTx/>
                <a:uFillTx/>
                <a:latin typeface="Segoe UI"/>
                <a:ea typeface="+mn-ea"/>
                <a:cs typeface="+mn-cs"/>
              </a:endParaRPr>
            </a:p>
          </p:txBody>
        </p:sp>
        <p:sp>
          <p:nvSpPr>
            <p:cNvPr id="72" name="Rectangle 71"/>
            <p:cNvSpPr/>
            <p:nvPr/>
          </p:nvSpPr>
          <p:spPr bwMode="auto">
            <a:xfrm>
              <a:off x="549666" y="3658201"/>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3" name="Rectangle 72"/>
            <p:cNvSpPr/>
            <p:nvPr/>
          </p:nvSpPr>
          <p:spPr bwMode="auto">
            <a:xfrm>
              <a:off x="728390" y="404130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VM1</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4" name="Rectangle 73"/>
            <p:cNvSpPr/>
            <p:nvPr/>
          </p:nvSpPr>
          <p:spPr bwMode="auto">
            <a:xfrm>
              <a:off x="1115028" y="462288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VM2</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5" name="Rectangle 74"/>
            <p:cNvSpPr/>
            <p:nvPr/>
          </p:nvSpPr>
          <p:spPr bwMode="auto">
            <a:xfrm>
              <a:off x="1851208" y="4151742"/>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VM3</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6" name="Rectangle: Rounded Corners 75"/>
            <p:cNvSpPr/>
            <p:nvPr/>
          </p:nvSpPr>
          <p:spPr bwMode="auto">
            <a:xfrm>
              <a:off x="1543818" y="3424093"/>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632" b="0" i="0" u="none" strike="noStrike" kern="0" cap="none" spc="0" normalizeH="0" baseline="0" noProof="0" dirty="0">
                  <a:ln>
                    <a:noFill/>
                  </a:ln>
                  <a:solidFill>
                    <a:srgbClr val="505050"/>
                  </a:solidFill>
                  <a:effectLst/>
                  <a:uLnTx/>
                  <a:uFillTx/>
                  <a:latin typeface="Segoe UI"/>
                  <a:ea typeface="+mn-ea"/>
                  <a:cs typeface="+mn-cs"/>
                </a:rPr>
                <a:t>Subnet1</a:t>
              </a:r>
            </a:p>
          </p:txBody>
        </p:sp>
        <p:sp>
          <p:nvSpPr>
            <p:cNvPr id="77" name="Rectangle 76"/>
            <p:cNvSpPr/>
            <p:nvPr/>
          </p:nvSpPr>
          <p:spPr bwMode="auto">
            <a:xfrm>
              <a:off x="2952350" y="3662595"/>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77"/>
            <p:cNvSpPr/>
            <p:nvPr/>
          </p:nvSpPr>
          <p:spPr bwMode="auto">
            <a:xfrm>
              <a:off x="3202473" y="401005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VM4</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Rectangle 78"/>
            <p:cNvSpPr/>
            <p:nvPr/>
          </p:nvSpPr>
          <p:spPr bwMode="auto">
            <a:xfrm>
              <a:off x="3101525" y="458654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VM6</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Rectangle 79"/>
            <p:cNvSpPr/>
            <p:nvPr/>
          </p:nvSpPr>
          <p:spPr bwMode="auto">
            <a:xfrm>
              <a:off x="4253893" y="4238317"/>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VM5</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1" name="Rectangle: Rounded Corners 80"/>
            <p:cNvSpPr/>
            <p:nvPr/>
          </p:nvSpPr>
          <p:spPr bwMode="auto">
            <a:xfrm>
              <a:off x="3946502" y="3428486"/>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632" b="0" i="0" u="none" strike="noStrike" kern="0" cap="none" spc="0" normalizeH="0" baseline="0" noProof="0" dirty="0">
                  <a:ln>
                    <a:noFill/>
                  </a:ln>
                  <a:solidFill>
                    <a:srgbClr val="505050"/>
                  </a:solidFill>
                  <a:effectLst/>
                  <a:uLnTx/>
                  <a:uFillTx/>
                  <a:latin typeface="Segoe UI"/>
                  <a:ea typeface="+mn-ea"/>
                  <a:cs typeface="+mn-cs"/>
                </a:rPr>
                <a:t>Subnet2</a:t>
              </a:r>
            </a:p>
          </p:txBody>
        </p:sp>
        <p:sp>
          <p:nvSpPr>
            <p:cNvPr id="83" name="Rectangle 82"/>
            <p:cNvSpPr/>
            <p:nvPr/>
          </p:nvSpPr>
          <p:spPr bwMode="auto">
            <a:xfrm>
              <a:off x="677064" y="4313952"/>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4" name="Rectangle 83"/>
            <p:cNvSpPr/>
            <p:nvPr/>
          </p:nvSpPr>
          <p:spPr bwMode="auto">
            <a:xfrm>
              <a:off x="1066719"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5" name="Rectangle 84"/>
            <p:cNvSpPr/>
            <p:nvPr/>
          </p:nvSpPr>
          <p:spPr bwMode="auto">
            <a:xfrm>
              <a:off x="2525754" y="442692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6" name="Rectangle 85"/>
            <p:cNvSpPr/>
            <p:nvPr/>
          </p:nvSpPr>
          <p:spPr bwMode="auto">
            <a:xfrm>
              <a:off x="3904102" y="427735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7" name="Rectangle 86"/>
            <p:cNvSpPr/>
            <p:nvPr/>
          </p:nvSpPr>
          <p:spPr bwMode="auto">
            <a:xfrm>
              <a:off x="3026847"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8" name="Rectangle 87"/>
            <p:cNvSpPr/>
            <p:nvPr/>
          </p:nvSpPr>
          <p:spPr bwMode="auto">
            <a:xfrm>
              <a:off x="4166967" y="4516428"/>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9" name="Straight Connector 88"/>
            <p:cNvCxnSpPr/>
            <p:nvPr/>
          </p:nvCxnSpPr>
          <p:spPr>
            <a:xfrm flipH="1">
              <a:off x="4261148" y="4694890"/>
              <a:ext cx="1" cy="730292"/>
            </a:xfrm>
            <a:prstGeom prst="line">
              <a:avLst/>
            </a:prstGeom>
            <a:noFill/>
            <a:ln w="34925" cap="flat" cmpd="sng" algn="ctr">
              <a:solidFill>
                <a:srgbClr val="505050"/>
              </a:solidFill>
              <a:prstDash val="solid"/>
              <a:headEnd type="none"/>
              <a:tailEnd type="none"/>
            </a:ln>
            <a:effectLst/>
          </p:spPr>
        </p:cxnSp>
        <p:cxnSp>
          <p:nvCxnSpPr>
            <p:cNvPr id="90" name="Straight Connector 89"/>
            <p:cNvCxnSpPr/>
            <p:nvPr/>
          </p:nvCxnSpPr>
          <p:spPr>
            <a:xfrm flipH="1">
              <a:off x="743866" y="4479354"/>
              <a:ext cx="1" cy="939852"/>
            </a:xfrm>
            <a:prstGeom prst="line">
              <a:avLst/>
            </a:prstGeom>
            <a:noFill/>
            <a:ln w="34925" cap="flat" cmpd="sng" algn="ctr">
              <a:solidFill>
                <a:srgbClr val="505050"/>
              </a:solidFill>
              <a:prstDash val="solid"/>
              <a:headEnd type="none"/>
              <a:tailEnd type="none"/>
            </a:ln>
            <a:effectLst/>
          </p:spPr>
        </p:cxnSp>
        <p:cxnSp>
          <p:nvCxnSpPr>
            <p:cNvPr id="91" name="Straight Connector 90"/>
            <p:cNvCxnSpPr/>
            <p:nvPr/>
          </p:nvCxnSpPr>
          <p:spPr>
            <a:xfrm>
              <a:off x="1137470" y="5052981"/>
              <a:ext cx="5677" cy="353697"/>
            </a:xfrm>
            <a:prstGeom prst="line">
              <a:avLst/>
            </a:prstGeom>
            <a:noFill/>
            <a:ln w="34925" cap="flat" cmpd="sng" algn="ctr">
              <a:solidFill>
                <a:srgbClr val="505050"/>
              </a:solidFill>
              <a:prstDash val="solid"/>
              <a:headEnd type="none"/>
              <a:tailEnd type="none"/>
            </a:ln>
            <a:effectLst/>
          </p:spPr>
        </p:cxnSp>
        <p:cxnSp>
          <p:nvCxnSpPr>
            <p:cNvPr id="92" name="Straight Connector 91"/>
            <p:cNvCxnSpPr/>
            <p:nvPr/>
          </p:nvCxnSpPr>
          <p:spPr>
            <a:xfrm flipH="1">
              <a:off x="2619089" y="4584134"/>
              <a:ext cx="1" cy="816759"/>
            </a:xfrm>
            <a:prstGeom prst="line">
              <a:avLst/>
            </a:prstGeom>
            <a:noFill/>
            <a:ln w="34925" cap="flat" cmpd="sng" algn="ctr">
              <a:solidFill>
                <a:srgbClr val="505050"/>
              </a:solidFill>
              <a:prstDash val="solid"/>
              <a:headEnd type="none"/>
              <a:tailEnd type="none"/>
            </a:ln>
            <a:effectLst/>
          </p:spPr>
        </p:cxnSp>
        <p:cxnSp>
          <p:nvCxnSpPr>
            <p:cNvPr id="93" name="Straight Connector 92"/>
            <p:cNvCxnSpPr/>
            <p:nvPr/>
          </p:nvCxnSpPr>
          <p:spPr>
            <a:xfrm>
              <a:off x="3992608" y="4438430"/>
              <a:ext cx="19145" cy="968248"/>
            </a:xfrm>
            <a:prstGeom prst="line">
              <a:avLst/>
            </a:prstGeom>
            <a:noFill/>
            <a:ln w="34925" cap="flat" cmpd="sng" algn="ctr">
              <a:solidFill>
                <a:srgbClr val="505050"/>
              </a:solidFill>
              <a:prstDash val="solid"/>
              <a:headEnd type="none"/>
              <a:tailEnd type="none"/>
            </a:ln>
            <a:effectLst/>
          </p:spPr>
        </p:cxnSp>
        <p:cxnSp>
          <p:nvCxnSpPr>
            <p:cNvPr id="94" name="Straight Connector 93"/>
            <p:cNvCxnSpPr/>
            <p:nvPr/>
          </p:nvCxnSpPr>
          <p:spPr>
            <a:xfrm>
              <a:off x="3108573" y="5047938"/>
              <a:ext cx="5677" cy="353697"/>
            </a:xfrm>
            <a:prstGeom prst="line">
              <a:avLst/>
            </a:prstGeom>
            <a:noFill/>
            <a:ln w="34925" cap="flat" cmpd="sng" algn="ctr">
              <a:solidFill>
                <a:srgbClr val="505050"/>
              </a:solidFill>
              <a:prstDash val="solid"/>
              <a:headEnd type="none"/>
              <a:tailEnd type="none"/>
            </a:ln>
            <a:effectLst/>
          </p:spPr>
        </p:cxnSp>
        <p:cxnSp>
          <p:nvCxnSpPr>
            <p:cNvPr id="100" name="Straight Connector 99"/>
            <p:cNvCxnSpPr/>
            <p:nvPr/>
          </p:nvCxnSpPr>
          <p:spPr>
            <a:xfrm flipV="1">
              <a:off x="4009538" y="5334229"/>
              <a:ext cx="1" cy="814764"/>
            </a:xfrm>
            <a:prstGeom prst="line">
              <a:avLst/>
            </a:prstGeom>
            <a:noFill/>
            <a:ln w="31750" cap="flat" cmpd="sng" algn="ctr">
              <a:solidFill>
                <a:srgbClr val="BAD80A"/>
              </a:solidFill>
              <a:prstDash val="sysDash"/>
              <a:headEnd type="none"/>
              <a:tailEnd type="none"/>
            </a:ln>
            <a:effectLst/>
          </p:spPr>
        </p:cxnSp>
      </p:grpSp>
      <p:grpSp>
        <p:nvGrpSpPr>
          <p:cNvPr id="68" name="Group 67"/>
          <p:cNvGrpSpPr/>
          <p:nvPr/>
        </p:nvGrpSpPr>
        <p:grpSpPr>
          <a:xfrm>
            <a:off x="797212" y="3220774"/>
            <a:ext cx="10845500" cy="3366887"/>
            <a:chOff x="366141" y="2629407"/>
            <a:chExt cx="10635316" cy="3840732"/>
          </a:xfrm>
        </p:grpSpPr>
        <p:sp>
          <p:nvSpPr>
            <p:cNvPr id="37" name="Rectangle 36"/>
            <p:cNvSpPr/>
            <p:nvPr/>
          </p:nvSpPr>
          <p:spPr bwMode="auto">
            <a:xfrm>
              <a:off x="366141" y="2857189"/>
              <a:ext cx="4951699" cy="3612950"/>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Rectangle: Rounded Corners 37"/>
            <p:cNvSpPr/>
            <p:nvPr/>
          </p:nvSpPr>
          <p:spPr bwMode="auto">
            <a:xfrm>
              <a:off x="2194921" y="2629407"/>
              <a:ext cx="3003042" cy="525719"/>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632" b="0" i="0" u="none" strike="noStrike" kern="0" cap="none" spc="0" normalizeH="0" baseline="0" noProof="0" dirty="0">
                  <a:ln>
                    <a:noFill/>
                  </a:ln>
                  <a:solidFill>
                    <a:srgbClr val="505050"/>
                  </a:solidFill>
                  <a:effectLst/>
                  <a:uLnTx/>
                  <a:uFillTx/>
                  <a:latin typeface="Segoe UI"/>
                  <a:ea typeface="+mn-ea"/>
                  <a:cs typeface="+mn-cs"/>
                </a:rPr>
                <a:t>VNET1</a:t>
              </a:r>
              <a:endParaRPr kumimoji="0" lang="en-US" sz="1632" b="0" i="0" u="none" strike="noStrike" kern="0" cap="none" spc="0" normalizeH="0" baseline="0" noProof="0" dirty="0">
                <a:ln>
                  <a:noFill/>
                </a:ln>
                <a:solidFill>
                  <a:srgbClr val="505050"/>
                </a:solidFill>
                <a:effectLst/>
                <a:uLnTx/>
                <a:uFillTx/>
                <a:latin typeface="Segoe UI"/>
                <a:ea typeface="+mn-ea"/>
                <a:cs typeface="+mn-cs"/>
              </a:endParaRPr>
            </a:p>
          </p:txBody>
        </p:sp>
        <p:sp>
          <p:nvSpPr>
            <p:cNvPr id="39" name="Rectangle 38"/>
            <p:cNvSpPr/>
            <p:nvPr/>
          </p:nvSpPr>
          <p:spPr bwMode="auto">
            <a:xfrm>
              <a:off x="549666" y="3658201"/>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0" name="Rectangle 39"/>
            <p:cNvSpPr/>
            <p:nvPr/>
          </p:nvSpPr>
          <p:spPr bwMode="auto">
            <a:xfrm>
              <a:off x="728390" y="404130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VM1</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1" name="Rectangle 40"/>
            <p:cNvSpPr/>
            <p:nvPr/>
          </p:nvSpPr>
          <p:spPr bwMode="auto">
            <a:xfrm>
              <a:off x="1115028" y="4622884"/>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VM2</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2" name="Rectangle 41"/>
            <p:cNvSpPr/>
            <p:nvPr/>
          </p:nvSpPr>
          <p:spPr bwMode="auto">
            <a:xfrm>
              <a:off x="1851208" y="4151742"/>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VM3</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3" name="Rectangle: Rounded Corners 42"/>
            <p:cNvSpPr/>
            <p:nvPr/>
          </p:nvSpPr>
          <p:spPr bwMode="auto">
            <a:xfrm>
              <a:off x="1543818" y="3424093"/>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632" b="0" i="0" u="none" strike="noStrike" kern="0" cap="none" spc="0" normalizeH="0" baseline="0" noProof="0" dirty="0">
                  <a:ln>
                    <a:noFill/>
                  </a:ln>
                  <a:solidFill>
                    <a:srgbClr val="505050"/>
                  </a:solidFill>
                  <a:effectLst/>
                  <a:uLnTx/>
                  <a:uFillTx/>
                  <a:latin typeface="Segoe UI"/>
                  <a:ea typeface="+mn-ea"/>
                  <a:cs typeface="+mn-cs"/>
                </a:rPr>
                <a:t>Subnet1</a:t>
              </a:r>
            </a:p>
          </p:txBody>
        </p:sp>
        <p:sp>
          <p:nvSpPr>
            <p:cNvPr id="44" name="Rectangle 43"/>
            <p:cNvSpPr/>
            <p:nvPr/>
          </p:nvSpPr>
          <p:spPr bwMode="auto">
            <a:xfrm>
              <a:off x="2952350" y="3662595"/>
              <a:ext cx="2222692" cy="1488357"/>
            </a:xfrm>
            <a:prstGeom prst="rect">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5" name="Rectangle 44"/>
            <p:cNvSpPr/>
            <p:nvPr/>
          </p:nvSpPr>
          <p:spPr bwMode="auto">
            <a:xfrm>
              <a:off x="3202473" y="401005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VM4</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6" name="Rectangle 45"/>
            <p:cNvSpPr/>
            <p:nvPr/>
          </p:nvSpPr>
          <p:spPr bwMode="auto">
            <a:xfrm>
              <a:off x="3101525" y="4586545"/>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VM6</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7" name="Rectangle 46"/>
            <p:cNvSpPr/>
            <p:nvPr/>
          </p:nvSpPr>
          <p:spPr bwMode="auto">
            <a:xfrm>
              <a:off x="4253893" y="4238317"/>
              <a:ext cx="829515" cy="394027"/>
            </a:xfrm>
            <a:prstGeom prst="rect">
              <a:avLst/>
            </a:prstGeom>
            <a:solidFill>
              <a:srgbClr val="505050"/>
            </a:solidFill>
            <a:ln w="38100" cap="flat" cmpd="sng" algn="ctr">
              <a:solidFill>
                <a:srgbClr val="505050"/>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VM5</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8" name="Rectangle: Rounded Corners 47"/>
            <p:cNvSpPr/>
            <p:nvPr/>
          </p:nvSpPr>
          <p:spPr bwMode="auto">
            <a:xfrm>
              <a:off x="3946502" y="3428486"/>
              <a:ext cx="1136906" cy="473314"/>
            </a:xfrm>
            <a:prstGeom prst="roundRect">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632" b="0" i="0" u="none" strike="noStrike" kern="0" cap="none" spc="0" normalizeH="0" baseline="0" noProof="0" dirty="0">
                  <a:ln>
                    <a:noFill/>
                  </a:ln>
                  <a:solidFill>
                    <a:srgbClr val="505050"/>
                  </a:solidFill>
                  <a:effectLst/>
                  <a:uLnTx/>
                  <a:uFillTx/>
                  <a:latin typeface="Segoe UI"/>
                  <a:ea typeface="+mn-ea"/>
                  <a:cs typeface="+mn-cs"/>
                </a:rPr>
                <a:t>Subnet2</a:t>
              </a:r>
            </a:p>
          </p:txBody>
        </p:sp>
        <p:sp>
          <p:nvSpPr>
            <p:cNvPr id="49" name="Rectangle 48"/>
            <p:cNvSpPr/>
            <p:nvPr/>
          </p:nvSpPr>
          <p:spPr bwMode="auto">
            <a:xfrm>
              <a:off x="549667" y="5394857"/>
              <a:ext cx="10451790" cy="911711"/>
            </a:xfrm>
            <a:prstGeom prst="rect">
              <a:avLst/>
            </a:prstGeom>
            <a:solidFill>
              <a:srgbClr val="505050">
                <a:alpha val="61000"/>
              </a:srgbClr>
            </a:solidFill>
            <a:ln w="38100" cap="flat" cmpd="sng" algn="ctr">
              <a:solidFill>
                <a:srgbClr val="505050"/>
              </a:solidFill>
              <a:prstDash val="dash"/>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Switch/Routing</a:t>
              </a:r>
              <a:endParaRPr kumimoji="0" lang="en-US" sz="142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0" name="Rectangle 49"/>
            <p:cNvSpPr/>
            <p:nvPr/>
          </p:nvSpPr>
          <p:spPr bwMode="auto">
            <a:xfrm>
              <a:off x="677064" y="4313952"/>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1" name="Rectangle 50"/>
            <p:cNvSpPr/>
            <p:nvPr/>
          </p:nvSpPr>
          <p:spPr bwMode="auto">
            <a:xfrm>
              <a:off x="1066719"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Rectangle 51"/>
            <p:cNvSpPr/>
            <p:nvPr/>
          </p:nvSpPr>
          <p:spPr bwMode="auto">
            <a:xfrm>
              <a:off x="2525754" y="442692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3" name="Rectangle 52"/>
            <p:cNvSpPr/>
            <p:nvPr/>
          </p:nvSpPr>
          <p:spPr bwMode="auto">
            <a:xfrm>
              <a:off x="3904102" y="4277357"/>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4" name="Rectangle 53"/>
            <p:cNvSpPr/>
            <p:nvPr/>
          </p:nvSpPr>
          <p:spPr bwMode="auto">
            <a:xfrm>
              <a:off x="3026847" y="4883004"/>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Rectangle 54"/>
            <p:cNvSpPr/>
            <p:nvPr/>
          </p:nvSpPr>
          <p:spPr bwMode="auto">
            <a:xfrm>
              <a:off x="4166967" y="4516428"/>
              <a:ext cx="188364" cy="176854"/>
            </a:xfrm>
            <a:prstGeom prst="rect">
              <a:avLst/>
            </a:pr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p:cNvCxnSpPr/>
            <p:nvPr/>
          </p:nvCxnSpPr>
          <p:spPr>
            <a:xfrm flipH="1">
              <a:off x="4261148" y="4694890"/>
              <a:ext cx="1" cy="730292"/>
            </a:xfrm>
            <a:prstGeom prst="line">
              <a:avLst/>
            </a:prstGeom>
            <a:noFill/>
            <a:ln w="34925" cap="flat" cmpd="sng" algn="ctr">
              <a:solidFill>
                <a:srgbClr val="505050"/>
              </a:solidFill>
              <a:prstDash val="solid"/>
              <a:headEnd type="none"/>
              <a:tailEnd type="none"/>
            </a:ln>
            <a:effectLst/>
          </p:spPr>
        </p:cxnSp>
        <p:cxnSp>
          <p:nvCxnSpPr>
            <p:cNvPr id="57" name="Straight Connector 56"/>
            <p:cNvCxnSpPr/>
            <p:nvPr/>
          </p:nvCxnSpPr>
          <p:spPr>
            <a:xfrm flipH="1">
              <a:off x="743866" y="4479354"/>
              <a:ext cx="1" cy="939852"/>
            </a:xfrm>
            <a:prstGeom prst="line">
              <a:avLst/>
            </a:prstGeom>
            <a:noFill/>
            <a:ln w="34925" cap="flat" cmpd="sng" algn="ctr">
              <a:solidFill>
                <a:srgbClr val="505050"/>
              </a:solidFill>
              <a:prstDash val="solid"/>
              <a:headEnd type="none"/>
              <a:tailEnd type="none"/>
            </a:ln>
            <a:effectLst/>
          </p:spPr>
        </p:cxnSp>
        <p:cxnSp>
          <p:nvCxnSpPr>
            <p:cNvPr id="58" name="Straight Connector 57"/>
            <p:cNvCxnSpPr/>
            <p:nvPr/>
          </p:nvCxnSpPr>
          <p:spPr>
            <a:xfrm>
              <a:off x="1137470" y="5052981"/>
              <a:ext cx="5677" cy="353697"/>
            </a:xfrm>
            <a:prstGeom prst="line">
              <a:avLst/>
            </a:prstGeom>
            <a:noFill/>
            <a:ln w="34925" cap="flat" cmpd="sng" algn="ctr">
              <a:solidFill>
                <a:srgbClr val="505050"/>
              </a:solidFill>
              <a:prstDash val="solid"/>
              <a:headEnd type="none"/>
              <a:tailEnd type="none"/>
            </a:ln>
            <a:effectLst/>
          </p:spPr>
        </p:cxnSp>
        <p:cxnSp>
          <p:nvCxnSpPr>
            <p:cNvPr id="59" name="Straight Connector 58"/>
            <p:cNvCxnSpPr/>
            <p:nvPr/>
          </p:nvCxnSpPr>
          <p:spPr>
            <a:xfrm flipH="1">
              <a:off x="2619089" y="4584134"/>
              <a:ext cx="1" cy="816759"/>
            </a:xfrm>
            <a:prstGeom prst="line">
              <a:avLst/>
            </a:prstGeom>
            <a:noFill/>
            <a:ln w="34925" cap="flat" cmpd="sng" algn="ctr">
              <a:solidFill>
                <a:srgbClr val="505050"/>
              </a:solidFill>
              <a:prstDash val="solid"/>
              <a:headEnd type="none"/>
              <a:tailEnd type="none"/>
            </a:ln>
            <a:effectLst/>
          </p:spPr>
        </p:cxnSp>
        <p:cxnSp>
          <p:nvCxnSpPr>
            <p:cNvPr id="60" name="Straight Connector 59"/>
            <p:cNvCxnSpPr/>
            <p:nvPr/>
          </p:nvCxnSpPr>
          <p:spPr>
            <a:xfrm>
              <a:off x="3992608" y="4438430"/>
              <a:ext cx="19145" cy="968248"/>
            </a:xfrm>
            <a:prstGeom prst="line">
              <a:avLst/>
            </a:prstGeom>
            <a:noFill/>
            <a:ln w="34925" cap="flat" cmpd="sng" algn="ctr">
              <a:solidFill>
                <a:srgbClr val="505050"/>
              </a:solidFill>
              <a:prstDash val="solid"/>
              <a:headEnd type="none"/>
              <a:tailEnd type="none"/>
            </a:ln>
            <a:effectLst/>
          </p:spPr>
        </p:cxnSp>
        <p:cxnSp>
          <p:nvCxnSpPr>
            <p:cNvPr id="61" name="Straight Connector 60"/>
            <p:cNvCxnSpPr/>
            <p:nvPr/>
          </p:nvCxnSpPr>
          <p:spPr>
            <a:xfrm>
              <a:off x="3108573" y="5047938"/>
              <a:ext cx="5677" cy="353697"/>
            </a:xfrm>
            <a:prstGeom prst="line">
              <a:avLst/>
            </a:prstGeom>
            <a:noFill/>
            <a:ln w="34925" cap="flat" cmpd="sng" algn="ctr">
              <a:solidFill>
                <a:srgbClr val="505050"/>
              </a:solidFill>
              <a:prstDash val="solid"/>
              <a:headEnd type="none"/>
              <a:tailEnd type="none"/>
            </a:ln>
            <a:effectLst/>
          </p:spPr>
        </p:cxnSp>
        <p:cxnSp>
          <p:nvCxnSpPr>
            <p:cNvPr id="62" name="Straight Connector 61"/>
            <p:cNvCxnSpPr/>
            <p:nvPr/>
          </p:nvCxnSpPr>
          <p:spPr>
            <a:xfrm>
              <a:off x="1143147" y="5554023"/>
              <a:ext cx="1470051" cy="0"/>
            </a:xfrm>
            <a:prstGeom prst="line">
              <a:avLst/>
            </a:prstGeom>
            <a:noFill/>
            <a:ln w="31750" cap="flat" cmpd="sng" algn="ctr">
              <a:solidFill>
                <a:srgbClr val="BAD80A"/>
              </a:solidFill>
              <a:prstDash val="sysDash"/>
              <a:headEnd type="none"/>
              <a:tailEnd type="none"/>
            </a:ln>
            <a:effectLst/>
          </p:spPr>
        </p:cxnSp>
        <p:cxnSp>
          <p:nvCxnSpPr>
            <p:cNvPr id="63" name="Straight Connector 62"/>
            <p:cNvCxnSpPr/>
            <p:nvPr/>
          </p:nvCxnSpPr>
          <p:spPr>
            <a:xfrm flipV="1">
              <a:off x="1143147" y="5312973"/>
              <a:ext cx="0" cy="241050"/>
            </a:xfrm>
            <a:prstGeom prst="line">
              <a:avLst/>
            </a:prstGeom>
            <a:noFill/>
            <a:ln w="31750" cap="flat" cmpd="sng" algn="ctr">
              <a:solidFill>
                <a:srgbClr val="BAD80A"/>
              </a:solidFill>
              <a:prstDash val="sysDash"/>
              <a:headEnd type="none"/>
              <a:tailEnd type="none"/>
            </a:ln>
            <a:effectLst/>
          </p:spPr>
        </p:cxnSp>
        <p:cxnSp>
          <p:nvCxnSpPr>
            <p:cNvPr id="64" name="Straight Connector 63"/>
            <p:cNvCxnSpPr/>
            <p:nvPr/>
          </p:nvCxnSpPr>
          <p:spPr>
            <a:xfrm flipV="1">
              <a:off x="2613198" y="5304447"/>
              <a:ext cx="0" cy="241050"/>
            </a:xfrm>
            <a:prstGeom prst="line">
              <a:avLst/>
            </a:prstGeom>
            <a:noFill/>
            <a:ln w="31750" cap="flat" cmpd="sng" algn="ctr">
              <a:solidFill>
                <a:srgbClr val="BAD80A"/>
              </a:solidFill>
              <a:prstDash val="sysDash"/>
              <a:headEnd type="none"/>
              <a:tailEnd type="none"/>
            </a:ln>
            <a:effectLst/>
          </p:spPr>
        </p:cxnSp>
        <p:cxnSp>
          <p:nvCxnSpPr>
            <p:cNvPr id="65" name="Straight Connector 64"/>
            <p:cNvCxnSpPr/>
            <p:nvPr/>
          </p:nvCxnSpPr>
          <p:spPr>
            <a:xfrm flipV="1">
              <a:off x="743866" y="6169303"/>
              <a:ext cx="9092087" cy="1"/>
            </a:xfrm>
            <a:prstGeom prst="line">
              <a:avLst/>
            </a:prstGeom>
            <a:noFill/>
            <a:ln w="31750" cap="flat" cmpd="sng" algn="ctr">
              <a:solidFill>
                <a:srgbClr val="BAD80A"/>
              </a:solidFill>
              <a:prstDash val="sysDash"/>
              <a:headEnd type="none"/>
              <a:tailEnd type="none"/>
            </a:ln>
            <a:effectLst/>
          </p:spPr>
        </p:cxnSp>
        <p:cxnSp>
          <p:nvCxnSpPr>
            <p:cNvPr id="66" name="Straight Connector 65"/>
            <p:cNvCxnSpPr/>
            <p:nvPr/>
          </p:nvCxnSpPr>
          <p:spPr>
            <a:xfrm flipV="1">
              <a:off x="728390" y="5312973"/>
              <a:ext cx="5884" cy="856330"/>
            </a:xfrm>
            <a:prstGeom prst="line">
              <a:avLst/>
            </a:prstGeom>
            <a:noFill/>
            <a:ln w="31750" cap="flat" cmpd="sng" algn="ctr">
              <a:solidFill>
                <a:srgbClr val="BAD80A"/>
              </a:solidFill>
              <a:prstDash val="sysDash"/>
              <a:headEnd type="none"/>
              <a:tailEnd type="none"/>
            </a:ln>
            <a:effectLst/>
          </p:spPr>
        </p:cxnSp>
      </p:grpSp>
    </p:spTree>
    <p:extLst>
      <p:ext uri="{BB962C8B-B14F-4D97-AF65-F5344CB8AC3E}">
        <p14:creationId xmlns:p14="http://schemas.microsoft.com/office/powerpoint/2010/main" val="39537726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VNet peering is non-transitive</a:t>
            </a:r>
          </a:p>
        </p:txBody>
      </p:sp>
      <p:sp>
        <p:nvSpPr>
          <p:cNvPr id="4" name="Cloud 3"/>
          <p:cNvSpPr/>
          <p:nvPr/>
        </p:nvSpPr>
        <p:spPr bwMode="auto">
          <a:xfrm>
            <a:off x="268413" y="1605211"/>
            <a:ext cx="2688987" cy="155050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VNET1</a:t>
            </a:r>
          </a:p>
        </p:txBody>
      </p:sp>
      <p:sp>
        <p:nvSpPr>
          <p:cNvPr id="5" name="Arrow: Left-Right 4"/>
          <p:cNvSpPr/>
          <p:nvPr/>
        </p:nvSpPr>
        <p:spPr bwMode="auto">
          <a:xfrm>
            <a:off x="3101968" y="1935915"/>
            <a:ext cx="1713144" cy="889101"/>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Peering</a:t>
            </a:r>
          </a:p>
        </p:txBody>
      </p:sp>
      <p:sp>
        <p:nvSpPr>
          <p:cNvPr id="6" name="Cloud 5"/>
          <p:cNvSpPr/>
          <p:nvPr/>
        </p:nvSpPr>
        <p:spPr bwMode="auto">
          <a:xfrm>
            <a:off x="9499155" y="1605211"/>
            <a:ext cx="2688987" cy="155050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VNET3</a:t>
            </a:r>
          </a:p>
        </p:txBody>
      </p:sp>
      <p:sp>
        <p:nvSpPr>
          <p:cNvPr id="7" name="Cloud 6"/>
          <p:cNvSpPr/>
          <p:nvPr/>
        </p:nvSpPr>
        <p:spPr bwMode="auto">
          <a:xfrm>
            <a:off x="4901847" y="1605211"/>
            <a:ext cx="2688987" cy="155050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VNET2</a:t>
            </a:r>
          </a:p>
        </p:txBody>
      </p:sp>
      <p:sp>
        <p:nvSpPr>
          <p:cNvPr id="8" name="Arrow: Left-Right 7"/>
          <p:cNvSpPr/>
          <p:nvPr/>
        </p:nvSpPr>
        <p:spPr bwMode="auto">
          <a:xfrm>
            <a:off x="7688422" y="1935915"/>
            <a:ext cx="1713144" cy="889101"/>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Peering</a:t>
            </a:r>
          </a:p>
        </p:txBody>
      </p:sp>
      <p:sp>
        <p:nvSpPr>
          <p:cNvPr id="9" name="TextBox 8"/>
          <p:cNvSpPr txBox="1"/>
          <p:nvPr/>
        </p:nvSpPr>
        <p:spPr>
          <a:xfrm>
            <a:off x="275532" y="3405097"/>
            <a:ext cx="2681867" cy="1165594"/>
          </a:xfrm>
          <a:prstGeom prst="rect">
            <a:avLst/>
          </a:prstGeom>
          <a:noFill/>
        </p:spPr>
        <p:txBody>
          <a:bodyPr wrap="square" lIns="186494" tIns="149196" rIns="186494" bIns="149196"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VNet1 can send/receive traffic to/from VNet2</a:t>
            </a:r>
          </a:p>
        </p:txBody>
      </p:sp>
      <p:sp>
        <p:nvSpPr>
          <p:cNvPr id="10" name="TextBox 9"/>
          <p:cNvSpPr txBox="1"/>
          <p:nvPr/>
        </p:nvSpPr>
        <p:spPr>
          <a:xfrm>
            <a:off x="4877695" y="3405097"/>
            <a:ext cx="2681867" cy="1453689"/>
          </a:xfrm>
          <a:prstGeom prst="rect">
            <a:avLst/>
          </a:prstGeom>
          <a:noFill/>
        </p:spPr>
        <p:txBody>
          <a:bodyPr wrap="square" lIns="186494" tIns="149196" rIns="186494" bIns="149196"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VNet2 can send/receive traffic to/from VNet1, VNet3</a:t>
            </a:r>
          </a:p>
        </p:txBody>
      </p:sp>
      <p:sp>
        <p:nvSpPr>
          <p:cNvPr id="11" name="TextBox 10"/>
          <p:cNvSpPr txBox="1"/>
          <p:nvPr/>
        </p:nvSpPr>
        <p:spPr>
          <a:xfrm>
            <a:off x="9479855" y="3546334"/>
            <a:ext cx="2681867" cy="1165594"/>
          </a:xfrm>
          <a:prstGeom prst="rect">
            <a:avLst/>
          </a:prstGeom>
          <a:noFill/>
        </p:spPr>
        <p:txBody>
          <a:bodyPr wrap="square" lIns="186494" tIns="149196" rIns="186494" bIns="149196"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VNet3 can send/receive traffic to/from VNet2</a:t>
            </a:r>
          </a:p>
        </p:txBody>
      </p:sp>
      <p:sp>
        <p:nvSpPr>
          <p:cNvPr id="12" name="TextBox 11"/>
          <p:cNvSpPr txBox="1"/>
          <p:nvPr/>
        </p:nvSpPr>
        <p:spPr>
          <a:xfrm>
            <a:off x="2960223" y="5320496"/>
            <a:ext cx="6659004" cy="583778"/>
          </a:xfrm>
          <a:prstGeom prst="rect">
            <a:avLst/>
          </a:prstGeom>
          <a:noFill/>
          <a:ln>
            <a:solidFill>
              <a:srgbClr val="FF0000"/>
            </a:solidFill>
          </a:ln>
        </p:spPr>
        <p:txBody>
          <a:bodyPr wrap="square" lIns="186494" tIns="149196" rIns="186494" bIns="149196"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dirty="0">
                <a:ln>
                  <a:noFill/>
                </a:ln>
                <a:solidFill>
                  <a:srgbClr val="0078D7"/>
                </a:solidFill>
                <a:effectLst/>
                <a:uLnTx/>
                <a:uFillTx/>
                <a:latin typeface="Segoe UI"/>
                <a:ea typeface="+mn-ea"/>
                <a:cs typeface="+mn-cs"/>
              </a:rPr>
              <a:t>VNet1 cannot send/receive traffic to/from VNet3 </a:t>
            </a:r>
          </a:p>
        </p:txBody>
      </p:sp>
    </p:spTree>
    <p:extLst>
      <p:ext uri="{BB962C8B-B14F-4D97-AF65-F5344CB8AC3E}">
        <p14:creationId xmlns:p14="http://schemas.microsoft.com/office/powerpoint/2010/main" val="24041782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VNet peering is non-transitive: </a:t>
            </a:r>
            <a:r>
              <a:rPr lang="en-US" dirty="0" err="1"/>
              <a:t>Hub&amp;Spoke</a:t>
            </a:r>
            <a:endParaRPr lang="en-US" dirty="0"/>
          </a:p>
        </p:txBody>
      </p:sp>
      <p:sp>
        <p:nvSpPr>
          <p:cNvPr id="4" name="Cloud 3"/>
          <p:cNvSpPr/>
          <p:nvPr/>
        </p:nvSpPr>
        <p:spPr bwMode="auto">
          <a:xfrm>
            <a:off x="1643612" y="1375814"/>
            <a:ext cx="2688987" cy="155050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HR VNET</a:t>
            </a:r>
          </a:p>
        </p:txBody>
      </p:sp>
      <p:sp>
        <p:nvSpPr>
          <p:cNvPr id="5" name="Arrow: Left-Right 4"/>
          <p:cNvSpPr/>
          <p:nvPr/>
        </p:nvSpPr>
        <p:spPr bwMode="auto">
          <a:xfrm rot="1686107">
            <a:off x="4275692" y="2314557"/>
            <a:ext cx="1713144" cy="889101"/>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Peering</a:t>
            </a:r>
          </a:p>
        </p:txBody>
      </p:sp>
      <p:sp>
        <p:nvSpPr>
          <p:cNvPr id="6" name="Cloud 5"/>
          <p:cNvSpPr/>
          <p:nvPr/>
        </p:nvSpPr>
        <p:spPr bwMode="auto">
          <a:xfrm>
            <a:off x="470806" y="3284978"/>
            <a:ext cx="2688987" cy="155050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Marketing VNET</a:t>
            </a:r>
          </a:p>
        </p:txBody>
      </p:sp>
      <p:sp>
        <p:nvSpPr>
          <p:cNvPr id="7" name="Cloud 6"/>
          <p:cNvSpPr/>
          <p:nvPr/>
        </p:nvSpPr>
        <p:spPr bwMode="auto">
          <a:xfrm>
            <a:off x="5521695" y="3284978"/>
            <a:ext cx="2688987" cy="155050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Hub site</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(shared services)</a:t>
            </a:r>
          </a:p>
        </p:txBody>
      </p:sp>
      <p:sp>
        <p:nvSpPr>
          <p:cNvPr id="8" name="Arrow: Left-Right 7"/>
          <p:cNvSpPr/>
          <p:nvPr/>
        </p:nvSpPr>
        <p:spPr bwMode="auto">
          <a:xfrm>
            <a:off x="3476026" y="3615681"/>
            <a:ext cx="1713144" cy="889101"/>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Peering</a:t>
            </a:r>
          </a:p>
        </p:txBody>
      </p:sp>
      <p:sp>
        <p:nvSpPr>
          <p:cNvPr id="13" name="Cloud 12"/>
          <p:cNvSpPr/>
          <p:nvPr/>
        </p:nvSpPr>
        <p:spPr bwMode="auto">
          <a:xfrm>
            <a:off x="1643612" y="5194142"/>
            <a:ext cx="2688987" cy="155050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Engineering</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a:t>
            </a:r>
          </a:p>
        </p:txBody>
      </p:sp>
      <p:sp>
        <p:nvSpPr>
          <p:cNvPr id="14" name="Arrow: Left-Right 13"/>
          <p:cNvSpPr/>
          <p:nvPr/>
        </p:nvSpPr>
        <p:spPr bwMode="auto">
          <a:xfrm rot="19815395">
            <a:off x="4276413" y="4871174"/>
            <a:ext cx="1713144" cy="889101"/>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Peering</a:t>
            </a:r>
          </a:p>
        </p:txBody>
      </p:sp>
      <p:sp>
        <p:nvSpPr>
          <p:cNvPr id="2" name="TextBox 1"/>
          <p:cNvSpPr txBox="1"/>
          <p:nvPr/>
        </p:nvSpPr>
        <p:spPr>
          <a:xfrm>
            <a:off x="9130514" y="2288303"/>
            <a:ext cx="3031210" cy="2722026"/>
          </a:xfrm>
          <a:prstGeom prst="rect">
            <a:avLst/>
          </a:prstGeom>
          <a:noFill/>
        </p:spPr>
        <p:txBody>
          <a:bodyPr wrap="square" lIns="186494" tIns="149196" rIns="186494" bIns="149196"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44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All VNets can communicate with the Hub VNet, but HR, Marketing and Engineering cannot “talk” to each other </a:t>
            </a:r>
          </a:p>
        </p:txBody>
      </p:sp>
    </p:spTree>
    <p:extLst>
      <p:ext uri="{BB962C8B-B14F-4D97-AF65-F5344CB8AC3E}">
        <p14:creationId xmlns:p14="http://schemas.microsoft.com/office/powerpoint/2010/main" val="12967437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E4E2903-2B7A-499F-968F-FDE1BB40593B}"/>
              </a:ext>
            </a:extLst>
          </p:cNvPr>
          <p:cNvSpPr txBox="1">
            <a:spLocks/>
          </p:cNvSpPr>
          <p:nvPr/>
        </p:nvSpPr>
        <p:spPr>
          <a:xfrm>
            <a:off x="2298053" y="2565279"/>
            <a:ext cx="7487367" cy="523681"/>
          </a:xfrm>
          <a:prstGeom prst="rect">
            <a:avLst/>
          </a:prstGeom>
          <a:solidFill>
            <a:srgbClr val="E6E6E6"/>
          </a:solidFill>
        </p:spPr>
        <p:txBody>
          <a:bodyPr vert="horz" wrap="square" lIns="146262" tIns="91414" rIns="146262" bIns="91414"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rgbClr val="000000"/>
                    </a:gs>
                    <a:gs pos="100000">
                      <a:srgbClr val="000000"/>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384">
              <a:defRPr/>
            </a:pPr>
            <a:r>
              <a:rPr lang="en-US" sz="2448">
                <a:gradFill>
                  <a:gsLst>
                    <a:gs pos="24742">
                      <a:srgbClr val="1A1A1A"/>
                    </a:gs>
                    <a:gs pos="100000">
                      <a:srgbClr val="1A1A1A"/>
                    </a:gs>
                  </a:gsLst>
                  <a:lin ang="5400000" scaled="0"/>
                </a:gradFill>
                <a:latin typeface="Segoe UI Semibold" panose="020B0702040204020203" pitchFamily="34" charset="0"/>
                <a:cs typeface="Segoe UI Semibold" panose="020B0702040204020203" pitchFamily="34" charset="0"/>
              </a:rPr>
              <a:t>Productive   +   Hybrid   +   Intelligent   +   Trusted</a:t>
            </a:r>
          </a:p>
        </p:txBody>
      </p:sp>
      <p:cxnSp>
        <p:nvCxnSpPr>
          <p:cNvPr id="7" name="Straight Connector 6">
            <a:extLst>
              <a:ext uri="{FF2B5EF4-FFF2-40B4-BE49-F238E27FC236}">
                <a16:creationId xmlns:a16="http://schemas.microsoft.com/office/drawing/2014/main" id="{CECCD3FB-6E94-4240-8BDC-2E0CFD2F2628}"/>
              </a:ext>
            </a:extLst>
          </p:cNvPr>
          <p:cNvCxnSpPr>
            <a:cxnSpLocks/>
          </p:cNvCxnSpPr>
          <p:nvPr/>
        </p:nvCxnSpPr>
        <p:spPr>
          <a:xfrm>
            <a:off x="2344514" y="2036941"/>
            <a:ext cx="7394444"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2718636-F91E-4B7B-B2E3-B18C0F22E489}"/>
              </a:ext>
            </a:extLst>
          </p:cNvPr>
          <p:cNvGrpSpPr/>
          <p:nvPr/>
        </p:nvGrpSpPr>
        <p:grpSpPr>
          <a:xfrm>
            <a:off x="2356578" y="91658"/>
            <a:ext cx="7370319" cy="1901602"/>
            <a:chOff x="2091017" y="3155459"/>
            <a:chExt cx="7226459" cy="1864485"/>
          </a:xfrm>
        </p:grpSpPr>
        <p:sp>
          <p:nvSpPr>
            <p:cNvPr id="14" name="TextBox 13">
              <a:extLst>
                <a:ext uri="{FF2B5EF4-FFF2-40B4-BE49-F238E27FC236}">
                  <a16:creationId xmlns:a16="http://schemas.microsoft.com/office/drawing/2014/main" id="{9B95398E-F251-47F4-9124-99E1CEC327B5}"/>
                </a:ext>
              </a:extLst>
            </p:cNvPr>
            <p:cNvSpPr txBox="1"/>
            <p:nvPr/>
          </p:nvSpPr>
          <p:spPr>
            <a:xfrm>
              <a:off x="3309269" y="3155459"/>
              <a:ext cx="6008207" cy="1864485"/>
            </a:xfrm>
            <a:prstGeom prst="rect">
              <a:avLst/>
            </a:prstGeom>
            <a:noFill/>
          </p:spPr>
          <p:txBody>
            <a:bodyPr wrap="square" lIns="0" tIns="0" rIns="0" bIns="0" rtlCol="0" anchor="ctr">
              <a:spAutoFit/>
            </a:bodyPr>
            <a:lstStyle/>
            <a:p>
              <a:pPr algn="ctr" defTabSz="932597">
                <a:lnSpc>
                  <a:spcPct val="90000"/>
                </a:lnSpc>
                <a:spcAft>
                  <a:spcPts val="612"/>
                </a:spcAft>
                <a:defRPr/>
              </a:pPr>
              <a:r>
                <a:rPr lang="en-US" sz="6731" spc="-31">
                  <a:gradFill>
                    <a:gsLst>
                      <a:gs pos="33217">
                        <a:srgbClr val="1A1A1A"/>
                      </a:gs>
                      <a:gs pos="66000">
                        <a:srgbClr val="1A1A1A"/>
                      </a:gs>
                    </a:gsLst>
                    <a:lin ang="5400000" scaled="0"/>
                  </a:gradFill>
                  <a:latin typeface="Segoe UI Semibold"/>
                  <a:cs typeface="Segoe UI Semibold" panose="020B0702040204020203" pitchFamily="34" charset="0"/>
                </a:rPr>
                <a:t>Microsoft Azure</a:t>
              </a:r>
            </a:p>
          </p:txBody>
        </p:sp>
        <p:grpSp>
          <p:nvGrpSpPr>
            <p:cNvPr id="15" name="Group 14">
              <a:extLst>
                <a:ext uri="{FF2B5EF4-FFF2-40B4-BE49-F238E27FC236}">
                  <a16:creationId xmlns:a16="http://schemas.microsoft.com/office/drawing/2014/main" id="{FD37C66A-62B8-48F6-A382-4E6B04D131DD}"/>
                </a:ext>
              </a:extLst>
            </p:cNvPr>
            <p:cNvGrpSpPr/>
            <p:nvPr/>
          </p:nvGrpSpPr>
          <p:grpSpPr>
            <a:xfrm>
              <a:off x="2091017" y="3613085"/>
              <a:ext cx="867335" cy="864784"/>
              <a:chOff x="4578724" y="1028700"/>
              <a:chExt cx="2286000" cy="2279276"/>
            </a:xfrm>
          </p:grpSpPr>
          <p:sp>
            <p:nvSpPr>
              <p:cNvPr id="23" name="Rectangle 22">
                <a:extLst>
                  <a:ext uri="{FF2B5EF4-FFF2-40B4-BE49-F238E27FC236}">
                    <a16:creationId xmlns:a16="http://schemas.microsoft.com/office/drawing/2014/main" id="{3A305113-DA5A-4915-85BB-75BBD465A17D}"/>
                  </a:ext>
                </a:extLst>
              </p:cNvPr>
              <p:cNvSpPr/>
              <p:nvPr/>
            </p:nvSpPr>
            <p:spPr bwMode="auto">
              <a:xfrm>
                <a:off x="4578724" y="1028700"/>
                <a:ext cx="1095935" cy="1095935"/>
              </a:xfrm>
              <a:prstGeom prst="rect">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1A1A1A"/>
                  </a:soli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2676394-9AD6-4556-9B39-8E5BEEAF9097}"/>
                  </a:ext>
                </a:extLst>
              </p:cNvPr>
              <p:cNvSpPr/>
              <p:nvPr/>
            </p:nvSpPr>
            <p:spPr bwMode="auto">
              <a:xfrm>
                <a:off x="5768789" y="1028700"/>
                <a:ext cx="1095935" cy="1095935"/>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1A1A1A"/>
                  </a:soli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5D3AA257-4717-402C-A355-F1D88278D37B}"/>
                  </a:ext>
                </a:extLst>
              </p:cNvPr>
              <p:cNvSpPr/>
              <p:nvPr/>
            </p:nvSpPr>
            <p:spPr bwMode="auto">
              <a:xfrm>
                <a:off x="4578724" y="2212041"/>
                <a:ext cx="1095935" cy="1095935"/>
              </a:xfrm>
              <a:prstGeom prst="rect">
                <a:avLst/>
              </a:prstGeom>
              <a:solidFill>
                <a:srgbClr val="00A4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1A1A1A"/>
                  </a:soli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A869D82-DC8D-42E9-9D45-0740C5963A95}"/>
                  </a:ext>
                </a:extLst>
              </p:cNvPr>
              <p:cNvSpPr/>
              <p:nvPr/>
            </p:nvSpPr>
            <p:spPr bwMode="auto">
              <a:xfrm>
                <a:off x="5768789" y="2212041"/>
                <a:ext cx="1095935" cy="109593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1A1A1A"/>
                  </a:solidFill>
                  <a:latin typeface="Segoe UI"/>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94113C07-0E17-4217-BFE5-07E36709247D}"/>
              </a:ext>
            </a:extLst>
          </p:cNvPr>
          <p:cNvGrpSpPr/>
          <p:nvPr/>
        </p:nvGrpSpPr>
        <p:grpSpPr>
          <a:xfrm>
            <a:off x="1391932" y="3875851"/>
            <a:ext cx="2592637" cy="2294451"/>
            <a:chOff x="1536954" y="3018324"/>
            <a:chExt cx="2542032" cy="2249666"/>
          </a:xfrm>
        </p:grpSpPr>
        <p:sp>
          <p:nvSpPr>
            <p:cNvPr id="12" name="Rectangle 11">
              <a:extLst>
                <a:ext uri="{FF2B5EF4-FFF2-40B4-BE49-F238E27FC236}">
                  <a16:creationId xmlns:a16="http://schemas.microsoft.com/office/drawing/2014/main" id="{D728C590-3459-4B54-839F-D1F20FB7F51A}"/>
                </a:ext>
              </a:extLst>
            </p:cNvPr>
            <p:cNvSpPr/>
            <p:nvPr/>
          </p:nvSpPr>
          <p:spPr bwMode="auto">
            <a:xfrm>
              <a:off x="1536954" y="4481364"/>
              <a:ext cx="2542032" cy="786626"/>
            </a:xfrm>
            <a:prstGeom prst="rect">
              <a:avLst/>
            </a:prstGeom>
            <a:noFill/>
            <a:ln>
              <a:noFill/>
            </a:ln>
          </p:spPr>
          <p:txBody>
            <a:bodyPr wrap="square" lIns="0" tIns="223825" rIns="0" bIns="0" rtlCol="0" anchor="t">
              <a:spAutoFit/>
            </a:bodyPr>
            <a:lstStyle/>
            <a:p>
              <a:pPr algn="ctr" defTabSz="913873" fontAlgn="base">
                <a:lnSpc>
                  <a:spcPct val="90000"/>
                </a:lnSpc>
                <a:spcBef>
                  <a:spcPts val="306"/>
                </a:spcBef>
                <a:spcAft>
                  <a:spcPts val="600"/>
                </a:spcAft>
                <a:defRPr/>
              </a:pPr>
              <a:r>
                <a:rPr lang="en-US" sz="2040" kern="0">
                  <a:gradFill>
                    <a:gsLst>
                      <a:gs pos="41204">
                        <a:srgbClr val="505050"/>
                      </a:gs>
                      <a:gs pos="59000">
                        <a:srgbClr val="505050"/>
                      </a:gs>
                    </a:gsLst>
                    <a:lin ang="5400000" scaled="1"/>
                  </a:gradFill>
                  <a:latin typeface="Segoe UI Semibold"/>
                </a:rPr>
                <a:t>Integrated tooling </a:t>
              </a:r>
              <a:br>
                <a:rPr lang="en-US" sz="2040" kern="0">
                  <a:gradFill>
                    <a:gsLst>
                      <a:gs pos="41204">
                        <a:srgbClr val="505050"/>
                      </a:gs>
                      <a:gs pos="59000">
                        <a:srgbClr val="505050"/>
                      </a:gs>
                    </a:gsLst>
                    <a:lin ang="5400000" scaled="1"/>
                  </a:gradFill>
                  <a:latin typeface="Segoe UI Semibold"/>
                </a:rPr>
              </a:br>
              <a:r>
                <a:rPr lang="en-US" sz="2040" kern="0">
                  <a:gradFill>
                    <a:gsLst>
                      <a:gs pos="41204">
                        <a:srgbClr val="505050"/>
                      </a:gs>
                      <a:gs pos="59000">
                        <a:srgbClr val="505050"/>
                      </a:gs>
                    </a:gsLst>
                    <a:lin ang="5400000" scaled="1"/>
                  </a:gradFill>
                  <a:latin typeface="Segoe UI Semibold"/>
                </a:rPr>
                <a:t>for developers</a:t>
              </a:r>
            </a:p>
          </p:txBody>
        </p:sp>
        <p:grpSp>
          <p:nvGrpSpPr>
            <p:cNvPr id="16" name="Group 15">
              <a:extLst>
                <a:ext uri="{FF2B5EF4-FFF2-40B4-BE49-F238E27FC236}">
                  <a16:creationId xmlns:a16="http://schemas.microsoft.com/office/drawing/2014/main" id="{3D71E2EB-C01B-4B53-904A-2BD66184C643}"/>
                </a:ext>
              </a:extLst>
            </p:cNvPr>
            <p:cNvGrpSpPr/>
            <p:nvPr/>
          </p:nvGrpSpPr>
          <p:grpSpPr>
            <a:xfrm>
              <a:off x="2076450" y="3018324"/>
              <a:ext cx="1463040" cy="1463040"/>
              <a:chOff x="2076450" y="3018324"/>
              <a:chExt cx="1463040" cy="1463040"/>
            </a:xfrm>
          </p:grpSpPr>
          <p:sp>
            <p:nvSpPr>
              <p:cNvPr id="17" name="Oval 16">
                <a:extLst>
                  <a:ext uri="{FF2B5EF4-FFF2-40B4-BE49-F238E27FC236}">
                    <a16:creationId xmlns:a16="http://schemas.microsoft.com/office/drawing/2014/main" id="{D50BC5B1-423F-4FDA-82DE-6388889BA3DC}"/>
                  </a:ext>
                </a:extLst>
              </p:cNvPr>
              <p:cNvSpPr>
                <a:spLocks noChangeAspect="1"/>
              </p:cNvSpPr>
              <p:nvPr/>
            </p:nvSpPr>
            <p:spPr bwMode="auto">
              <a:xfrm>
                <a:off x="2076450" y="3018324"/>
                <a:ext cx="1463040" cy="14630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lnSpc>
                    <a:spcPct val="90000"/>
                  </a:lnSpc>
                  <a:spcBef>
                    <a:spcPts val="612"/>
                  </a:spcBef>
                  <a:defRPr/>
                </a:pPr>
                <a:r>
                  <a:rPr lang="en-US" sz="2040" kern="0">
                    <a:noFill/>
                    <a:latin typeface="Segoe UI Semilight"/>
                  </a:rPr>
                  <a:t>a</a:t>
                </a:r>
              </a:p>
            </p:txBody>
          </p:sp>
          <p:sp>
            <p:nvSpPr>
              <p:cNvPr id="18" name="DeveloperTools_EC7A" title="Icon of a wrench and a screwdriver">
                <a:extLst>
                  <a:ext uri="{FF2B5EF4-FFF2-40B4-BE49-F238E27FC236}">
                    <a16:creationId xmlns:a16="http://schemas.microsoft.com/office/drawing/2014/main" id="{8DC9D127-E5FD-4953-8DED-50ED01145C31}"/>
                  </a:ext>
                </a:extLst>
              </p:cNvPr>
              <p:cNvSpPr>
                <a:spLocks noChangeAspect="1" noEditPoints="1"/>
              </p:cNvSpPr>
              <p:nvPr/>
            </p:nvSpPr>
            <p:spPr bwMode="auto">
              <a:xfrm>
                <a:off x="2602353" y="3425861"/>
                <a:ext cx="411234" cy="64796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19" name="Group 18">
            <a:extLst>
              <a:ext uri="{FF2B5EF4-FFF2-40B4-BE49-F238E27FC236}">
                <a16:creationId xmlns:a16="http://schemas.microsoft.com/office/drawing/2014/main" id="{305C2B80-A423-4087-B188-7C4B4C4CE662}"/>
              </a:ext>
            </a:extLst>
          </p:cNvPr>
          <p:cNvGrpSpPr/>
          <p:nvPr/>
        </p:nvGrpSpPr>
        <p:grpSpPr>
          <a:xfrm>
            <a:off x="4753060" y="3875851"/>
            <a:ext cx="2592637" cy="2294451"/>
            <a:chOff x="4832477" y="3018324"/>
            <a:chExt cx="2542032" cy="2249666"/>
          </a:xfrm>
        </p:grpSpPr>
        <p:sp>
          <p:nvSpPr>
            <p:cNvPr id="20" name="Rectangle 19">
              <a:extLst>
                <a:ext uri="{FF2B5EF4-FFF2-40B4-BE49-F238E27FC236}">
                  <a16:creationId xmlns:a16="http://schemas.microsoft.com/office/drawing/2014/main" id="{15EC9166-C19B-4A67-9A1E-6FB1CE68C717}"/>
                </a:ext>
              </a:extLst>
            </p:cNvPr>
            <p:cNvSpPr/>
            <p:nvPr/>
          </p:nvSpPr>
          <p:spPr bwMode="auto">
            <a:xfrm>
              <a:off x="4832477" y="4481364"/>
              <a:ext cx="2542032" cy="786626"/>
            </a:xfrm>
            <a:prstGeom prst="rect">
              <a:avLst/>
            </a:prstGeom>
            <a:noFill/>
            <a:ln>
              <a:noFill/>
            </a:ln>
          </p:spPr>
          <p:txBody>
            <a:bodyPr wrap="square" lIns="0" tIns="223825" rIns="0" bIns="0" rtlCol="0" anchor="t">
              <a:spAutoFit/>
            </a:bodyPr>
            <a:lstStyle/>
            <a:p>
              <a:pPr algn="ctr" defTabSz="913873" fontAlgn="base">
                <a:lnSpc>
                  <a:spcPct val="90000"/>
                </a:lnSpc>
                <a:spcBef>
                  <a:spcPts val="306"/>
                </a:spcBef>
                <a:spcAft>
                  <a:spcPts val="600"/>
                </a:spcAft>
                <a:defRPr/>
              </a:pPr>
              <a:r>
                <a:rPr lang="en-US" sz="2040" kern="0">
                  <a:gradFill>
                    <a:gsLst>
                      <a:gs pos="41204">
                        <a:srgbClr val="505050"/>
                      </a:gs>
                      <a:gs pos="59000">
                        <a:srgbClr val="505050"/>
                      </a:gs>
                    </a:gsLst>
                    <a:lin ang="5400000" scaled="1"/>
                  </a:gradFill>
                  <a:latin typeface="Segoe UI Semibold"/>
                </a:rPr>
                <a:t>100+ cloud </a:t>
              </a:r>
              <a:br>
                <a:rPr lang="en-US" sz="2040" kern="0">
                  <a:gradFill>
                    <a:gsLst>
                      <a:gs pos="41204">
                        <a:srgbClr val="505050"/>
                      </a:gs>
                      <a:gs pos="59000">
                        <a:srgbClr val="505050"/>
                      </a:gs>
                    </a:gsLst>
                    <a:lin ang="5400000" scaled="1"/>
                  </a:gradFill>
                  <a:latin typeface="Segoe UI Semibold"/>
                </a:rPr>
              </a:br>
              <a:r>
                <a:rPr lang="en-US" sz="2040" kern="0">
                  <a:gradFill>
                    <a:gsLst>
                      <a:gs pos="41204">
                        <a:srgbClr val="505050"/>
                      </a:gs>
                      <a:gs pos="59000">
                        <a:srgbClr val="505050"/>
                      </a:gs>
                    </a:gsLst>
                    <a:lin ang="5400000" scaled="1"/>
                  </a:gradFill>
                  <a:latin typeface="Segoe UI Semibold"/>
                </a:rPr>
                <a:t>services</a:t>
              </a:r>
            </a:p>
          </p:txBody>
        </p:sp>
        <p:grpSp>
          <p:nvGrpSpPr>
            <p:cNvPr id="21" name="Group 20">
              <a:extLst>
                <a:ext uri="{FF2B5EF4-FFF2-40B4-BE49-F238E27FC236}">
                  <a16:creationId xmlns:a16="http://schemas.microsoft.com/office/drawing/2014/main" id="{9FA92B0D-632B-45FE-8C92-DBF0674EEE75}"/>
                </a:ext>
              </a:extLst>
            </p:cNvPr>
            <p:cNvGrpSpPr/>
            <p:nvPr/>
          </p:nvGrpSpPr>
          <p:grpSpPr>
            <a:xfrm>
              <a:off x="5371973" y="3018324"/>
              <a:ext cx="1463040" cy="1463040"/>
              <a:chOff x="5371973" y="3018324"/>
              <a:chExt cx="1463040" cy="1463040"/>
            </a:xfrm>
          </p:grpSpPr>
          <p:sp>
            <p:nvSpPr>
              <p:cNvPr id="22" name="Oval 21">
                <a:extLst>
                  <a:ext uri="{FF2B5EF4-FFF2-40B4-BE49-F238E27FC236}">
                    <a16:creationId xmlns:a16="http://schemas.microsoft.com/office/drawing/2014/main" id="{E6091588-E9A0-444D-8581-064F552CEA05}"/>
                  </a:ext>
                </a:extLst>
              </p:cNvPr>
              <p:cNvSpPr>
                <a:spLocks noChangeAspect="1"/>
              </p:cNvSpPr>
              <p:nvPr/>
            </p:nvSpPr>
            <p:spPr bwMode="auto">
              <a:xfrm>
                <a:off x="5371973" y="3018324"/>
                <a:ext cx="1463040" cy="14630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lnSpc>
                    <a:spcPct val="90000"/>
                  </a:lnSpc>
                  <a:spcBef>
                    <a:spcPts val="612"/>
                  </a:spcBef>
                  <a:defRPr/>
                </a:pPr>
                <a:r>
                  <a:rPr lang="en-US" sz="2040" kern="0">
                    <a:noFill/>
                    <a:latin typeface="Segoe UI Semilight"/>
                  </a:rPr>
                  <a:t>b</a:t>
                </a:r>
              </a:p>
            </p:txBody>
          </p:sp>
          <p:sp>
            <p:nvSpPr>
              <p:cNvPr id="27" name="cloud" title="Icon of a cloud">
                <a:extLst>
                  <a:ext uri="{FF2B5EF4-FFF2-40B4-BE49-F238E27FC236}">
                    <a16:creationId xmlns:a16="http://schemas.microsoft.com/office/drawing/2014/main" id="{F38177B5-AB07-4E5A-ADBF-59617A0A8BBC}"/>
                  </a:ext>
                </a:extLst>
              </p:cNvPr>
              <p:cNvSpPr>
                <a:spLocks noChangeAspect="1"/>
              </p:cNvSpPr>
              <p:nvPr/>
            </p:nvSpPr>
            <p:spPr bwMode="auto">
              <a:xfrm>
                <a:off x="5748031" y="3491476"/>
                <a:ext cx="736325" cy="46593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28" name="Group 27">
            <a:extLst>
              <a:ext uri="{FF2B5EF4-FFF2-40B4-BE49-F238E27FC236}">
                <a16:creationId xmlns:a16="http://schemas.microsoft.com/office/drawing/2014/main" id="{098BA1AF-9A7A-4639-9913-C5DC00548A00}"/>
              </a:ext>
            </a:extLst>
          </p:cNvPr>
          <p:cNvGrpSpPr/>
          <p:nvPr/>
        </p:nvGrpSpPr>
        <p:grpSpPr>
          <a:xfrm>
            <a:off x="8108919" y="3875851"/>
            <a:ext cx="2592637" cy="2294451"/>
            <a:chOff x="8122833" y="3018324"/>
            <a:chExt cx="2542032" cy="2249666"/>
          </a:xfrm>
        </p:grpSpPr>
        <p:sp>
          <p:nvSpPr>
            <p:cNvPr id="29" name="Rectangle 28">
              <a:extLst>
                <a:ext uri="{FF2B5EF4-FFF2-40B4-BE49-F238E27FC236}">
                  <a16:creationId xmlns:a16="http://schemas.microsoft.com/office/drawing/2014/main" id="{3EC2170F-1296-4A74-A719-2DAD5EF2C004}"/>
                </a:ext>
              </a:extLst>
            </p:cNvPr>
            <p:cNvSpPr/>
            <p:nvPr/>
          </p:nvSpPr>
          <p:spPr bwMode="auto">
            <a:xfrm>
              <a:off x="8122833" y="4481364"/>
              <a:ext cx="2542032" cy="786626"/>
            </a:xfrm>
            <a:prstGeom prst="rect">
              <a:avLst/>
            </a:prstGeom>
            <a:noFill/>
            <a:ln>
              <a:noFill/>
            </a:ln>
          </p:spPr>
          <p:txBody>
            <a:bodyPr wrap="square" lIns="0" tIns="223825" rIns="0" bIns="0" rtlCol="0" anchor="t">
              <a:spAutoFit/>
            </a:bodyPr>
            <a:lstStyle/>
            <a:p>
              <a:pPr algn="ctr" defTabSz="913873" fontAlgn="base">
                <a:lnSpc>
                  <a:spcPct val="90000"/>
                </a:lnSpc>
                <a:spcBef>
                  <a:spcPts val="306"/>
                </a:spcBef>
                <a:spcAft>
                  <a:spcPts val="600"/>
                </a:spcAft>
                <a:defRPr/>
              </a:pPr>
              <a:r>
                <a:rPr lang="en-US" sz="2040" kern="0">
                  <a:gradFill>
                    <a:gsLst>
                      <a:gs pos="41204">
                        <a:srgbClr val="505050"/>
                      </a:gs>
                      <a:gs pos="59000">
                        <a:srgbClr val="505050"/>
                      </a:gs>
                    </a:gsLst>
                    <a:lin ang="5400000" scaled="1"/>
                  </a:gradFill>
                  <a:latin typeface="Segoe UI Semibold"/>
                </a:rPr>
                <a:t>Unified management </a:t>
              </a:r>
              <a:br>
                <a:rPr lang="en-US" sz="2040" kern="0">
                  <a:gradFill>
                    <a:gsLst>
                      <a:gs pos="41204">
                        <a:srgbClr val="505050"/>
                      </a:gs>
                      <a:gs pos="59000">
                        <a:srgbClr val="505050"/>
                      </a:gs>
                    </a:gsLst>
                    <a:lin ang="5400000" scaled="1"/>
                  </a:gradFill>
                  <a:latin typeface="Segoe UI Semibold"/>
                </a:rPr>
              </a:br>
              <a:r>
                <a:rPr lang="en-US" sz="2040" kern="0">
                  <a:gradFill>
                    <a:gsLst>
                      <a:gs pos="41204">
                        <a:srgbClr val="505050"/>
                      </a:gs>
                      <a:gs pos="59000">
                        <a:srgbClr val="505050"/>
                      </a:gs>
                    </a:gsLst>
                    <a:lin ang="5400000" scaled="1"/>
                  </a:gradFill>
                  <a:latin typeface="Segoe UI Semibold"/>
                </a:rPr>
                <a:t>for IT admins</a:t>
              </a:r>
            </a:p>
          </p:txBody>
        </p:sp>
        <p:grpSp>
          <p:nvGrpSpPr>
            <p:cNvPr id="30" name="Group 29">
              <a:extLst>
                <a:ext uri="{FF2B5EF4-FFF2-40B4-BE49-F238E27FC236}">
                  <a16:creationId xmlns:a16="http://schemas.microsoft.com/office/drawing/2014/main" id="{8971D011-A618-4E70-97D6-373D432363DC}"/>
                </a:ext>
              </a:extLst>
            </p:cNvPr>
            <p:cNvGrpSpPr/>
            <p:nvPr/>
          </p:nvGrpSpPr>
          <p:grpSpPr>
            <a:xfrm>
              <a:off x="8667496" y="3018324"/>
              <a:ext cx="1463040" cy="1463040"/>
              <a:chOff x="8667496" y="3018324"/>
              <a:chExt cx="1463040" cy="1463040"/>
            </a:xfrm>
          </p:grpSpPr>
          <p:sp>
            <p:nvSpPr>
              <p:cNvPr id="31" name="Oval 30">
                <a:extLst>
                  <a:ext uri="{FF2B5EF4-FFF2-40B4-BE49-F238E27FC236}">
                    <a16:creationId xmlns:a16="http://schemas.microsoft.com/office/drawing/2014/main" id="{E64E6C7C-4350-49DC-9254-A6E662B97CD5}"/>
                  </a:ext>
                </a:extLst>
              </p:cNvPr>
              <p:cNvSpPr>
                <a:spLocks noChangeAspect="1"/>
              </p:cNvSpPr>
              <p:nvPr/>
            </p:nvSpPr>
            <p:spPr bwMode="auto">
              <a:xfrm>
                <a:off x="8667496" y="3018324"/>
                <a:ext cx="1463040" cy="14630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lnSpc>
                    <a:spcPct val="90000"/>
                  </a:lnSpc>
                  <a:spcBef>
                    <a:spcPts val="612"/>
                  </a:spcBef>
                  <a:defRPr/>
                </a:pPr>
                <a:r>
                  <a:rPr lang="en-US" sz="2040" kern="0">
                    <a:noFill/>
                    <a:latin typeface="Segoe UI Semilight"/>
                  </a:rPr>
                  <a:t>c</a:t>
                </a:r>
              </a:p>
            </p:txBody>
          </p:sp>
          <p:sp>
            <p:nvSpPr>
              <p:cNvPr id="32" name="list_4" title="Icon of a checklist">
                <a:extLst>
                  <a:ext uri="{FF2B5EF4-FFF2-40B4-BE49-F238E27FC236}">
                    <a16:creationId xmlns:a16="http://schemas.microsoft.com/office/drawing/2014/main" id="{CCB03643-0B53-4099-911E-7D161354C189}"/>
                  </a:ext>
                </a:extLst>
              </p:cNvPr>
              <p:cNvSpPr>
                <a:spLocks noChangeAspect="1" noEditPoints="1"/>
              </p:cNvSpPr>
              <p:nvPr/>
            </p:nvSpPr>
            <p:spPr bwMode="auto">
              <a:xfrm>
                <a:off x="9071619" y="3503159"/>
                <a:ext cx="654795" cy="442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spTree>
    <p:extLst>
      <p:ext uri="{BB962C8B-B14F-4D97-AF65-F5344CB8AC3E}">
        <p14:creationId xmlns:p14="http://schemas.microsoft.com/office/powerpoint/2010/main" val="74469910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nodeType="withEffect">
                                  <p:stCondLst>
                                    <p:cond delay="100"/>
                                  </p:stCondLst>
                                  <p:childTnLst>
                                    <p:animMotion origin="layout" path="M 1.45833E-6 4.44444E-6 L -0.00052 0.07106 " pathEditMode="relative" rAng="0" ptsTypes="AA">
                                      <p:cBhvr>
                                        <p:cTn id="9" dur="500" spd="-100000" fill="hold"/>
                                        <p:tgtEl>
                                          <p:spTgt spid="11"/>
                                        </p:tgtEl>
                                        <p:attrNameLst>
                                          <p:attrName>ppt_x</p:attrName>
                                          <p:attrName>ppt_y</p:attrName>
                                        </p:attrNameLst>
                                      </p:cBhvr>
                                      <p:rCtr x="-26" y="3542"/>
                                    </p:animMotion>
                                  </p:childTnLst>
                                </p:cTn>
                              </p:par>
                              <p:par>
                                <p:cTn id="10" presetID="10" presetClass="entr" presetSubtype="0" fill="hold" nodeType="withEffect">
                                  <p:stCondLst>
                                    <p:cond delay="2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63" presetClass="path" presetSubtype="0" decel="100000" fill="hold" nodeType="withEffect">
                                  <p:stCondLst>
                                    <p:cond delay="200"/>
                                  </p:stCondLst>
                                  <p:childTnLst>
                                    <p:animMotion origin="layout" path="M 1.45833E-6 4.44444E-6 L -0.00052 0.07106 " pathEditMode="relative" rAng="0" ptsTypes="AA">
                                      <p:cBhvr>
                                        <p:cTn id="14" dur="500" spd="-100000" fill="hold"/>
                                        <p:tgtEl>
                                          <p:spTgt spid="19"/>
                                        </p:tgtEl>
                                        <p:attrNameLst>
                                          <p:attrName>ppt_x</p:attrName>
                                          <p:attrName>ppt_y</p:attrName>
                                        </p:attrNameLst>
                                      </p:cBhvr>
                                      <p:rCtr x="-26" y="3542"/>
                                    </p:animMotion>
                                  </p:childTnLst>
                                </p:cTn>
                              </p:par>
                              <p:par>
                                <p:cTn id="15" presetID="10" presetClass="entr" presetSubtype="0" fill="hold" nodeType="withEffect">
                                  <p:stCondLst>
                                    <p:cond delay="3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3" presetClass="path" presetSubtype="0" decel="100000" fill="hold" nodeType="withEffect">
                                  <p:stCondLst>
                                    <p:cond delay="300"/>
                                  </p:stCondLst>
                                  <p:childTnLst>
                                    <p:animMotion origin="layout" path="M 1.45833E-6 4.44444E-6 L -0.00052 0.07106 " pathEditMode="relative" rAng="0" ptsTypes="AA">
                                      <p:cBhvr>
                                        <p:cTn id="19" dur="500" spd="-100000" fill="hold"/>
                                        <p:tgtEl>
                                          <p:spTgt spid="28"/>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531" y="1213174"/>
            <a:ext cx="11883829" cy="1205390"/>
          </a:xfrm>
        </p:spPr>
        <p:txBody>
          <a:bodyPr/>
          <a:lstStyle/>
          <a:p>
            <a:pPr marL="0" indent="0">
              <a:buNone/>
            </a:pPr>
            <a:r>
              <a:rPr lang="en-US" dirty="0">
                <a:gradFill>
                  <a:gsLst>
                    <a:gs pos="1250">
                      <a:schemeClr val="tx2"/>
                    </a:gs>
                    <a:gs pos="99000">
                      <a:schemeClr val="tx2"/>
                    </a:gs>
                  </a:gsLst>
                  <a:lin ang="5400000" scaled="0"/>
                </a:gradFill>
              </a:rPr>
              <a:t>A VNet’s ability to route traffic which has not been originated in it and is not destined to it </a:t>
            </a:r>
          </a:p>
        </p:txBody>
      </p:sp>
      <p:sp>
        <p:nvSpPr>
          <p:cNvPr id="3" name="Title 2"/>
          <p:cNvSpPr>
            <a:spLocks noGrp="1"/>
          </p:cNvSpPr>
          <p:nvPr>
            <p:ph type="title"/>
          </p:nvPr>
        </p:nvSpPr>
        <p:spPr/>
        <p:txBody>
          <a:bodyPr/>
          <a:lstStyle/>
          <a:p>
            <a:r>
              <a:rPr lang="en-US" dirty="0"/>
              <a:t>VNet peering: Gateway transit </a:t>
            </a:r>
          </a:p>
        </p:txBody>
      </p:sp>
      <p:sp>
        <p:nvSpPr>
          <p:cNvPr id="4" name="Cloud 3"/>
          <p:cNvSpPr/>
          <p:nvPr/>
        </p:nvSpPr>
        <p:spPr bwMode="auto">
          <a:xfrm>
            <a:off x="997264" y="3252216"/>
            <a:ext cx="2688987" cy="155050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VNET1</a:t>
            </a:r>
          </a:p>
        </p:txBody>
      </p:sp>
      <p:sp>
        <p:nvSpPr>
          <p:cNvPr id="5" name="Arrow: Left-Right 4"/>
          <p:cNvSpPr/>
          <p:nvPr/>
        </p:nvSpPr>
        <p:spPr bwMode="auto">
          <a:xfrm>
            <a:off x="3830818" y="3582919"/>
            <a:ext cx="1713144" cy="889101"/>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Peering</a:t>
            </a:r>
          </a:p>
        </p:txBody>
      </p:sp>
      <p:sp>
        <p:nvSpPr>
          <p:cNvPr id="7" name="Cloud 6"/>
          <p:cNvSpPr/>
          <p:nvPr/>
        </p:nvSpPr>
        <p:spPr bwMode="auto">
          <a:xfrm>
            <a:off x="5630698" y="3252216"/>
            <a:ext cx="2688987" cy="155050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VNET2</a:t>
            </a:r>
          </a:p>
        </p:txBody>
      </p:sp>
      <p:sp>
        <p:nvSpPr>
          <p:cNvPr id="13" name="Rectangle 12"/>
          <p:cNvSpPr/>
          <p:nvPr/>
        </p:nvSpPr>
        <p:spPr bwMode="auto">
          <a:xfrm>
            <a:off x="7766823" y="3660561"/>
            <a:ext cx="1279195" cy="733814"/>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Virtual Network Gateway</a:t>
            </a:r>
            <a:endParaRPr kumimoji="0" lang="en-US" sz="1428"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 name="Cloud 17"/>
          <p:cNvSpPr/>
          <p:nvPr/>
        </p:nvSpPr>
        <p:spPr bwMode="auto">
          <a:xfrm>
            <a:off x="9470373" y="5167667"/>
            <a:ext cx="2688987" cy="1550504"/>
          </a:xfrm>
          <a:prstGeom prst="cloud">
            <a:avLst/>
          </a:prstGeom>
          <a:solidFill>
            <a:schemeClr val="bg1"/>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00BCF2">
                    <a:lumMod val="25000"/>
                  </a:srgbClr>
                </a:solidFill>
                <a:effectLst/>
                <a:uLnTx/>
                <a:uFillTx/>
                <a:latin typeface="Segoe UI"/>
                <a:ea typeface="+mn-ea"/>
                <a:cs typeface="+mn-cs"/>
              </a:rPr>
              <a:t>On-</a:t>
            </a:r>
            <a:r>
              <a:rPr kumimoji="0" lang="en-US" sz="2040" b="0" i="0" u="none" strike="noStrike" kern="1200" cap="none" spc="0" normalizeH="0" baseline="0" noProof="0" dirty="0" err="1">
                <a:ln>
                  <a:noFill/>
                </a:ln>
                <a:solidFill>
                  <a:srgbClr val="00BCF2">
                    <a:lumMod val="25000"/>
                  </a:srgbClr>
                </a:solidFill>
                <a:effectLst/>
                <a:uLnTx/>
                <a:uFillTx/>
                <a:latin typeface="Segoe UI"/>
                <a:ea typeface="+mn-ea"/>
                <a:cs typeface="+mn-cs"/>
              </a:rPr>
              <a:t>Prem</a:t>
            </a:r>
            <a:endParaRPr kumimoji="0" lang="en-US" sz="2040" b="0" i="0" u="none" strike="noStrike" kern="1200" cap="none" spc="0" normalizeH="0" baseline="0" noProof="0" dirty="0">
              <a:ln>
                <a:noFill/>
              </a:ln>
              <a:solidFill>
                <a:srgbClr val="00BCF2">
                  <a:lumMod val="25000"/>
                </a:srgbClr>
              </a:solidFill>
              <a:effectLst/>
              <a:uLnTx/>
              <a:uFillTx/>
              <a:latin typeface="Segoe UI"/>
              <a:ea typeface="+mn-ea"/>
              <a:cs typeface="+mn-cs"/>
            </a:endParaRPr>
          </a:p>
        </p:txBody>
      </p:sp>
      <p:sp>
        <p:nvSpPr>
          <p:cNvPr id="19" name="TextBox 18"/>
          <p:cNvSpPr txBox="1"/>
          <p:nvPr/>
        </p:nvSpPr>
        <p:spPr>
          <a:xfrm>
            <a:off x="9968053" y="4074241"/>
            <a:ext cx="2191307" cy="647073"/>
          </a:xfrm>
          <a:prstGeom prst="rect">
            <a:avLst/>
          </a:prstGeom>
          <a:noFill/>
        </p:spPr>
        <p:txBody>
          <a:bodyPr wrap="square" lIns="186494" tIns="149196" rIns="186494" bIns="149196"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44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IPSec  or ER</a:t>
            </a:r>
          </a:p>
        </p:txBody>
      </p:sp>
      <p:sp>
        <p:nvSpPr>
          <p:cNvPr id="20" name="Rectangle 19"/>
          <p:cNvSpPr/>
          <p:nvPr/>
        </p:nvSpPr>
        <p:spPr bwMode="auto">
          <a:xfrm>
            <a:off x="1740431" y="5364391"/>
            <a:ext cx="1202651" cy="578528"/>
          </a:xfrm>
          <a:prstGeom prst="rect">
            <a:avLst/>
          </a:prstGeom>
          <a:solidFill>
            <a:schemeClr val="tx1"/>
          </a:solidFill>
          <a:ln w="38100">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it-IT" sz="1428"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VM A</a:t>
            </a:r>
            <a:endParaRPr kumimoji="0" lang="en-US" sz="1428"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22" name="Straight Connector 21"/>
          <p:cNvCxnSpPr>
            <a:stCxn id="20" idx="0"/>
            <a:endCxn id="4" idx="1"/>
          </p:cNvCxnSpPr>
          <p:nvPr/>
        </p:nvCxnSpPr>
        <p:spPr>
          <a:xfrm flipV="1">
            <a:off x="2341758" y="4801071"/>
            <a:ext cx="1" cy="56332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Shape 22"/>
          <p:cNvSpPr/>
          <p:nvPr/>
        </p:nvSpPr>
        <p:spPr bwMode="auto">
          <a:xfrm>
            <a:off x="2427165" y="4191141"/>
            <a:ext cx="8437094" cy="1159408"/>
          </a:xfrm>
          <a:custGeom>
            <a:avLst/>
            <a:gdLst>
              <a:gd name="connsiteX0" fmla="*/ 21125 w 8273585"/>
              <a:gd name="connsiteY0" fmla="*/ 1136939 h 1136939"/>
              <a:gd name="connsiteX1" fmla="*/ 21125 w 8273585"/>
              <a:gd name="connsiteY1" fmla="*/ 999779 h 1136939"/>
              <a:gd name="connsiteX2" fmla="*/ 43985 w 8273585"/>
              <a:gd name="connsiteY2" fmla="*/ 439709 h 1136939"/>
              <a:gd name="connsiteX3" fmla="*/ 535475 w 8273585"/>
              <a:gd name="connsiteY3" fmla="*/ 85379 h 1136939"/>
              <a:gd name="connsiteX4" fmla="*/ 1769915 w 8273585"/>
              <a:gd name="connsiteY4" fmla="*/ 28229 h 1136939"/>
              <a:gd name="connsiteX5" fmla="*/ 2821475 w 8273585"/>
              <a:gd name="connsiteY5" fmla="*/ 16799 h 1136939"/>
              <a:gd name="connsiteX6" fmla="*/ 3930185 w 8273585"/>
              <a:gd name="connsiteY6" fmla="*/ 142529 h 1136939"/>
              <a:gd name="connsiteX7" fmla="*/ 4398815 w 8273585"/>
              <a:gd name="connsiteY7" fmla="*/ 142529 h 1136939"/>
              <a:gd name="connsiteX8" fmla="*/ 5347505 w 8273585"/>
              <a:gd name="connsiteY8" fmla="*/ 131099 h 1136939"/>
              <a:gd name="connsiteX9" fmla="*/ 6284765 w 8273585"/>
              <a:gd name="connsiteY9" fmla="*/ 142529 h 1136939"/>
              <a:gd name="connsiteX10" fmla="*/ 7050575 w 8273585"/>
              <a:gd name="connsiteY10" fmla="*/ 51089 h 1136939"/>
              <a:gd name="connsiteX11" fmla="*/ 8273585 w 8273585"/>
              <a:gd name="connsiteY11" fmla="*/ 1045499 h 113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73585" h="1136939">
                <a:moveTo>
                  <a:pt x="21125" y="1136939"/>
                </a:moveTo>
                <a:cubicBezTo>
                  <a:pt x="19220" y="1126461"/>
                  <a:pt x="17315" y="1115984"/>
                  <a:pt x="21125" y="999779"/>
                </a:cubicBezTo>
                <a:cubicBezTo>
                  <a:pt x="24935" y="883574"/>
                  <a:pt x="-41740" y="592109"/>
                  <a:pt x="43985" y="439709"/>
                </a:cubicBezTo>
                <a:cubicBezTo>
                  <a:pt x="129710" y="287309"/>
                  <a:pt x="247820" y="153959"/>
                  <a:pt x="535475" y="85379"/>
                </a:cubicBezTo>
                <a:cubicBezTo>
                  <a:pt x="823130" y="16799"/>
                  <a:pt x="1388915" y="39659"/>
                  <a:pt x="1769915" y="28229"/>
                </a:cubicBezTo>
                <a:cubicBezTo>
                  <a:pt x="2150915" y="16799"/>
                  <a:pt x="2461430" y="-2251"/>
                  <a:pt x="2821475" y="16799"/>
                </a:cubicBezTo>
                <a:cubicBezTo>
                  <a:pt x="3181520" y="35849"/>
                  <a:pt x="3667295" y="121574"/>
                  <a:pt x="3930185" y="142529"/>
                </a:cubicBezTo>
                <a:cubicBezTo>
                  <a:pt x="4193075" y="163484"/>
                  <a:pt x="4398815" y="142529"/>
                  <a:pt x="4398815" y="142529"/>
                </a:cubicBezTo>
                <a:lnTo>
                  <a:pt x="5347505" y="131099"/>
                </a:lnTo>
                <a:cubicBezTo>
                  <a:pt x="5661830" y="131099"/>
                  <a:pt x="6000920" y="155864"/>
                  <a:pt x="6284765" y="142529"/>
                </a:cubicBezTo>
                <a:cubicBezTo>
                  <a:pt x="6568610" y="129194"/>
                  <a:pt x="6719105" y="-99406"/>
                  <a:pt x="7050575" y="51089"/>
                </a:cubicBezTo>
                <a:cubicBezTo>
                  <a:pt x="7382045" y="201584"/>
                  <a:pt x="7827815" y="623541"/>
                  <a:pt x="8273585" y="1045499"/>
                </a:cubicBezTo>
              </a:path>
            </a:pathLst>
          </a:custGeom>
          <a:noFill/>
          <a:ln w="38100">
            <a:solidFill>
              <a:srgbClr val="00B05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ADC87B6A-03B5-4C69-81E7-17E182801758}"/>
              </a:ext>
            </a:extLst>
          </p:cNvPr>
          <p:cNvSpPr txBox="1"/>
          <p:nvPr/>
        </p:nvSpPr>
        <p:spPr>
          <a:xfrm>
            <a:off x="0" y="6449760"/>
            <a:ext cx="4901663"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*Does not work for Global VNet peering</a:t>
            </a:r>
            <a:endParaRPr kumimoji="0" lang="pt-BR" sz="2000" b="0" i="0" u="none" strike="noStrike" kern="1200" cap="none" spc="0" normalizeH="0" baseline="0" noProof="0" dirty="0" err="1">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11525411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Hub and spoke topology</a:t>
            </a:r>
          </a:p>
        </p:txBody>
      </p:sp>
      <p:grpSp>
        <p:nvGrpSpPr>
          <p:cNvPr id="16" name="Group 15">
            <a:extLst>
              <a:ext uri="{FF2B5EF4-FFF2-40B4-BE49-F238E27FC236}">
                <a16:creationId xmlns:a16="http://schemas.microsoft.com/office/drawing/2014/main" id="{D7DF5B2B-21E4-4191-B49F-90889F4E8708}"/>
              </a:ext>
            </a:extLst>
          </p:cNvPr>
          <p:cNvGrpSpPr/>
          <p:nvPr/>
        </p:nvGrpSpPr>
        <p:grpSpPr>
          <a:xfrm>
            <a:off x="7173475" y="1451672"/>
            <a:ext cx="2216374" cy="1128792"/>
            <a:chOff x="17546" y="1371239"/>
            <a:chExt cx="1359326" cy="673979"/>
          </a:xfrm>
        </p:grpSpPr>
        <p:sp>
          <p:nvSpPr>
            <p:cNvPr id="17" name="Freeform 11">
              <a:extLst>
                <a:ext uri="{FF2B5EF4-FFF2-40B4-BE49-F238E27FC236}">
                  <a16:creationId xmlns:a16="http://schemas.microsoft.com/office/drawing/2014/main" id="{A5999090-3FD9-4618-AA9B-A0044B73034F}"/>
                </a:ext>
              </a:extLst>
            </p:cNvPr>
            <p:cNvSpPr>
              <a:spLocks/>
            </p:cNvSpPr>
            <p:nvPr/>
          </p:nvSpPr>
          <p:spPr bwMode="auto">
            <a:xfrm>
              <a:off x="120969" y="1371239"/>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solidFill>
            <a:ln w="285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632" kern="0">
                <a:solidFill>
                  <a:sysClr val="windowText" lastClr="000000"/>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BB1F707C-B377-4981-8060-3A4ACBE4A29B}"/>
                </a:ext>
              </a:extLst>
            </p:cNvPr>
            <p:cNvSpPr txBox="1"/>
            <p:nvPr/>
          </p:nvSpPr>
          <p:spPr>
            <a:xfrm>
              <a:off x="17546" y="1623734"/>
              <a:ext cx="1359326" cy="311338"/>
            </a:xfrm>
            <a:prstGeom prst="rect">
              <a:avLst/>
            </a:prstGeom>
            <a:noFill/>
          </p:spPr>
          <p:txBody>
            <a:bodyPr wrap="square" lIns="182854" tIns="146283" rIns="182854" bIns="146283" rtlCol="0">
              <a:spAutoFit/>
            </a:bodyPr>
            <a:lstStyle/>
            <a:p>
              <a:pPr algn="ctr" defTabSz="914224">
                <a:lnSpc>
                  <a:spcPct val="90000"/>
                </a:lnSpc>
                <a:spcAft>
                  <a:spcPts val="2400"/>
                </a:spcAft>
                <a:defRPr/>
              </a:pPr>
              <a:r>
                <a:rPr lang="en-US" sz="1632"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Azure VNet 3</a:t>
              </a:r>
            </a:p>
          </p:txBody>
        </p:sp>
      </p:grpSp>
      <p:sp>
        <p:nvSpPr>
          <p:cNvPr id="24" name="Freeform 11">
            <a:extLst>
              <a:ext uri="{FF2B5EF4-FFF2-40B4-BE49-F238E27FC236}">
                <a16:creationId xmlns:a16="http://schemas.microsoft.com/office/drawing/2014/main" id="{FCB01D7D-0069-421C-B3AA-BB333EBFE993}"/>
              </a:ext>
            </a:extLst>
          </p:cNvPr>
          <p:cNvSpPr>
            <a:spLocks/>
          </p:cNvSpPr>
          <p:nvPr/>
        </p:nvSpPr>
        <p:spPr bwMode="auto">
          <a:xfrm>
            <a:off x="3290225" y="1451671"/>
            <a:ext cx="1879113" cy="1128792"/>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solidFill>
          <a:ln w="285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632" kern="0">
              <a:solidFill>
                <a:sysClr val="windowText" lastClr="000000"/>
              </a:solidFill>
              <a:latin typeface="Segoe UI Semibold" panose="020B0702040204020203" pitchFamily="34" charset="0"/>
              <a:cs typeface="Segoe UI Semibold" panose="020B0702040204020203" pitchFamily="34" charset="0"/>
            </a:endParaRPr>
          </a:p>
        </p:txBody>
      </p:sp>
      <p:grpSp>
        <p:nvGrpSpPr>
          <p:cNvPr id="25" name="Group 24">
            <a:extLst>
              <a:ext uri="{FF2B5EF4-FFF2-40B4-BE49-F238E27FC236}">
                <a16:creationId xmlns:a16="http://schemas.microsoft.com/office/drawing/2014/main" id="{41A952F7-110F-46B7-847C-98761D6B5EF0}"/>
              </a:ext>
            </a:extLst>
          </p:cNvPr>
          <p:cNvGrpSpPr/>
          <p:nvPr/>
        </p:nvGrpSpPr>
        <p:grpSpPr>
          <a:xfrm>
            <a:off x="5474992" y="5144750"/>
            <a:ext cx="1673886" cy="1554497"/>
            <a:chOff x="444382" y="1958465"/>
            <a:chExt cx="2951899" cy="2371014"/>
          </a:xfrm>
        </p:grpSpPr>
        <p:sp>
          <p:nvSpPr>
            <p:cNvPr id="26" name="Rectangle 25">
              <a:extLst>
                <a:ext uri="{FF2B5EF4-FFF2-40B4-BE49-F238E27FC236}">
                  <a16:creationId xmlns:a16="http://schemas.microsoft.com/office/drawing/2014/main" id="{C6DACCD1-C73B-46C7-A915-5E29854460D0}"/>
                </a:ext>
              </a:extLst>
            </p:cNvPr>
            <p:cNvSpPr/>
            <p:nvPr/>
          </p:nvSpPr>
          <p:spPr bwMode="auto">
            <a:xfrm rot="16200000">
              <a:off x="2460802" y="2302012"/>
              <a:ext cx="321051" cy="1349946"/>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dirty="0">
                  <a:solidFill>
                    <a:sysClr val="windowText" lastClr="000000"/>
                  </a:solidFill>
                  <a:latin typeface="Segoe UI"/>
                </a:rPr>
                <a:t>VPN</a:t>
              </a:r>
            </a:p>
          </p:txBody>
        </p:sp>
        <p:sp>
          <p:nvSpPr>
            <p:cNvPr id="27" name="Freeform 18">
              <a:extLst>
                <a:ext uri="{FF2B5EF4-FFF2-40B4-BE49-F238E27FC236}">
                  <a16:creationId xmlns:a16="http://schemas.microsoft.com/office/drawing/2014/main" id="{C63F96D4-BBC3-406E-A50F-7056BD557A70}"/>
                </a:ext>
              </a:extLst>
            </p:cNvPr>
            <p:cNvSpPr>
              <a:spLocks noEditPoints="1"/>
            </p:cNvSpPr>
            <p:nvPr/>
          </p:nvSpPr>
          <p:spPr bwMode="auto">
            <a:xfrm>
              <a:off x="880365" y="2620890"/>
              <a:ext cx="674142" cy="921333"/>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8" name="Freeform 19">
              <a:extLst>
                <a:ext uri="{FF2B5EF4-FFF2-40B4-BE49-F238E27FC236}">
                  <a16:creationId xmlns:a16="http://schemas.microsoft.com/office/drawing/2014/main" id="{1B06519F-E623-4579-B1C2-675A08F0CCB8}"/>
                </a:ext>
              </a:extLst>
            </p:cNvPr>
            <p:cNvSpPr>
              <a:spLocks noEditPoints="1"/>
            </p:cNvSpPr>
            <p:nvPr/>
          </p:nvSpPr>
          <p:spPr bwMode="auto">
            <a:xfrm>
              <a:off x="1273180" y="1958465"/>
              <a:ext cx="673175" cy="1594469"/>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FFFFFF"/>
                </a:solidFill>
                <a:latin typeface="Segoe UI"/>
              </a:endParaRPr>
            </a:p>
          </p:txBody>
        </p:sp>
        <p:sp>
          <p:nvSpPr>
            <p:cNvPr id="29" name="TextBox 28">
              <a:extLst>
                <a:ext uri="{FF2B5EF4-FFF2-40B4-BE49-F238E27FC236}">
                  <a16:creationId xmlns:a16="http://schemas.microsoft.com/office/drawing/2014/main" id="{31FBC199-999A-479A-9ED1-9C8CC42ABC67}"/>
                </a:ext>
              </a:extLst>
            </p:cNvPr>
            <p:cNvSpPr txBox="1"/>
            <p:nvPr/>
          </p:nvSpPr>
          <p:spPr>
            <a:xfrm>
              <a:off x="444382" y="3525120"/>
              <a:ext cx="2951899" cy="804359"/>
            </a:xfrm>
            <a:prstGeom prst="rect">
              <a:avLst/>
            </a:prstGeom>
            <a:noFill/>
          </p:spPr>
          <p:txBody>
            <a:bodyPr wrap="square" lIns="186521" tIns="149217" rIns="186521" bIns="149217" rtlCol="0">
              <a:spAutoFit/>
            </a:bodyPr>
            <a:lstStyle/>
            <a:p>
              <a:pPr defTabSz="932597">
                <a:lnSpc>
                  <a:spcPct val="90000"/>
                </a:lnSpc>
                <a:spcAft>
                  <a:spcPts val="612"/>
                </a:spcAft>
              </a:pPr>
              <a:r>
                <a:rPr lang="en-US" sz="1632" b="1" dirty="0">
                  <a:gradFill>
                    <a:gsLst>
                      <a:gs pos="2917">
                        <a:srgbClr val="2F2F2F"/>
                      </a:gs>
                      <a:gs pos="30000">
                        <a:srgbClr val="2F2F2F"/>
                      </a:gs>
                    </a:gsLst>
                    <a:lin ang="5400000" scaled="0"/>
                  </a:gradFill>
                  <a:latin typeface="Segoe UI"/>
                </a:rPr>
                <a:t>On-Premises</a:t>
              </a:r>
            </a:p>
          </p:txBody>
        </p:sp>
      </p:grpSp>
      <p:sp>
        <p:nvSpPr>
          <p:cNvPr id="30" name="Rectangle 29">
            <a:extLst>
              <a:ext uri="{FF2B5EF4-FFF2-40B4-BE49-F238E27FC236}">
                <a16:creationId xmlns:a16="http://schemas.microsoft.com/office/drawing/2014/main" id="{7B73104D-1C51-47BC-A89C-BBA06AB63291}"/>
              </a:ext>
            </a:extLst>
          </p:cNvPr>
          <p:cNvSpPr/>
          <p:nvPr/>
        </p:nvSpPr>
        <p:spPr bwMode="auto">
          <a:xfrm>
            <a:off x="7136212" y="3465148"/>
            <a:ext cx="1396911" cy="254642"/>
          </a:xfrm>
          <a:prstGeom prst="rect">
            <a:avLst/>
          </a:prstGeom>
          <a:solidFill>
            <a:srgbClr val="0070C0"/>
          </a:solidFill>
          <a:ln w="31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0">
                      <a:srgbClr val="FFFFFF"/>
                    </a:gs>
                    <a:gs pos="100000">
                      <a:srgbClr val="FFFFFF"/>
                    </a:gs>
                  </a:gsLst>
                  <a:lin ang="5400000" scaled="0"/>
                </a:gradFill>
                <a:latin typeface="Segoe UI"/>
              </a:rPr>
              <a:t>Allow GW Transit</a:t>
            </a:r>
          </a:p>
        </p:txBody>
      </p:sp>
      <p:sp>
        <p:nvSpPr>
          <p:cNvPr id="31" name="Rectangle 30">
            <a:extLst>
              <a:ext uri="{FF2B5EF4-FFF2-40B4-BE49-F238E27FC236}">
                <a16:creationId xmlns:a16="http://schemas.microsoft.com/office/drawing/2014/main" id="{EBCEEFCC-EBF5-47CA-B6A2-13ABD4A07167}"/>
              </a:ext>
            </a:extLst>
          </p:cNvPr>
          <p:cNvSpPr/>
          <p:nvPr/>
        </p:nvSpPr>
        <p:spPr bwMode="auto">
          <a:xfrm>
            <a:off x="9057287" y="1525708"/>
            <a:ext cx="1396911" cy="254642"/>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0">
                      <a:srgbClr val="FFFFFF"/>
                    </a:gs>
                    <a:gs pos="100000">
                      <a:srgbClr val="FFFFFF"/>
                    </a:gs>
                  </a:gsLst>
                  <a:lin ang="5400000" scaled="0"/>
                </a:gradFill>
                <a:latin typeface="Segoe UI"/>
              </a:rPr>
              <a:t>Use Remote GW</a:t>
            </a:r>
          </a:p>
        </p:txBody>
      </p:sp>
      <p:cxnSp>
        <p:nvCxnSpPr>
          <p:cNvPr id="32" name="Straight Arrow Connector 31">
            <a:extLst>
              <a:ext uri="{FF2B5EF4-FFF2-40B4-BE49-F238E27FC236}">
                <a16:creationId xmlns:a16="http://schemas.microsoft.com/office/drawing/2014/main" id="{25000E23-0FBC-4A75-BAA7-405DC76D9506}"/>
              </a:ext>
            </a:extLst>
          </p:cNvPr>
          <p:cNvCxnSpPr>
            <a:cxnSpLocks/>
          </p:cNvCxnSpPr>
          <p:nvPr/>
        </p:nvCxnSpPr>
        <p:spPr>
          <a:xfrm flipH="1">
            <a:off x="6895204" y="2617515"/>
            <a:ext cx="739713" cy="555783"/>
          </a:xfrm>
          <a:prstGeom prst="straightConnector1">
            <a:avLst/>
          </a:prstGeom>
          <a:ln w="571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B6ACA8-25C1-4CD1-ADF4-A9E668957056}"/>
              </a:ext>
            </a:extLst>
          </p:cNvPr>
          <p:cNvCxnSpPr>
            <a:cxnSpLocks/>
          </p:cNvCxnSpPr>
          <p:nvPr/>
        </p:nvCxnSpPr>
        <p:spPr>
          <a:xfrm>
            <a:off x="4979048" y="2599222"/>
            <a:ext cx="754376" cy="574076"/>
          </a:xfrm>
          <a:prstGeom prst="straightConnector1">
            <a:avLst/>
          </a:prstGeom>
          <a:ln w="571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CEBE74F-6FBF-4AEC-BD15-4BD86B8153B2}"/>
              </a:ext>
            </a:extLst>
          </p:cNvPr>
          <p:cNvCxnSpPr>
            <a:cxnSpLocks/>
            <a:stCxn id="39" idx="2"/>
          </p:cNvCxnSpPr>
          <p:nvPr/>
        </p:nvCxnSpPr>
        <p:spPr>
          <a:xfrm flipH="1">
            <a:off x="6229248" y="4296437"/>
            <a:ext cx="1" cy="796762"/>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Freeform 11">
            <a:extLst>
              <a:ext uri="{FF2B5EF4-FFF2-40B4-BE49-F238E27FC236}">
                <a16:creationId xmlns:a16="http://schemas.microsoft.com/office/drawing/2014/main" id="{DA1F12F8-2FB6-45D3-A401-4FA30F0D1B9C}"/>
              </a:ext>
            </a:extLst>
          </p:cNvPr>
          <p:cNvSpPr>
            <a:spLocks/>
          </p:cNvSpPr>
          <p:nvPr/>
        </p:nvSpPr>
        <p:spPr bwMode="auto">
          <a:xfrm>
            <a:off x="5259694" y="3007287"/>
            <a:ext cx="1879113" cy="1128792"/>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solidFill>
          <a:ln w="285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632" kern="0">
              <a:solidFill>
                <a:sysClr val="windowText" lastClr="000000"/>
              </a:solidFill>
              <a:latin typeface="Segoe UI Semibold" panose="020B0702040204020203" pitchFamily="34" charset="0"/>
              <a:cs typeface="Segoe UI Semibold" panose="020B0702040204020203" pitchFamily="34" charset="0"/>
            </a:endParaRPr>
          </a:p>
        </p:txBody>
      </p:sp>
      <p:sp>
        <p:nvSpPr>
          <p:cNvPr id="36" name="Rectangle 35">
            <a:extLst>
              <a:ext uri="{FF2B5EF4-FFF2-40B4-BE49-F238E27FC236}">
                <a16:creationId xmlns:a16="http://schemas.microsoft.com/office/drawing/2014/main" id="{E53615C9-C2B9-4301-AE1C-D37F3DFDC5FF}"/>
              </a:ext>
            </a:extLst>
          </p:cNvPr>
          <p:cNvSpPr/>
          <p:nvPr/>
        </p:nvSpPr>
        <p:spPr bwMode="auto">
          <a:xfrm>
            <a:off x="2365250" y="1489966"/>
            <a:ext cx="1396911" cy="254642"/>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0">
                      <a:srgbClr val="FFFFFF"/>
                    </a:gs>
                    <a:gs pos="100000">
                      <a:srgbClr val="FFFFFF"/>
                    </a:gs>
                  </a:gsLst>
                  <a:lin ang="5400000" scaled="0"/>
                </a:gradFill>
                <a:latin typeface="Segoe UI"/>
              </a:rPr>
              <a:t>Use Remote GW</a:t>
            </a:r>
          </a:p>
        </p:txBody>
      </p:sp>
      <p:sp>
        <p:nvSpPr>
          <p:cNvPr id="37" name="TextBox 36">
            <a:extLst>
              <a:ext uri="{FF2B5EF4-FFF2-40B4-BE49-F238E27FC236}">
                <a16:creationId xmlns:a16="http://schemas.microsoft.com/office/drawing/2014/main" id="{DC9E3D75-4BCE-47BA-98F7-010DBF7A2B68}"/>
              </a:ext>
            </a:extLst>
          </p:cNvPr>
          <p:cNvSpPr txBox="1"/>
          <p:nvPr/>
        </p:nvSpPr>
        <p:spPr>
          <a:xfrm>
            <a:off x="5128537" y="3416210"/>
            <a:ext cx="2216374" cy="521434"/>
          </a:xfrm>
          <a:prstGeom prst="rect">
            <a:avLst/>
          </a:prstGeom>
          <a:noFill/>
        </p:spPr>
        <p:txBody>
          <a:bodyPr wrap="square" lIns="182854" tIns="146283" rIns="182854" bIns="146283" rtlCol="0">
            <a:spAutoFit/>
          </a:bodyPr>
          <a:lstStyle/>
          <a:p>
            <a:pPr algn="ctr" defTabSz="914224">
              <a:lnSpc>
                <a:spcPct val="90000"/>
              </a:lnSpc>
              <a:spcAft>
                <a:spcPts val="2400"/>
              </a:spcAft>
              <a:defRPr/>
            </a:pPr>
            <a:r>
              <a:rPr lang="en-US" sz="1632"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Azure VNet 1</a:t>
            </a:r>
          </a:p>
        </p:txBody>
      </p:sp>
      <p:sp>
        <p:nvSpPr>
          <p:cNvPr id="38" name="TextBox 37">
            <a:extLst>
              <a:ext uri="{FF2B5EF4-FFF2-40B4-BE49-F238E27FC236}">
                <a16:creationId xmlns:a16="http://schemas.microsoft.com/office/drawing/2014/main" id="{02FB90F0-4F51-4C9A-B1A3-92843098CCD0}"/>
              </a:ext>
            </a:extLst>
          </p:cNvPr>
          <p:cNvSpPr txBox="1"/>
          <p:nvPr/>
        </p:nvSpPr>
        <p:spPr>
          <a:xfrm>
            <a:off x="3132182" y="1877722"/>
            <a:ext cx="2216374" cy="521434"/>
          </a:xfrm>
          <a:prstGeom prst="rect">
            <a:avLst/>
          </a:prstGeom>
          <a:noFill/>
        </p:spPr>
        <p:txBody>
          <a:bodyPr wrap="square" lIns="182854" tIns="146283" rIns="182854" bIns="146283" rtlCol="0">
            <a:spAutoFit/>
          </a:bodyPr>
          <a:lstStyle/>
          <a:p>
            <a:pPr algn="ctr" defTabSz="914224">
              <a:lnSpc>
                <a:spcPct val="90000"/>
              </a:lnSpc>
              <a:spcAft>
                <a:spcPts val="2400"/>
              </a:spcAft>
              <a:defRPr/>
            </a:pPr>
            <a:r>
              <a:rPr lang="en-US" sz="1632"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Azure VNet 2</a:t>
            </a:r>
          </a:p>
        </p:txBody>
      </p:sp>
      <p:sp>
        <p:nvSpPr>
          <p:cNvPr id="39" name="Rectangle 38">
            <a:extLst>
              <a:ext uri="{FF2B5EF4-FFF2-40B4-BE49-F238E27FC236}">
                <a16:creationId xmlns:a16="http://schemas.microsoft.com/office/drawing/2014/main" id="{2EADB032-7925-4C1E-AD26-F43242941B3B}"/>
              </a:ext>
            </a:extLst>
          </p:cNvPr>
          <p:cNvSpPr/>
          <p:nvPr/>
        </p:nvSpPr>
        <p:spPr bwMode="auto">
          <a:xfrm>
            <a:off x="5868450" y="4056383"/>
            <a:ext cx="721596" cy="240055"/>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solidFill>
                  <a:sysClr val="windowText" lastClr="000000"/>
                </a:solidFill>
                <a:latin typeface="Segoe UI"/>
              </a:rPr>
              <a:t>Gateway</a:t>
            </a:r>
          </a:p>
        </p:txBody>
      </p:sp>
      <p:sp>
        <p:nvSpPr>
          <p:cNvPr id="40" name="Rectangle 39">
            <a:extLst>
              <a:ext uri="{FF2B5EF4-FFF2-40B4-BE49-F238E27FC236}">
                <a16:creationId xmlns:a16="http://schemas.microsoft.com/office/drawing/2014/main" id="{B5222FDE-E2A5-4E6E-BFE6-F756AF598C25}"/>
              </a:ext>
            </a:extLst>
          </p:cNvPr>
          <p:cNvSpPr/>
          <p:nvPr/>
        </p:nvSpPr>
        <p:spPr bwMode="auto">
          <a:xfrm>
            <a:off x="7363677" y="3788743"/>
            <a:ext cx="2216374" cy="254642"/>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0">
                      <a:srgbClr val="FFFFFF"/>
                    </a:gs>
                    <a:gs pos="100000">
                      <a:srgbClr val="FFFFFF"/>
                    </a:gs>
                  </a:gsLst>
                  <a:lin ang="5400000" scaled="0"/>
                </a:gradFill>
                <a:latin typeface="Segoe UI"/>
              </a:rPr>
              <a:t>Allow Forwarded Traffic</a:t>
            </a:r>
          </a:p>
        </p:txBody>
      </p:sp>
      <p:cxnSp>
        <p:nvCxnSpPr>
          <p:cNvPr id="41" name="Straight Arrow Connector 40">
            <a:extLst>
              <a:ext uri="{FF2B5EF4-FFF2-40B4-BE49-F238E27FC236}">
                <a16:creationId xmlns:a16="http://schemas.microsoft.com/office/drawing/2014/main" id="{E1CF4617-5745-4C96-A65F-0ED28E90947D}"/>
              </a:ext>
            </a:extLst>
          </p:cNvPr>
          <p:cNvCxnSpPr>
            <a:cxnSpLocks/>
          </p:cNvCxnSpPr>
          <p:nvPr/>
        </p:nvCxnSpPr>
        <p:spPr>
          <a:xfrm flipV="1">
            <a:off x="7136212" y="2772948"/>
            <a:ext cx="739713" cy="555784"/>
          </a:xfrm>
          <a:prstGeom prst="straightConnector1">
            <a:avLst/>
          </a:prstGeom>
          <a:ln w="571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86BE240-45C4-462C-9802-17C9B8D0062D}"/>
              </a:ext>
            </a:extLst>
          </p:cNvPr>
          <p:cNvCxnSpPr>
            <a:cxnSpLocks/>
          </p:cNvCxnSpPr>
          <p:nvPr/>
        </p:nvCxnSpPr>
        <p:spPr>
          <a:xfrm flipH="1" flipV="1">
            <a:off x="4716145" y="2772949"/>
            <a:ext cx="696388" cy="482903"/>
          </a:xfrm>
          <a:prstGeom prst="straightConnector1">
            <a:avLst/>
          </a:prstGeom>
          <a:ln w="571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13ADA42-9517-4609-9042-D674B24A9AC4}"/>
              </a:ext>
            </a:extLst>
          </p:cNvPr>
          <p:cNvSpPr/>
          <p:nvPr/>
        </p:nvSpPr>
        <p:spPr>
          <a:xfrm>
            <a:off x="2223852" y="4840025"/>
            <a:ext cx="3149478" cy="612765"/>
          </a:xfrm>
          <a:prstGeom prst="rect">
            <a:avLst/>
          </a:prstGeom>
        </p:spPr>
        <p:txBody>
          <a:bodyPr wrap="square">
            <a:spAutoFit/>
          </a:bodyPr>
          <a:lstStyle/>
          <a:p>
            <a:pPr defTabSz="932597">
              <a:lnSpc>
                <a:spcPct val="90000"/>
              </a:lnSpc>
              <a:spcAft>
                <a:spcPts val="612"/>
              </a:spcAft>
            </a:pPr>
            <a:r>
              <a:rPr lang="en-US" sz="1836" dirty="0">
                <a:gradFill>
                  <a:gsLst>
                    <a:gs pos="2917">
                      <a:srgbClr val="2F2F2F"/>
                    </a:gs>
                    <a:gs pos="30000">
                      <a:srgbClr val="2F2F2F"/>
                    </a:gs>
                  </a:gsLst>
                  <a:lin ang="5400000" scaled="0"/>
                </a:gradFill>
                <a:latin typeface="Segoe UI"/>
              </a:rPr>
              <a:t>This applies both to ER and S2S hybrid scenarios</a:t>
            </a:r>
          </a:p>
        </p:txBody>
      </p:sp>
      <p:sp>
        <p:nvSpPr>
          <p:cNvPr id="44" name="Rectangle 43">
            <a:extLst>
              <a:ext uri="{FF2B5EF4-FFF2-40B4-BE49-F238E27FC236}">
                <a16:creationId xmlns:a16="http://schemas.microsoft.com/office/drawing/2014/main" id="{0F39A1D5-5F32-4224-9FF9-216729EB2EBE}"/>
              </a:ext>
            </a:extLst>
          </p:cNvPr>
          <p:cNvSpPr/>
          <p:nvPr/>
        </p:nvSpPr>
        <p:spPr>
          <a:xfrm>
            <a:off x="2232033" y="5502660"/>
            <a:ext cx="3149478" cy="872064"/>
          </a:xfrm>
          <a:prstGeom prst="rect">
            <a:avLst/>
          </a:prstGeom>
        </p:spPr>
        <p:txBody>
          <a:bodyPr wrap="square">
            <a:spAutoFit/>
          </a:bodyPr>
          <a:lstStyle/>
          <a:p>
            <a:pPr defTabSz="932597">
              <a:lnSpc>
                <a:spcPct val="90000"/>
              </a:lnSpc>
              <a:spcAft>
                <a:spcPts val="612"/>
              </a:spcAft>
            </a:pPr>
            <a:r>
              <a:rPr lang="en-US" sz="1836" dirty="0">
                <a:gradFill>
                  <a:gsLst>
                    <a:gs pos="2917">
                      <a:srgbClr val="2F2F2F"/>
                    </a:gs>
                    <a:gs pos="30000">
                      <a:srgbClr val="2F2F2F"/>
                    </a:gs>
                  </a:gsLst>
                  <a:lin ang="5400000" scaled="0"/>
                </a:gradFill>
                <a:latin typeface="Segoe UI"/>
              </a:rPr>
              <a:t>Non-transitive nature: VNet 2 and VNet 3 cannot communicate</a:t>
            </a:r>
          </a:p>
        </p:txBody>
      </p:sp>
    </p:spTree>
    <p:extLst>
      <p:ext uri="{BB962C8B-B14F-4D97-AF65-F5344CB8AC3E}">
        <p14:creationId xmlns:p14="http://schemas.microsoft.com/office/powerpoint/2010/main" val="21705759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 Placeholder 2">
            <a:extLst>
              <a:ext uri="{FF2B5EF4-FFF2-40B4-BE49-F238E27FC236}">
                <a16:creationId xmlns:a16="http://schemas.microsoft.com/office/drawing/2014/main" id="{8041524F-A48E-45EA-B1C7-4DE235194671}"/>
              </a:ext>
            </a:extLst>
          </p:cNvPr>
          <p:cNvSpPr txBox="1">
            <a:spLocks/>
          </p:cNvSpPr>
          <p:nvPr/>
        </p:nvSpPr>
        <p:spPr>
          <a:xfrm>
            <a:off x="275447" y="1221448"/>
            <a:ext cx="11883996" cy="3449277"/>
          </a:xfrm>
          <a:prstGeom prst="rect">
            <a:avLst/>
          </a:prstGeom>
        </p:spPr>
        <p:txBody>
          <a:bodyPr/>
          <a:lst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51" indent="-466251"/>
            <a:r>
              <a:rPr lang="en-US" dirty="0">
                <a:latin typeface="Segoe UI" panose="020B0502040204020203" pitchFamily="34" charset="0"/>
                <a:cs typeface="Segoe UI" panose="020B0502040204020203" pitchFamily="34" charset="0"/>
              </a:rPr>
              <a:t>P2S VPN connections</a:t>
            </a:r>
          </a:p>
          <a:p>
            <a:pPr marL="812704" lvl="1" indent="-466251"/>
            <a:endParaRPr lang="en-US" dirty="0">
              <a:latin typeface="Segoe UI" panose="020B0502040204020203" pitchFamily="34" charset="0"/>
              <a:cs typeface="Segoe UI" panose="020B0502040204020203" pitchFamily="34" charset="0"/>
            </a:endParaRPr>
          </a:p>
          <a:p>
            <a:pPr marL="812704" lvl="1" indent="-466251"/>
            <a:endParaRPr lang="en-US" dirty="0">
              <a:latin typeface="Segoe UI" panose="020B0502040204020203" pitchFamily="34" charset="0"/>
              <a:cs typeface="Segoe UI" panose="020B0502040204020203" pitchFamily="34" charset="0"/>
            </a:endParaRPr>
          </a:p>
          <a:p>
            <a:pPr marL="812704" lvl="1" indent="-466251"/>
            <a:endParaRPr lang="en-US" dirty="0">
              <a:latin typeface="Segoe UI" panose="020B0502040204020203" pitchFamily="34" charset="0"/>
              <a:cs typeface="Segoe UI" panose="020B0502040204020203" pitchFamily="34" charset="0"/>
            </a:endParaRPr>
          </a:p>
          <a:p>
            <a:pPr marL="812704" lvl="1" indent="-466251"/>
            <a:endParaRPr lang="en-US" dirty="0">
              <a:latin typeface="Segoe UI" panose="020B0502040204020203" pitchFamily="34" charset="0"/>
              <a:cs typeface="Segoe UI" panose="020B0502040204020203" pitchFamily="34" charset="0"/>
            </a:endParaRPr>
          </a:p>
          <a:p>
            <a:pPr marL="812704" lvl="1" indent="-466251"/>
            <a:endParaRPr lang="en-US" dirty="0">
              <a:latin typeface="Segoe UI" panose="020B0502040204020203" pitchFamily="34" charset="0"/>
              <a:cs typeface="Segoe UI" panose="020B0502040204020203" pitchFamily="34" charset="0"/>
            </a:endParaRPr>
          </a:p>
          <a:p>
            <a:pPr marL="1050688" lvl="2" indent="-466251"/>
            <a:endParaRPr lang="en-US" dirty="0">
              <a:latin typeface="Segoe UI" panose="020B0502040204020203" pitchFamily="34" charset="0"/>
              <a:cs typeface="Segoe UI" panose="020B0502040204020203" pitchFamily="34" charset="0"/>
            </a:endParaRPr>
          </a:p>
        </p:txBody>
      </p:sp>
      <p:graphicFrame>
        <p:nvGraphicFramePr>
          <p:cNvPr id="153" name="Table 152">
            <a:extLst>
              <a:ext uri="{FF2B5EF4-FFF2-40B4-BE49-F238E27FC236}">
                <a16:creationId xmlns:a16="http://schemas.microsoft.com/office/drawing/2014/main" id="{7CC55A2E-C4FC-4B52-8EBD-17590897205B}"/>
              </a:ext>
            </a:extLst>
          </p:cNvPr>
          <p:cNvGraphicFramePr>
            <a:graphicFrameLocks noGrp="1"/>
          </p:cNvGraphicFramePr>
          <p:nvPr>
            <p:extLst>
              <p:ext uri="{D42A27DB-BD31-4B8C-83A1-F6EECF244321}">
                <p14:modId xmlns:p14="http://schemas.microsoft.com/office/powerpoint/2010/main" val="900934003"/>
              </p:ext>
            </p:extLst>
          </p:nvPr>
        </p:nvGraphicFramePr>
        <p:xfrm>
          <a:off x="655554" y="1744886"/>
          <a:ext cx="11123780" cy="2285710"/>
        </p:xfrm>
        <a:graphic>
          <a:graphicData uri="http://schemas.openxmlformats.org/drawingml/2006/table">
            <a:tbl>
              <a:tblPr firstRow="1" bandRow="1">
                <a:tableStyleId>{5C22544A-7EE6-4342-B048-85BDC9FD1C3A}</a:tableStyleId>
              </a:tblPr>
              <a:tblGrid>
                <a:gridCol w="2224756">
                  <a:extLst>
                    <a:ext uri="{9D8B030D-6E8A-4147-A177-3AD203B41FA5}">
                      <a16:colId xmlns:a16="http://schemas.microsoft.com/office/drawing/2014/main" val="1073223025"/>
                    </a:ext>
                  </a:extLst>
                </a:gridCol>
                <a:gridCol w="2224756">
                  <a:extLst>
                    <a:ext uri="{9D8B030D-6E8A-4147-A177-3AD203B41FA5}">
                      <a16:colId xmlns:a16="http://schemas.microsoft.com/office/drawing/2014/main" val="894047555"/>
                    </a:ext>
                  </a:extLst>
                </a:gridCol>
                <a:gridCol w="2224756">
                  <a:extLst>
                    <a:ext uri="{9D8B030D-6E8A-4147-A177-3AD203B41FA5}">
                      <a16:colId xmlns:a16="http://schemas.microsoft.com/office/drawing/2014/main" val="2177338363"/>
                    </a:ext>
                  </a:extLst>
                </a:gridCol>
                <a:gridCol w="2224756">
                  <a:extLst>
                    <a:ext uri="{9D8B030D-6E8A-4147-A177-3AD203B41FA5}">
                      <a16:colId xmlns:a16="http://schemas.microsoft.com/office/drawing/2014/main" val="3542485207"/>
                    </a:ext>
                  </a:extLst>
                </a:gridCol>
                <a:gridCol w="2224756">
                  <a:extLst>
                    <a:ext uri="{9D8B030D-6E8A-4147-A177-3AD203B41FA5}">
                      <a16:colId xmlns:a16="http://schemas.microsoft.com/office/drawing/2014/main" val="1828469263"/>
                    </a:ext>
                  </a:extLst>
                </a:gridCol>
              </a:tblGrid>
              <a:tr h="457142">
                <a:tc>
                  <a:txBody>
                    <a:bodyPr/>
                    <a:lstStyle/>
                    <a:p>
                      <a:pPr algn="ctr"/>
                      <a:r>
                        <a:rPr lang="en-US" sz="1700" dirty="0"/>
                        <a:t>SKU</a:t>
                      </a:r>
                    </a:p>
                  </a:txBody>
                  <a:tcPr marL="91415" marR="91415" marT="45707" marB="45707">
                    <a:solidFill>
                      <a:srgbClr val="D38007"/>
                    </a:solidFill>
                  </a:tcPr>
                </a:tc>
                <a:tc>
                  <a:txBody>
                    <a:bodyPr/>
                    <a:lstStyle/>
                    <a:p>
                      <a:pPr algn="ctr"/>
                      <a:r>
                        <a:rPr lang="en-US" sz="1700" dirty="0"/>
                        <a:t>P2S – IKEv2*</a:t>
                      </a:r>
                    </a:p>
                  </a:txBody>
                  <a:tcPr marL="91415" marR="91415" marT="45707" marB="45707">
                    <a:solidFill>
                      <a:srgbClr val="D38007"/>
                    </a:solidFill>
                  </a:tcPr>
                </a:tc>
                <a:tc>
                  <a:txBody>
                    <a:bodyPr/>
                    <a:lstStyle/>
                    <a:p>
                      <a:pPr algn="ctr"/>
                      <a:r>
                        <a:rPr lang="en-US" sz="1700" dirty="0"/>
                        <a:t>P2S – SSTP</a:t>
                      </a:r>
                    </a:p>
                  </a:txBody>
                  <a:tcPr marL="91415" marR="91415" marT="45707" marB="45707">
                    <a:solidFill>
                      <a:srgbClr val="D38007"/>
                    </a:solidFill>
                  </a:tcPr>
                </a:tc>
                <a:tc>
                  <a:txBody>
                    <a:bodyPr/>
                    <a:lstStyle/>
                    <a:p>
                      <a:pPr algn="ctr"/>
                      <a:r>
                        <a:rPr lang="en-US" sz="1700" dirty="0"/>
                        <a:t>S2S/V2V</a:t>
                      </a:r>
                    </a:p>
                  </a:txBody>
                  <a:tcPr marL="91415" marR="91415" marT="45707" marB="45707">
                    <a:solidFill>
                      <a:srgbClr val="D38007"/>
                    </a:solidFill>
                  </a:tcPr>
                </a:tc>
                <a:tc>
                  <a:txBody>
                    <a:bodyPr/>
                    <a:lstStyle/>
                    <a:p>
                      <a:pPr algn="ctr"/>
                      <a:r>
                        <a:rPr lang="en-US" sz="1700" dirty="0"/>
                        <a:t>Throughput</a:t>
                      </a:r>
                    </a:p>
                  </a:txBody>
                  <a:tcPr marL="91415" marR="91415" marT="45707" marB="45707">
                    <a:solidFill>
                      <a:srgbClr val="D38007"/>
                    </a:solidFill>
                  </a:tcPr>
                </a:tc>
                <a:extLst>
                  <a:ext uri="{0D108BD9-81ED-4DB2-BD59-A6C34878D82A}">
                    <a16:rowId xmlns:a16="http://schemas.microsoft.com/office/drawing/2014/main" val="2257559678"/>
                  </a:ext>
                </a:extLst>
              </a:tr>
              <a:tr h="457142">
                <a:tc>
                  <a:txBody>
                    <a:bodyPr/>
                    <a:lstStyle/>
                    <a:p>
                      <a:pPr algn="ctr"/>
                      <a:r>
                        <a:rPr lang="en-US" sz="1700" dirty="0"/>
                        <a:t>VpnGw3</a:t>
                      </a:r>
                    </a:p>
                  </a:txBody>
                  <a:tcPr marL="91415" marR="91415" marT="45707" marB="45707">
                    <a:solidFill>
                      <a:srgbClr val="DADAD8"/>
                    </a:solidFill>
                  </a:tcPr>
                </a:tc>
                <a:tc>
                  <a:txBody>
                    <a:bodyPr/>
                    <a:lstStyle/>
                    <a:p>
                      <a:pPr algn="ctr"/>
                      <a:r>
                        <a:rPr lang="en-US" sz="1700" b="0" dirty="0">
                          <a:solidFill>
                            <a:schemeClr val="tx1"/>
                          </a:solidFill>
                        </a:rPr>
                        <a:t>*Contact support</a:t>
                      </a:r>
                      <a:r>
                        <a:rPr lang="en-US" sz="1700" b="1" dirty="0">
                          <a:solidFill>
                            <a:srgbClr val="FF0000"/>
                          </a:solidFill>
                        </a:rPr>
                        <a:t> </a:t>
                      </a:r>
                    </a:p>
                  </a:txBody>
                  <a:tcPr marL="91415" marR="91415" marT="45707" marB="45707">
                    <a:solidFill>
                      <a:srgbClr val="DADAD8"/>
                    </a:solidFill>
                  </a:tcPr>
                </a:tc>
                <a:tc>
                  <a:txBody>
                    <a:bodyPr/>
                    <a:lstStyle/>
                    <a:p>
                      <a:pPr algn="ctr"/>
                      <a:r>
                        <a:rPr lang="en-US" sz="1700" b="0" dirty="0"/>
                        <a:t>128</a:t>
                      </a:r>
                    </a:p>
                  </a:txBody>
                  <a:tcPr marL="91415" marR="91415" marT="45707" marB="45707">
                    <a:solidFill>
                      <a:srgbClr val="DADAD8"/>
                    </a:solidFill>
                  </a:tcPr>
                </a:tc>
                <a:tc>
                  <a:txBody>
                    <a:bodyPr/>
                    <a:lstStyle/>
                    <a:p>
                      <a:pPr algn="ctr"/>
                      <a:r>
                        <a:rPr lang="en-US" sz="1700"/>
                        <a:t>Max. 30</a:t>
                      </a:r>
                    </a:p>
                  </a:txBody>
                  <a:tcPr marL="91415" marR="91415" marT="45707" marB="45707">
                    <a:solidFill>
                      <a:srgbClr val="DADAD8"/>
                    </a:solidFill>
                  </a:tcPr>
                </a:tc>
                <a:tc>
                  <a:txBody>
                    <a:bodyPr/>
                    <a:lstStyle/>
                    <a:p>
                      <a:pPr algn="ctr"/>
                      <a:r>
                        <a:rPr lang="en-US" sz="1700" dirty="0"/>
                        <a:t>1.25Gbps</a:t>
                      </a:r>
                    </a:p>
                  </a:txBody>
                  <a:tcPr marL="91415" marR="91415" marT="45707" marB="45707">
                    <a:solidFill>
                      <a:srgbClr val="DADAD8"/>
                    </a:solidFill>
                  </a:tcPr>
                </a:tc>
                <a:extLst>
                  <a:ext uri="{0D108BD9-81ED-4DB2-BD59-A6C34878D82A}">
                    <a16:rowId xmlns:a16="http://schemas.microsoft.com/office/drawing/2014/main" val="3217705101"/>
                  </a:ext>
                </a:extLst>
              </a:tr>
              <a:tr h="457142">
                <a:tc>
                  <a:txBody>
                    <a:bodyPr/>
                    <a:lstStyle/>
                    <a:p>
                      <a:pPr algn="ctr"/>
                      <a:r>
                        <a:rPr lang="en-US" sz="1700" dirty="0"/>
                        <a:t>VpnGw2</a:t>
                      </a:r>
                    </a:p>
                  </a:txBody>
                  <a:tcPr marL="91415" marR="91415" marT="45707" marB="45707">
                    <a:solidFill>
                      <a:srgbClr val="DADAD8"/>
                    </a:solidFill>
                  </a:tcPr>
                </a:tc>
                <a:tc>
                  <a:txBody>
                    <a:bodyPr/>
                    <a:lstStyle/>
                    <a:p>
                      <a:pPr marL="0" marR="0" lvl="0" indent="0" algn="ctr" defTabSz="932470" rtl="0" eaLnBrk="1" fontAlgn="auto" latinLnBrk="0" hangingPunct="1">
                        <a:lnSpc>
                          <a:spcPct val="100000"/>
                        </a:lnSpc>
                        <a:spcBef>
                          <a:spcPts val="0"/>
                        </a:spcBef>
                        <a:spcAft>
                          <a:spcPts val="0"/>
                        </a:spcAft>
                        <a:buClrTx/>
                        <a:buSzTx/>
                        <a:buFontTx/>
                        <a:buNone/>
                        <a:tabLst/>
                        <a:defRPr/>
                      </a:pPr>
                      <a:r>
                        <a:rPr lang="en-US" sz="1700" b="0" dirty="0">
                          <a:solidFill>
                            <a:schemeClr val="tx1"/>
                          </a:solidFill>
                        </a:rPr>
                        <a:t>*Contact support</a:t>
                      </a:r>
                      <a:r>
                        <a:rPr lang="en-US" sz="1700" b="1" dirty="0">
                          <a:solidFill>
                            <a:srgbClr val="FF0000"/>
                          </a:solidFill>
                        </a:rPr>
                        <a:t> </a:t>
                      </a:r>
                    </a:p>
                  </a:txBody>
                  <a:tcPr marL="91415" marR="91415" marT="45707" marB="45707">
                    <a:solidFill>
                      <a:srgbClr val="DADAD8"/>
                    </a:solidFill>
                  </a:tcPr>
                </a:tc>
                <a:tc>
                  <a:txBody>
                    <a:bodyPr/>
                    <a:lstStyle/>
                    <a:p>
                      <a:pPr algn="ctr"/>
                      <a:r>
                        <a:rPr lang="en-US" sz="1700" b="0" dirty="0"/>
                        <a:t>128</a:t>
                      </a:r>
                    </a:p>
                  </a:txBody>
                  <a:tcPr marL="91415" marR="91415" marT="45707" marB="45707">
                    <a:solidFill>
                      <a:srgbClr val="DADAD8"/>
                    </a:solidFill>
                  </a:tcPr>
                </a:tc>
                <a:tc>
                  <a:txBody>
                    <a:bodyPr/>
                    <a:lstStyle/>
                    <a:p>
                      <a:pPr algn="ctr"/>
                      <a:r>
                        <a:rPr lang="en-US" sz="1700"/>
                        <a:t>Max. 30</a:t>
                      </a:r>
                    </a:p>
                  </a:txBody>
                  <a:tcPr marL="91415" marR="91415" marT="45707" marB="45707">
                    <a:solidFill>
                      <a:srgbClr val="DADAD8"/>
                    </a:solidFill>
                  </a:tcPr>
                </a:tc>
                <a:tc>
                  <a:txBody>
                    <a:bodyPr/>
                    <a:lstStyle/>
                    <a:p>
                      <a:pPr algn="ctr"/>
                      <a:r>
                        <a:rPr lang="en-US" sz="1700" dirty="0"/>
                        <a:t>1.00Gbps</a:t>
                      </a:r>
                    </a:p>
                  </a:txBody>
                  <a:tcPr marL="91415" marR="91415" marT="45707" marB="45707">
                    <a:solidFill>
                      <a:srgbClr val="DADAD8"/>
                    </a:solidFill>
                  </a:tcPr>
                </a:tc>
                <a:extLst>
                  <a:ext uri="{0D108BD9-81ED-4DB2-BD59-A6C34878D82A}">
                    <a16:rowId xmlns:a16="http://schemas.microsoft.com/office/drawing/2014/main" val="1330343623"/>
                  </a:ext>
                </a:extLst>
              </a:tr>
              <a:tr h="457142">
                <a:tc>
                  <a:txBody>
                    <a:bodyPr/>
                    <a:lstStyle/>
                    <a:p>
                      <a:pPr algn="ctr"/>
                      <a:r>
                        <a:rPr lang="en-US" sz="1700" dirty="0"/>
                        <a:t>VpnGw1</a:t>
                      </a:r>
                    </a:p>
                  </a:txBody>
                  <a:tcPr marL="91415" marR="91415" marT="45707" marB="45707">
                    <a:solidFill>
                      <a:srgbClr val="DADAD8"/>
                    </a:solidFill>
                  </a:tcPr>
                </a:tc>
                <a:tc>
                  <a:txBody>
                    <a:bodyPr/>
                    <a:lstStyle/>
                    <a:p>
                      <a:pPr algn="ctr"/>
                      <a:r>
                        <a:rPr lang="en-US" sz="1700" b="0" dirty="0">
                          <a:solidFill>
                            <a:schemeClr val="tx1"/>
                          </a:solidFill>
                        </a:rPr>
                        <a:t>*Contact support</a:t>
                      </a:r>
                    </a:p>
                  </a:txBody>
                  <a:tcPr marL="91415" marR="91415" marT="45707" marB="45707">
                    <a:solidFill>
                      <a:srgbClr val="DADAD8"/>
                    </a:solidFill>
                  </a:tcPr>
                </a:tc>
                <a:tc>
                  <a:txBody>
                    <a:bodyPr/>
                    <a:lstStyle/>
                    <a:p>
                      <a:pPr algn="ctr"/>
                      <a:r>
                        <a:rPr lang="en-US" sz="1700" b="0" dirty="0"/>
                        <a:t>128</a:t>
                      </a:r>
                    </a:p>
                  </a:txBody>
                  <a:tcPr marL="91415" marR="91415" marT="45707" marB="45707">
                    <a:solidFill>
                      <a:srgbClr val="DADAD8"/>
                    </a:solidFill>
                  </a:tcPr>
                </a:tc>
                <a:tc>
                  <a:txBody>
                    <a:bodyPr/>
                    <a:lstStyle/>
                    <a:p>
                      <a:pPr algn="ctr"/>
                      <a:r>
                        <a:rPr lang="en-US" sz="1700" dirty="0"/>
                        <a:t>Max. 30</a:t>
                      </a:r>
                    </a:p>
                  </a:txBody>
                  <a:tcPr marL="91415" marR="91415" marT="45707" marB="45707">
                    <a:solidFill>
                      <a:srgbClr val="DADAD8"/>
                    </a:solidFill>
                  </a:tcPr>
                </a:tc>
                <a:tc>
                  <a:txBody>
                    <a:bodyPr/>
                    <a:lstStyle/>
                    <a:p>
                      <a:pPr algn="ctr"/>
                      <a:r>
                        <a:rPr lang="en-US" sz="1700" dirty="0"/>
                        <a:t>650Mbps</a:t>
                      </a:r>
                    </a:p>
                  </a:txBody>
                  <a:tcPr marL="91415" marR="91415" marT="45707" marB="45707">
                    <a:solidFill>
                      <a:srgbClr val="DADAD8"/>
                    </a:solidFill>
                  </a:tcPr>
                </a:tc>
                <a:extLst>
                  <a:ext uri="{0D108BD9-81ED-4DB2-BD59-A6C34878D82A}">
                    <a16:rowId xmlns:a16="http://schemas.microsoft.com/office/drawing/2014/main" val="672781145"/>
                  </a:ext>
                </a:extLst>
              </a:tr>
              <a:tr h="457142">
                <a:tc>
                  <a:txBody>
                    <a:bodyPr/>
                    <a:lstStyle/>
                    <a:p>
                      <a:pPr algn="ctr"/>
                      <a:r>
                        <a:rPr lang="en-US" sz="1700" dirty="0"/>
                        <a:t>Basic</a:t>
                      </a:r>
                    </a:p>
                  </a:txBody>
                  <a:tcPr marL="91415" marR="91415" marT="45707" marB="45707">
                    <a:solidFill>
                      <a:srgbClr val="DADAD8"/>
                    </a:solidFill>
                  </a:tcPr>
                </a:tc>
                <a:tc>
                  <a:txBody>
                    <a:bodyPr/>
                    <a:lstStyle/>
                    <a:p>
                      <a:pPr algn="ctr"/>
                      <a:r>
                        <a:rPr lang="en-US" sz="1700" dirty="0"/>
                        <a:t>N/A</a:t>
                      </a:r>
                    </a:p>
                  </a:txBody>
                  <a:tcPr marL="91415" marR="91415" marT="45707" marB="45707">
                    <a:solidFill>
                      <a:srgbClr val="DADAD8"/>
                    </a:solidFill>
                  </a:tcPr>
                </a:tc>
                <a:tc>
                  <a:txBody>
                    <a:bodyPr/>
                    <a:lstStyle/>
                    <a:p>
                      <a:pPr algn="ctr"/>
                      <a:r>
                        <a:rPr lang="en-US" sz="1700" dirty="0"/>
                        <a:t>128</a:t>
                      </a:r>
                    </a:p>
                  </a:txBody>
                  <a:tcPr marL="91415" marR="91415" marT="45707" marB="45707">
                    <a:solidFill>
                      <a:srgbClr val="DADAD8"/>
                    </a:solidFill>
                  </a:tcPr>
                </a:tc>
                <a:tc>
                  <a:txBody>
                    <a:bodyPr/>
                    <a:lstStyle/>
                    <a:p>
                      <a:pPr algn="ctr"/>
                      <a:r>
                        <a:rPr lang="en-US" sz="1700" dirty="0"/>
                        <a:t>Max. 10</a:t>
                      </a:r>
                    </a:p>
                  </a:txBody>
                  <a:tcPr marL="91415" marR="91415" marT="45707" marB="45707">
                    <a:solidFill>
                      <a:srgbClr val="DADAD8"/>
                    </a:solidFill>
                  </a:tcPr>
                </a:tc>
                <a:tc>
                  <a:txBody>
                    <a:bodyPr/>
                    <a:lstStyle/>
                    <a:p>
                      <a:pPr algn="ctr"/>
                      <a:r>
                        <a:rPr lang="en-US" sz="1700" dirty="0"/>
                        <a:t>100Mbps</a:t>
                      </a:r>
                    </a:p>
                  </a:txBody>
                  <a:tcPr marL="91415" marR="91415" marT="45707" marB="45707">
                    <a:solidFill>
                      <a:srgbClr val="DADAD8"/>
                    </a:solidFill>
                  </a:tcPr>
                </a:tc>
                <a:extLst>
                  <a:ext uri="{0D108BD9-81ED-4DB2-BD59-A6C34878D82A}">
                    <a16:rowId xmlns:a16="http://schemas.microsoft.com/office/drawing/2014/main" val="3009526900"/>
                  </a:ext>
                </a:extLst>
              </a:tr>
            </a:tbl>
          </a:graphicData>
        </a:graphic>
      </p:graphicFrame>
      <p:sp>
        <p:nvSpPr>
          <p:cNvPr id="154" name="Text Placeholder 4">
            <a:extLst>
              <a:ext uri="{FF2B5EF4-FFF2-40B4-BE49-F238E27FC236}">
                <a16:creationId xmlns:a16="http://schemas.microsoft.com/office/drawing/2014/main" id="{24D1D439-D307-46F8-A870-909EE3AC2642}"/>
              </a:ext>
            </a:extLst>
          </p:cNvPr>
          <p:cNvSpPr txBox="1">
            <a:spLocks/>
          </p:cNvSpPr>
          <p:nvPr/>
        </p:nvSpPr>
        <p:spPr>
          <a:xfrm>
            <a:off x="275448" y="4670727"/>
            <a:ext cx="5484921" cy="1379413"/>
          </a:xfrm>
          <a:prstGeom prst="rect">
            <a:avLst/>
          </a:prstGeom>
        </p:spPr>
        <p:txBody>
          <a:bodyPr vert="horz" wrap="square" lIns="149198" tIns="93248" rIns="149198" bIns="93248"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470">
              <a:defRPr/>
            </a:pPr>
            <a:r>
              <a:rPr lang="en-US" sz="2000" dirty="0">
                <a:solidFill>
                  <a:schemeClr val="tx1"/>
                </a:solidFill>
                <a:latin typeface="Segoe UI" panose="020B0502040204020203" pitchFamily="34" charset="0"/>
                <a:cs typeface="Segoe UI" panose="020B0502040204020203" pitchFamily="34" charset="0"/>
              </a:rPr>
              <a:t>P2S with IKEv2</a:t>
            </a:r>
          </a:p>
          <a:p>
            <a:pPr marL="812704" lvl="1" indent="-466251" defTabSz="932470">
              <a:buFont typeface="Arial" panose="020B0604020202020204" pitchFamily="34" charset="0"/>
              <a:buChar char="•"/>
              <a:defRPr/>
            </a:pPr>
            <a:r>
              <a:rPr lang="en-US" sz="1800" dirty="0">
                <a:solidFill>
                  <a:schemeClr val="tx1"/>
                </a:solidFill>
                <a:latin typeface="Segoe UI" panose="020B0502040204020203" pitchFamily="34" charset="0"/>
                <a:cs typeface="Segoe UI" panose="020B0502040204020203" pitchFamily="34" charset="0"/>
              </a:rPr>
              <a:t>Windows 10 &amp; Windows Server 2016*</a:t>
            </a:r>
            <a:endParaRPr lang="en-US" sz="1400" dirty="0">
              <a:solidFill>
                <a:schemeClr val="tx1"/>
              </a:solidFill>
              <a:latin typeface="Segoe UI" panose="020B0502040204020203" pitchFamily="34" charset="0"/>
              <a:cs typeface="Segoe UI" panose="020B0502040204020203" pitchFamily="34" charset="0"/>
            </a:endParaRPr>
          </a:p>
          <a:p>
            <a:pPr marL="812704" lvl="1" indent="-466251" defTabSz="932470">
              <a:buFont typeface="Arial" panose="020B0604020202020204" pitchFamily="34" charset="0"/>
              <a:buChar char="•"/>
              <a:defRPr/>
            </a:pPr>
            <a:r>
              <a:rPr lang="en-US" sz="1800" dirty="0">
                <a:solidFill>
                  <a:schemeClr val="tx1"/>
                </a:solidFill>
                <a:latin typeface="Segoe UI" panose="020B0502040204020203" pitchFamily="34" charset="0"/>
                <a:cs typeface="Segoe UI" panose="020B0502040204020203" pitchFamily="34" charset="0"/>
              </a:rPr>
              <a:t>Linux &amp; Android via </a:t>
            </a:r>
            <a:r>
              <a:rPr lang="en-US" sz="1800" dirty="0" err="1">
                <a:solidFill>
                  <a:schemeClr val="tx1"/>
                </a:solidFill>
                <a:latin typeface="Segoe UI" panose="020B0502040204020203" pitchFamily="34" charset="0"/>
                <a:cs typeface="Segoe UI" panose="020B0502040204020203" pitchFamily="34" charset="0"/>
              </a:rPr>
              <a:t>StrongSwan</a:t>
            </a:r>
            <a:endParaRPr lang="en-US" sz="1800" dirty="0">
              <a:solidFill>
                <a:schemeClr val="tx1"/>
              </a:solidFill>
              <a:latin typeface="Segoe UI" panose="020B0502040204020203" pitchFamily="34" charset="0"/>
              <a:cs typeface="Segoe UI" panose="020B0502040204020203" pitchFamily="34" charset="0"/>
            </a:endParaRPr>
          </a:p>
          <a:p>
            <a:pPr marL="812704" lvl="1" indent="-466251" defTabSz="932470">
              <a:buFont typeface="Arial" panose="020B0604020202020204" pitchFamily="34" charset="0"/>
              <a:buChar char="•"/>
              <a:defRPr/>
            </a:pPr>
            <a:r>
              <a:rPr lang="en-US" sz="1800" dirty="0">
                <a:solidFill>
                  <a:schemeClr val="tx1"/>
                </a:solidFill>
                <a:latin typeface="Segoe UI" panose="020B0502040204020203" pitchFamily="34" charset="0"/>
                <a:cs typeface="Segoe UI" panose="020B0502040204020203" pitchFamily="34" charset="0"/>
              </a:rPr>
              <a:t>Mac (macOS 10.12 and higher)</a:t>
            </a:r>
          </a:p>
        </p:txBody>
      </p:sp>
      <p:sp>
        <p:nvSpPr>
          <p:cNvPr id="155" name="Text Placeholder 5">
            <a:extLst>
              <a:ext uri="{FF2B5EF4-FFF2-40B4-BE49-F238E27FC236}">
                <a16:creationId xmlns:a16="http://schemas.microsoft.com/office/drawing/2014/main" id="{14D9AEE3-F2B1-4C0E-8C56-84DE561C2CAA}"/>
              </a:ext>
            </a:extLst>
          </p:cNvPr>
          <p:cNvSpPr txBox="1">
            <a:spLocks/>
          </p:cNvSpPr>
          <p:nvPr/>
        </p:nvSpPr>
        <p:spPr>
          <a:xfrm>
            <a:off x="6674523" y="4670725"/>
            <a:ext cx="5484921" cy="1563070"/>
          </a:xfrm>
          <a:prstGeom prst="rect">
            <a:avLst/>
          </a:prstGeom>
        </p:spPr>
        <p:txBody>
          <a:bodyPr vert="horz" wrap="square" lIns="149198" tIns="93248" rIns="149198" bIns="93248" rtlCol="0">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3235" spc="0" baseline="0">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796926" marR="0" lvl="1" indent="-457200" defTabSz="914367" fontAlgn="auto">
              <a:lnSpc>
                <a:spcPct val="90000"/>
              </a:lnSpc>
              <a:spcBef>
                <a:spcPct val="20000"/>
              </a:spcBef>
              <a:spcAft>
                <a:spcPts val="0"/>
              </a:spcAft>
              <a:buClrTx/>
              <a:buSzPct val="90000"/>
              <a:buFont typeface="Arial" panose="020B0604020202020204" pitchFamily="34" charset="0"/>
              <a:buChar char="•"/>
              <a:tabLst/>
              <a:defRPr sz="2353" spc="0" baseline="0">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090" marR="0" indent="0" defTabSz="914367" fontAlgn="auto">
              <a:lnSpc>
                <a:spcPct val="90000"/>
              </a:lnSpc>
              <a:spcBef>
                <a:spcPct val="20000"/>
              </a:spcBef>
              <a:spcAft>
                <a:spcPts val="0"/>
              </a:spcAft>
              <a:buClrTx/>
              <a:buSzPct val="90000"/>
              <a:buFont typeface="Arial" pitchFamily="34" charset="0"/>
              <a:buNone/>
              <a:tabLst/>
              <a:defRPr sz="1961" spc="0" baseline="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marR="0" indent="0" defTabSz="914367" fontAlgn="auto">
              <a:lnSpc>
                <a:spcPct val="90000"/>
              </a:lnSpc>
              <a:spcBef>
                <a:spcPct val="20000"/>
              </a:spcBef>
              <a:spcAft>
                <a:spcPts val="0"/>
              </a:spcAft>
              <a:buClrTx/>
              <a:buSzPct val="90000"/>
              <a:buFont typeface="Arial" pitchFamily="34" charset="0"/>
              <a:buNone/>
              <a:tabLst/>
              <a:defRPr sz="1765" spc="0" baseline="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marR="0" indent="0" defTabSz="914367" fontAlgn="auto">
              <a:lnSpc>
                <a:spcPct val="90000"/>
              </a:lnSpc>
              <a:spcBef>
                <a:spcPct val="20000"/>
              </a:spcBef>
              <a:spcAft>
                <a:spcPts val="0"/>
              </a:spcAft>
              <a:buClrTx/>
              <a:buSzPct val="90000"/>
              <a:buFont typeface="Arial" pitchFamily="34" charset="0"/>
              <a:buNone/>
              <a:tabLst/>
              <a:defRPr sz="1765" spc="0" baseline="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32470">
              <a:defRPr/>
            </a:pPr>
            <a:r>
              <a:rPr lang="en-US" sz="2448" dirty="0">
                <a:solidFill>
                  <a:schemeClr val="tx1"/>
                </a:solidFill>
              </a:rPr>
              <a:t>Radius/AD authentication</a:t>
            </a:r>
          </a:p>
          <a:p>
            <a:pPr marL="812704" lvl="1" indent="-466251" defTabSz="932470">
              <a:defRPr/>
            </a:pPr>
            <a:r>
              <a:rPr lang="en-US" sz="2040" dirty="0">
                <a:solidFill>
                  <a:schemeClr val="tx1"/>
                </a:solidFill>
              </a:rPr>
              <a:t>Username/password</a:t>
            </a:r>
          </a:p>
          <a:p>
            <a:pPr marL="812704" lvl="1" indent="-466251" defTabSz="932470">
              <a:defRPr/>
            </a:pPr>
            <a:r>
              <a:rPr lang="en-US" sz="2040" dirty="0">
                <a:solidFill>
                  <a:schemeClr val="tx1"/>
                </a:solidFill>
              </a:rPr>
              <a:t>Certificate-based (EAP-TLS)</a:t>
            </a:r>
          </a:p>
          <a:p>
            <a:pPr marL="812704" lvl="1" indent="-466251" defTabSz="932470">
              <a:defRPr/>
            </a:pPr>
            <a:r>
              <a:rPr lang="en-US" sz="2040" dirty="0">
                <a:solidFill>
                  <a:schemeClr val="tx1"/>
                </a:solidFill>
              </a:rPr>
              <a:t>MFA via NPS extension + Azure MFA</a:t>
            </a:r>
            <a:r>
              <a:rPr lang="en-US" sz="1440" dirty="0">
                <a:solidFill>
                  <a:schemeClr val="tx1"/>
                </a:solidFill>
              </a:rPr>
              <a:t> </a:t>
            </a:r>
          </a:p>
        </p:txBody>
      </p:sp>
      <p:sp>
        <p:nvSpPr>
          <p:cNvPr id="8" name="Title 1">
            <a:extLst>
              <a:ext uri="{FF2B5EF4-FFF2-40B4-BE49-F238E27FC236}">
                <a16:creationId xmlns:a16="http://schemas.microsoft.com/office/drawing/2014/main" id="{A36BDE52-82A8-45D0-A9CE-53F26B7D9318}"/>
              </a:ext>
            </a:extLst>
          </p:cNvPr>
          <p:cNvSpPr>
            <a:spLocks noGrp="1"/>
          </p:cNvSpPr>
          <p:nvPr>
            <p:ph type="title"/>
          </p:nvPr>
        </p:nvSpPr>
        <p:spPr>
          <a:xfrm>
            <a:off x="274604" y="295276"/>
            <a:ext cx="11888047" cy="917575"/>
          </a:xfrm>
        </p:spPr>
        <p:txBody>
          <a:bodyPr/>
          <a:lstStyle/>
          <a:p>
            <a:pPr lvl="0" defTabSz="932742">
              <a:spcBef>
                <a:spcPts val="0"/>
              </a:spcBef>
              <a:spcAft>
                <a:spcPts val="340"/>
              </a:spcAft>
              <a:defRPr/>
            </a:pPr>
            <a:r>
              <a:rPr lang="en-US" sz="4800" dirty="0"/>
              <a:t>Large scale, multi-platform P2S VPN</a:t>
            </a:r>
          </a:p>
        </p:txBody>
      </p:sp>
    </p:spTree>
    <p:extLst>
      <p:ext uri="{BB962C8B-B14F-4D97-AF65-F5344CB8AC3E}">
        <p14:creationId xmlns:p14="http://schemas.microsoft.com/office/powerpoint/2010/main" val="1458029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5687-2CA2-4776-9BBB-D451B6B0EA3B}"/>
              </a:ext>
            </a:extLst>
          </p:cNvPr>
          <p:cNvSpPr>
            <a:spLocks noGrp="1"/>
          </p:cNvSpPr>
          <p:nvPr>
            <p:ph type="title"/>
          </p:nvPr>
        </p:nvSpPr>
        <p:spPr/>
        <p:txBody>
          <a:bodyPr/>
          <a:lstStyle/>
          <a:p>
            <a:r>
              <a:rPr lang="en-US" sz="4800" dirty="0"/>
              <a:t>Site-to-site VPN Gateways</a:t>
            </a:r>
          </a:p>
        </p:txBody>
      </p:sp>
      <p:sp>
        <p:nvSpPr>
          <p:cNvPr id="4" name="Text Placeholder 3">
            <a:extLst>
              <a:ext uri="{FF2B5EF4-FFF2-40B4-BE49-F238E27FC236}">
                <a16:creationId xmlns:a16="http://schemas.microsoft.com/office/drawing/2014/main" id="{24955F79-9DCE-4FE1-BE03-C44C1AA0E42C}"/>
              </a:ext>
            </a:extLst>
          </p:cNvPr>
          <p:cNvSpPr>
            <a:spLocks noGrp="1"/>
          </p:cNvSpPr>
          <p:nvPr>
            <p:ph type="body" sz="quarter" idx="10"/>
          </p:nvPr>
        </p:nvSpPr>
        <p:spPr>
          <a:xfrm>
            <a:off x="275448" y="3084864"/>
            <a:ext cx="5484921" cy="4485270"/>
          </a:xfrm>
        </p:spPr>
        <p:txBody>
          <a:bodyPr/>
          <a:lstStyle/>
          <a:p>
            <a:r>
              <a:rPr lang="en-US" dirty="0"/>
              <a:t>Type</a:t>
            </a:r>
          </a:p>
          <a:p>
            <a:pPr lvl="1"/>
            <a:r>
              <a:rPr lang="en-US" dirty="0"/>
              <a:t>Route-based – router (IKEv2)</a:t>
            </a:r>
          </a:p>
          <a:p>
            <a:pPr lvl="1"/>
            <a:r>
              <a:rPr lang="en-US" dirty="0"/>
              <a:t>Policy-based – firewall (IKEv1)</a:t>
            </a:r>
          </a:p>
          <a:p>
            <a:r>
              <a:rPr lang="en-US" dirty="0"/>
              <a:t>SKUs</a:t>
            </a:r>
          </a:p>
          <a:p>
            <a:pPr lvl="1"/>
            <a:r>
              <a:rPr lang="en-US" dirty="0"/>
              <a:t>Mainly differentiate on throughputs</a:t>
            </a:r>
          </a:p>
          <a:p>
            <a:pPr lvl="1"/>
            <a:r>
              <a:rPr lang="en-US" dirty="0"/>
              <a:t>Same feature sets (except Basic)</a:t>
            </a:r>
          </a:p>
          <a:p>
            <a:endParaRPr lang="en-US" dirty="0"/>
          </a:p>
        </p:txBody>
      </p:sp>
      <p:sp>
        <p:nvSpPr>
          <p:cNvPr id="5" name="Text Placeholder 4">
            <a:extLst>
              <a:ext uri="{FF2B5EF4-FFF2-40B4-BE49-F238E27FC236}">
                <a16:creationId xmlns:a16="http://schemas.microsoft.com/office/drawing/2014/main" id="{64D80731-090A-4D5A-A4E5-8112A24DEDA0}"/>
              </a:ext>
            </a:extLst>
          </p:cNvPr>
          <p:cNvSpPr>
            <a:spLocks noGrp="1"/>
          </p:cNvSpPr>
          <p:nvPr>
            <p:ph type="body" sz="quarter" idx="11"/>
          </p:nvPr>
        </p:nvSpPr>
        <p:spPr>
          <a:xfrm>
            <a:off x="6674523" y="3084864"/>
            <a:ext cx="5484921" cy="2992745"/>
          </a:xfrm>
        </p:spPr>
        <p:txBody>
          <a:bodyPr/>
          <a:lstStyle/>
          <a:p>
            <a:r>
              <a:rPr lang="en-US" dirty="0">
                <a:solidFill>
                  <a:schemeClr val="tx1"/>
                </a:solidFill>
              </a:rPr>
              <a:t>Features</a:t>
            </a:r>
          </a:p>
          <a:p>
            <a:pPr lvl="1"/>
            <a:r>
              <a:rPr lang="en-US" dirty="0">
                <a:solidFill>
                  <a:schemeClr val="tx1"/>
                </a:solidFill>
              </a:rPr>
              <a:t>BGP, transit routing, forced tunneling</a:t>
            </a:r>
          </a:p>
          <a:p>
            <a:pPr lvl="1"/>
            <a:r>
              <a:rPr lang="en-US" dirty="0">
                <a:solidFill>
                  <a:schemeClr val="tx1"/>
                </a:solidFill>
              </a:rPr>
              <a:t>Gateway transit</a:t>
            </a:r>
          </a:p>
          <a:p>
            <a:pPr lvl="1"/>
            <a:r>
              <a:rPr lang="en-US" dirty="0">
                <a:solidFill>
                  <a:schemeClr val="tx1"/>
                </a:solidFill>
              </a:rPr>
              <a:t>Active-active</a:t>
            </a:r>
          </a:p>
          <a:p>
            <a:pPr lvl="1"/>
            <a:r>
              <a:rPr lang="en-US" dirty="0">
                <a:solidFill>
                  <a:schemeClr val="tx1"/>
                </a:solidFill>
              </a:rPr>
              <a:t>Custom policy – IPsec/IKE</a:t>
            </a:r>
          </a:p>
        </p:txBody>
      </p:sp>
      <p:graphicFrame>
        <p:nvGraphicFramePr>
          <p:cNvPr id="7" name="Table 6">
            <a:extLst>
              <a:ext uri="{FF2B5EF4-FFF2-40B4-BE49-F238E27FC236}">
                <a16:creationId xmlns:a16="http://schemas.microsoft.com/office/drawing/2014/main" id="{DA8E5D73-3198-466C-980F-50C8994A6B9A}"/>
              </a:ext>
            </a:extLst>
          </p:cNvPr>
          <p:cNvGraphicFramePr>
            <a:graphicFrameLocks noGrp="1"/>
          </p:cNvGraphicFramePr>
          <p:nvPr>
            <p:extLst>
              <p:ext uri="{D42A27DB-BD31-4B8C-83A1-F6EECF244321}">
                <p14:modId xmlns:p14="http://schemas.microsoft.com/office/powerpoint/2010/main" val="3752677630"/>
              </p:ext>
            </p:extLst>
          </p:nvPr>
        </p:nvGraphicFramePr>
        <p:xfrm>
          <a:off x="655554" y="1215351"/>
          <a:ext cx="9269815" cy="1977150"/>
        </p:xfrm>
        <a:graphic>
          <a:graphicData uri="http://schemas.openxmlformats.org/drawingml/2006/table">
            <a:tbl>
              <a:tblPr firstRow="1" bandRow="1"/>
              <a:tblGrid>
                <a:gridCol w="1853963">
                  <a:extLst>
                    <a:ext uri="{9D8B030D-6E8A-4147-A177-3AD203B41FA5}">
                      <a16:colId xmlns:a16="http://schemas.microsoft.com/office/drawing/2014/main" val="1073223025"/>
                    </a:ext>
                  </a:extLst>
                </a:gridCol>
                <a:gridCol w="1853963">
                  <a:extLst>
                    <a:ext uri="{9D8B030D-6E8A-4147-A177-3AD203B41FA5}">
                      <a16:colId xmlns:a16="http://schemas.microsoft.com/office/drawing/2014/main" val="894047555"/>
                    </a:ext>
                  </a:extLst>
                </a:gridCol>
                <a:gridCol w="1853963">
                  <a:extLst>
                    <a:ext uri="{9D8B030D-6E8A-4147-A177-3AD203B41FA5}">
                      <a16:colId xmlns:a16="http://schemas.microsoft.com/office/drawing/2014/main" val="2177338363"/>
                    </a:ext>
                  </a:extLst>
                </a:gridCol>
                <a:gridCol w="1853963">
                  <a:extLst>
                    <a:ext uri="{9D8B030D-6E8A-4147-A177-3AD203B41FA5}">
                      <a16:colId xmlns:a16="http://schemas.microsoft.com/office/drawing/2014/main" val="3542485207"/>
                    </a:ext>
                  </a:extLst>
                </a:gridCol>
                <a:gridCol w="1853963">
                  <a:extLst>
                    <a:ext uri="{9D8B030D-6E8A-4147-A177-3AD203B41FA5}">
                      <a16:colId xmlns:a16="http://schemas.microsoft.com/office/drawing/2014/main" val="1828469263"/>
                    </a:ext>
                  </a:extLst>
                </a:gridCol>
              </a:tblGrid>
              <a:tr h="395430">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pPr algn="ctr"/>
                      <a:r>
                        <a:rPr lang="en-US" sz="1700"/>
                        <a:t>SKU</a:t>
                      </a:r>
                    </a:p>
                  </a:txBody>
                  <a:tcPr marL="91415" marR="91415" marT="45707" marB="45707">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38007"/>
                    </a:solidFill>
                  </a:tcPr>
                </a:tc>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pPr algn="ctr"/>
                      <a:r>
                        <a:rPr lang="en-US" sz="1700" dirty="0"/>
                        <a:t>Workload</a:t>
                      </a:r>
                    </a:p>
                  </a:txBody>
                  <a:tcPr marL="91415" marR="91415" marT="45707" marB="45707">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38007"/>
                    </a:solidFill>
                  </a:tcPr>
                </a:tc>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pPr algn="ctr"/>
                      <a:r>
                        <a:rPr lang="en-US" sz="1700"/>
                        <a:t>Throughput*</a:t>
                      </a:r>
                    </a:p>
                  </a:txBody>
                  <a:tcPr marL="91415" marR="91415" marT="45707" marB="45707">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38007"/>
                    </a:solidFill>
                  </a:tcPr>
                </a:tc>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pPr algn="ctr"/>
                      <a:r>
                        <a:rPr lang="en-US" sz="1700" dirty="0"/>
                        <a:t>S2S/V2V</a:t>
                      </a:r>
                    </a:p>
                  </a:txBody>
                  <a:tcPr marL="91415" marR="91415" marT="45707" marB="45707">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38007"/>
                    </a:solidFill>
                  </a:tcPr>
                </a:tc>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pPr algn="ctr"/>
                      <a:r>
                        <a:rPr lang="en-US" sz="1700" dirty="0"/>
                        <a:t>SLA</a:t>
                      </a:r>
                    </a:p>
                  </a:txBody>
                  <a:tcPr marL="91415" marR="91415" marT="45707" marB="45707">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38007"/>
                    </a:solidFill>
                  </a:tcPr>
                </a:tc>
                <a:extLst>
                  <a:ext uri="{0D108BD9-81ED-4DB2-BD59-A6C34878D82A}">
                    <a16:rowId xmlns:a16="http://schemas.microsoft.com/office/drawing/2014/main" val="2257559678"/>
                  </a:ext>
                </a:extLst>
              </a:tr>
              <a:tr h="395430">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VpnGw1</a:t>
                      </a:r>
                    </a:p>
                  </a:txBody>
                  <a:tcPr marL="91415" marR="91415" marT="45707" marB="45707">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Production</a:t>
                      </a:r>
                    </a:p>
                  </a:txBody>
                  <a:tcPr marL="91415" marR="91415" marT="45707" marB="45707">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b="1">
                          <a:solidFill>
                            <a:schemeClr val="tx1"/>
                          </a:solidFill>
                        </a:rPr>
                        <a:t>650 Mbps</a:t>
                      </a:r>
                    </a:p>
                  </a:txBody>
                  <a:tcPr marL="91415" marR="91415" marT="45707" marB="45707">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Max. 30</a:t>
                      </a:r>
                    </a:p>
                  </a:txBody>
                  <a:tcPr marL="91415" marR="91415" marT="45707" marB="45707">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99.95%</a:t>
                      </a:r>
                    </a:p>
                  </a:txBody>
                  <a:tcPr marL="91415" marR="91415" marT="45707" marB="45707">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3217705101"/>
                  </a:ext>
                </a:extLst>
              </a:tr>
              <a:tr h="395430">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VpnGw2</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Production</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b="1" dirty="0">
                          <a:solidFill>
                            <a:schemeClr val="tx1"/>
                          </a:solidFill>
                        </a:rPr>
                        <a:t>1 Gbps</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solidFill>
                            <a:schemeClr val="tx1"/>
                          </a:solidFill>
                        </a:rPr>
                        <a:t>Max. 30</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99.95%</a:t>
                      </a:r>
                    </a:p>
                  </a:txBody>
                  <a:tcPr marL="91415" marR="91415" marT="45707" marB="45707">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330343623"/>
                  </a:ext>
                </a:extLst>
              </a:tr>
              <a:tr h="395430">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solidFill>
                            <a:schemeClr val="tx1"/>
                          </a:solidFill>
                        </a:rPr>
                        <a:t>VpnGw3</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Production</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b="1" dirty="0">
                          <a:solidFill>
                            <a:schemeClr val="tx1"/>
                          </a:solidFill>
                        </a:rPr>
                        <a:t>1.25 Gbps</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solidFill>
                            <a:schemeClr val="tx1"/>
                          </a:solidFill>
                        </a:rPr>
                        <a:t>Max. 30</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99.95%</a:t>
                      </a:r>
                    </a:p>
                  </a:txBody>
                  <a:tcPr marL="91415" marR="91415" marT="45707" marB="45707">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672781145"/>
                  </a:ext>
                </a:extLst>
              </a:tr>
              <a:tr h="395430">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Basic</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Dev/Test</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100 Mbps</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Max. 10</a:t>
                      </a:r>
                    </a:p>
                  </a:txBody>
                  <a:tcPr marL="91415" marR="91415" marT="45707" marB="45707">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solidFill>
                            <a:schemeClr val="tx1"/>
                          </a:solidFill>
                        </a:rPr>
                        <a:t>99.9%</a:t>
                      </a:r>
                    </a:p>
                  </a:txBody>
                  <a:tcPr marL="91415" marR="91415" marT="45707" marB="45707">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3009526900"/>
                  </a:ext>
                </a:extLst>
              </a:tr>
            </a:tbl>
          </a:graphicData>
        </a:graphic>
      </p:graphicFrame>
    </p:spTree>
    <p:extLst>
      <p:ext uri="{BB962C8B-B14F-4D97-AF65-F5344CB8AC3E}">
        <p14:creationId xmlns:p14="http://schemas.microsoft.com/office/powerpoint/2010/main" val="201966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76717" y="4169170"/>
            <a:ext cx="5202199" cy="2455651"/>
          </a:xfrm>
          <a:prstGeom prst="rect">
            <a:avLst/>
          </a:prstGeom>
          <a:solidFill>
            <a:schemeClr val="accent2"/>
          </a:solidFill>
          <a:ln w="19050">
            <a:solidFill>
              <a:schemeClr val="accent2"/>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1390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On-premises</a:t>
            </a:r>
          </a:p>
        </p:txBody>
      </p:sp>
      <p:sp>
        <p:nvSpPr>
          <p:cNvPr id="2" name="Rounded Rectangle 1"/>
          <p:cNvSpPr/>
          <p:nvPr/>
        </p:nvSpPr>
        <p:spPr bwMode="auto">
          <a:xfrm>
            <a:off x="999129" y="4831232"/>
            <a:ext cx="4357375" cy="1299865"/>
          </a:xfrm>
          <a:prstGeom prst="roundRect">
            <a:avLst>
              <a:gd name="adj" fmla="val 6387"/>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1" normalizeH="0" baseline="0" noProof="0">
              <a:ln>
                <a:noFill/>
              </a:ln>
              <a:gradFill>
                <a:gsLst>
                  <a:gs pos="1250">
                    <a:srgbClr val="000000"/>
                  </a:gs>
                  <a:gs pos="10417">
                    <a:srgbClr val="000000"/>
                  </a:gs>
                </a:gsLst>
                <a:lin ang="5400000" scaled="0"/>
              </a:gradFill>
              <a:effectLst/>
              <a:uLnTx/>
              <a:uFillTx/>
              <a:latin typeface="Segoe UI"/>
              <a:ea typeface="+mn-ea"/>
              <a:cs typeface="+mn-cs"/>
            </a:endParaRPr>
          </a:p>
        </p:txBody>
      </p:sp>
      <p:sp>
        <p:nvSpPr>
          <p:cNvPr id="3" name="TextBox 2"/>
          <p:cNvSpPr txBox="1"/>
          <p:nvPr/>
        </p:nvSpPr>
        <p:spPr>
          <a:xfrm>
            <a:off x="999130" y="6052437"/>
            <a:ext cx="1965063" cy="572422"/>
          </a:xfrm>
          <a:prstGeom prst="rect">
            <a:avLst/>
          </a:prstGeom>
          <a:noFill/>
        </p:spPr>
        <p:txBody>
          <a:bodyPr wrap="none" lIns="0" tIns="146283" rIns="182854" bIns="146283"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Your datacenter</a:t>
            </a:r>
          </a:p>
        </p:txBody>
      </p:sp>
      <p:grpSp>
        <p:nvGrpSpPr>
          <p:cNvPr id="32" name="Group 31"/>
          <p:cNvGrpSpPr/>
          <p:nvPr/>
        </p:nvGrpSpPr>
        <p:grpSpPr>
          <a:xfrm>
            <a:off x="1096914" y="4924418"/>
            <a:ext cx="2473237" cy="1113490"/>
            <a:chOff x="794905" y="2135332"/>
            <a:chExt cx="3406034" cy="1533449"/>
          </a:xfrm>
        </p:grpSpPr>
        <p:pic>
          <p:nvPicPr>
            <p:cNvPr id="20" name="Picture 1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4905" y="3198357"/>
              <a:ext cx="1089128" cy="470424"/>
            </a:xfrm>
            <a:prstGeom prst="roundRect">
              <a:avLst>
                <a:gd name="adj" fmla="val 11234"/>
              </a:avLst>
            </a:prstGeom>
            <a:solidFill>
              <a:schemeClr val="tx2"/>
            </a:solidFill>
            <a:ln w="63500">
              <a:noFill/>
            </a:ln>
            <a:effectLst/>
          </p:spPr>
        </p:pic>
        <p:pic>
          <p:nvPicPr>
            <p:cNvPr id="21" name="Picture 2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4905" y="2666845"/>
              <a:ext cx="1089128" cy="470424"/>
            </a:xfrm>
            <a:prstGeom prst="roundRect">
              <a:avLst>
                <a:gd name="adj" fmla="val 11234"/>
              </a:avLst>
            </a:prstGeom>
            <a:solidFill>
              <a:schemeClr val="tx2"/>
            </a:solidFill>
            <a:ln w="63500">
              <a:noFill/>
            </a:ln>
            <a:effectLst/>
          </p:spPr>
        </p:pic>
        <p:pic>
          <p:nvPicPr>
            <p:cNvPr id="25" name="Picture 24"/>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4905" y="2135332"/>
              <a:ext cx="1089128" cy="470424"/>
            </a:xfrm>
            <a:prstGeom prst="roundRect">
              <a:avLst>
                <a:gd name="adj" fmla="val 11234"/>
              </a:avLst>
            </a:prstGeom>
            <a:solidFill>
              <a:schemeClr val="tx2"/>
            </a:solidFill>
            <a:ln w="63500">
              <a:noFill/>
            </a:ln>
            <a:effectLst/>
          </p:spPr>
        </p:pic>
        <p:pic>
          <p:nvPicPr>
            <p:cNvPr id="26" name="Picture 2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53358" y="3198357"/>
              <a:ext cx="1089128" cy="470424"/>
            </a:xfrm>
            <a:prstGeom prst="roundRect">
              <a:avLst>
                <a:gd name="adj" fmla="val 11234"/>
              </a:avLst>
            </a:prstGeom>
            <a:solidFill>
              <a:schemeClr val="tx2"/>
            </a:solidFill>
            <a:ln w="63500">
              <a:noFill/>
            </a:ln>
            <a:effectLst/>
          </p:spPr>
        </p:pic>
        <p:pic>
          <p:nvPicPr>
            <p:cNvPr id="27" name="Picture 26"/>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53358" y="2666845"/>
              <a:ext cx="1089128" cy="470424"/>
            </a:xfrm>
            <a:prstGeom prst="roundRect">
              <a:avLst>
                <a:gd name="adj" fmla="val 11234"/>
              </a:avLst>
            </a:prstGeom>
            <a:solidFill>
              <a:schemeClr val="tx2"/>
            </a:solidFill>
            <a:ln w="63500">
              <a:noFill/>
            </a:ln>
            <a:effectLst/>
          </p:spPr>
        </p:pic>
        <p:pic>
          <p:nvPicPr>
            <p:cNvPr id="28" name="Picture 2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53358" y="2135332"/>
              <a:ext cx="1089128" cy="470424"/>
            </a:xfrm>
            <a:prstGeom prst="roundRect">
              <a:avLst>
                <a:gd name="adj" fmla="val 11234"/>
              </a:avLst>
            </a:prstGeom>
            <a:solidFill>
              <a:schemeClr val="tx2"/>
            </a:solidFill>
            <a:ln w="63500">
              <a:noFill/>
            </a:ln>
            <a:effectLst/>
          </p:spPr>
        </p:pic>
        <p:pic>
          <p:nvPicPr>
            <p:cNvPr id="29" name="Picture 2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11811" y="3198357"/>
              <a:ext cx="1089128" cy="470424"/>
            </a:xfrm>
            <a:prstGeom prst="roundRect">
              <a:avLst>
                <a:gd name="adj" fmla="val 11234"/>
              </a:avLst>
            </a:prstGeom>
            <a:solidFill>
              <a:schemeClr val="tx2"/>
            </a:solidFill>
            <a:ln w="63500">
              <a:noFill/>
            </a:ln>
            <a:effectLst/>
          </p:spPr>
        </p:pic>
        <p:pic>
          <p:nvPicPr>
            <p:cNvPr id="30" name="Picture 2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11811" y="2666845"/>
              <a:ext cx="1089128" cy="470424"/>
            </a:xfrm>
            <a:prstGeom prst="roundRect">
              <a:avLst>
                <a:gd name="adj" fmla="val 11234"/>
              </a:avLst>
            </a:prstGeom>
            <a:solidFill>
              <a:schemeClr val="tx2"/>
            </a:solidFill>
            <a:ln w="63500">
              <a:noFill/>
            </a:ln>
            <a:effectLst/>
          </p:spPr>
        </p:pic>
        <p:pic>
          <p:nvPicPr>
            <p:cNvPr id="31" name="Picture 3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11811" y="2135332"/>
              <a:ext cx="1089128" cy="470424"/>
            </a:xfrm>
            <a:prstGeom prst="roundRect">
              <a:avLst>
                <a:gd name="adj" fmla="val 11234"/>
              </a:avLst>
            </a:prstGeom>
            <a:solidFill>
              <a:schemeClr val="tx2"/>
            </a:solidFill>
            <a:ln w="63500">
              <a:noFill/>
            </a:ln>
            <a:effectLst/>
          </p:spPr>
        </p:pic>
      </p:grpSp>
      <p:sp>
        <p:nvSpPr>
          <p:cNvPr id="9" name="Oval 8"/>
          <p:cNvSpPr/>
          <p:nvPr/>
        </p:nvSpPr>
        <p:spPr bwMode="auto">
          <a:xfrm>
            <a:off x="3740840" y="4837429"/>
            <a:ext cx="1279387" cy="1304460"/>
          </a:xfrm>
          <a:prstGeom prst="ellipse">
            <a:avLst/>
          </a:prstGeom>
          <a:solidFill>
            <a:srgbClr val="FFFFFF"/>
          </a:solidFill>
          <a:ln w="76200">
            <a:solidFill>
              <a:schemeClr val="bg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1" normalizeH="0" baseline="0" noProof="0">
              <a:ln>
                <a:noFill/>
              </a:ln>
              <a:gradFill>
                <a:gsLst>
                  <a:gs pos="1250">
                    <a:srgbClr val="000000"/>
                  </a:gs>
                  <a:gs pos="10417">
                    <a:srgbClr val="000000"/>
                  </a:gs>
                </a:gsLst>
                <a:lin ang="5400000" scaled="0"/>
              </a:gradFill>
              <a:effectLst/>
              <a:uLnTx/>
              <a:uFillTx/>
              <a:latin typeface="Segoe UI"/>
              <a:ea typeface="+mn-ea"/>
              <a:cs typeface="+mn-cs"/>
            </a:endParaRPr>
          </a:p>
        </p:txBody>
      </p:sp>
      <p:sp>
        <p:nvSpPr>
          <p:cNvPr id="46" name="Freeform 52"/>
          <p:cNvSpPr>
            <a:spLocks noEditPoints="1"/>
          </p:cNvSpPr>
          <p:nvPr/>
        </p:nvSpPr>
        <p:spPr bwMode="auto">
          <a:xfrm>
            <a:off x="3940122" y="4966781"/>
            <a:ext cx="886253" cy="674549"/>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extBox 46"/>
          <p:cNvSpPr txBox="1"/>
          <p:nvPr/>
        </p:nvSpPr>
        <p:spPr>
          <a:xfrm>
            <a:off x="3641315" y="5493784"/>
            <a:ext cx="1492985" cy="599865"/>
          </a:xfrm>
          <a:prstGeom prst="rect">
            <a:avLst/>
          </a:prstGeom>
          <a:noFill/>
        </p:spPr>
        <p:txBody>
          <a:bodyPr wrap="none" lIns="182854" tIns="146283" rIns="182854" bIns="146283"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099" b="0" i="0" u="none" strike="noStrike" kern="1200" cap="none" spc="0" normalizeH="0" baseline="0" noProof="0">
                <a:ln>
                  <a:noFill/>
                </a:ln>
                <a:solidFill>
                  <a:srgbClr val="002050"/>
                </a:solidFill>
                <a:effectLst/>
                <a:uLnTx/>
                <a:uFillTx/>
                <a:latin typeface="Segoe UI"/>
                <a:ea typeface="+mn-ea"/>
                <a:cs typeface="+mn-cs"/>
              </a:rPr>
              <a:t>Hardware VPN or </a:t>
            </a:r>
            <a:br>
              <a:rPr kumimoji="0" lang="en-US" sz="1099" b="0" i="0" u="none" strike="noStrike" kern="1200" cap="none" spc="0" normalizeH="0" baseline="0" noProof="0">
                <a:ln>
                  <a:noFill/>
                </a:ln>
                <a:solidFill>
                  <a:srgbClr val="002050"/>
                </a:solidFill>
                <a:effectLst/>
                <a:uLnTx/>
                <a:uFillTx/>
                <a:latin typeface="Segoe UI"/>
                <a:ea typeface="+mn-ea"/>
                <a:cs typeface="+mn-cs"/>
              </a:rPr>
            </a:br>
            <a:r>
              <a:rPr kumimoji="0" lang="en-US" sz="1099" b="0" i="0" u="none" strike="noStrike" kern="1200" cap="none" spc="0" normalizeH="0" baseline="0" noProof="0">
                <a:ln>
                  <a:noFill/>
                </a:ln>
                <a:solidFill>
                  <a:srgbClr val="002050"/>
                </a:solidFill>
                <a:effectLst/>
                <a:uLnTx/>
                <a:uFillTx/>
                <a:latin typeface="Segoe UI"/>
                <a:ea typeface="+mn-ea"/>
                <a:cs typeface="+mn-cs"/>
              </a:rPr>
              <a:t>Windows RRAS</a:t>
            </a:r>
          </a:p>
        </p:txBody>
      </p:sp>
      <p:sp>
        <p:nvSpPr>
          <p:cNvPr id="6" name="Clpoud Icon"/>
          <p:cNvSpPr>
            <a:spLocks noChangeAspect="1"/>
          </p:cNvSpPr>
          <p:nvPr/>
        </p:nvSpPr>
        <p:spPr bwMode="black">
          <a:xfrm>
            <a:off x="6368386" y="1723863"/>
            <a:ext cx="5738594" cy="324291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vert="horz" wrap="square" lIns="91360" tIns="182714" rIns="456783" bIns="45679" numCol="1" anchor="t" anchorCtr="0" compatLnSpc="1">
            <a:prstTxWarp prst="textNoShape">
              <a:avLst/>
            </a:prstTxWarp>
          </a:bodyPr>
          <a:lstStyle/>
          <a:p>
            <a:pPr marL="0" marR="0" lvl="0" indent="0" algn="ctr" defTabSz="932742" rtl="0" eaLnBrk="1" fontAlgn="base" latinLnBrk="0" hangingPunct="1">
              <a:lnSpc>
                <a:spcPct val="90000"/>
              </a:lnSpc>
              <a:spcBef>
                <a:spcPct val="0"/>
              </a:spcBef>
              <a:spcAft>
                <a:spcPct val="0"/>
              </a:spcAft>
              <a:buClrTx/>
              <a:buSzTx/>
              <a:buFontTx/>
              <a:buNone/>
              <a:tabLst/>
              <a:defRPr/>
            </a:pPr>
            <a:br>
              <a:rPr kumimoji="0" lang="en-US" sz="2400" b="0" i="0" u="none" strike="noStrike" kern="1200" cap="none" spc="-51" normalizeH="0" baseline="0" noProof="0">
                <a:ln>
                  <a:noFill/>
                </a:ln>
                <a:solidFill>
                  <a:srgbClr val="FFFFFF"/>
                </a:solidFill>
                <a:effectLst/>
                <a:uLnTx/>
                <a:uFillTx/>
                <a:latin typeface="Segoe UI"/>
                <a:ea typeface="+mn-ea"/>
                <a:cs typeface="+mn-cs"/>
              </a:rPr>
            </a:br>
            <a:r>
              <a:rPr kumimoji="0" lang="en-US" sz="2400" b="0" i="0" u="none" strike="noStrike" kern="1200" cap="none" spc="-51" normalizeH="0" baseline="0" noProof="0">
                <a:ln>
                  <a:noFill/>
                </a:ln>
                <a:solidFill>
                  <a:srgbClr val="FFFFFF"/>
                </a:solidFill>
                <a:effectLst/>
                <a:uLnTx/>
                <a:uFillTx/>
                <a:latin typeface="Segoe UI"/>
                <a:ea typeface="+mn-ea"/>
                <a:cs typeface="+mn-cs"/>
              </a:rPr>
              <a:t>Microsoft Azure</a:t>
            </a:r>
          </a:p>
        </p:txBody>
      </p:sp>
      <p:sp>
        <p:nvSpPr>
          <p:cNvPr id="44" name="Freeform 43"/>
          <p:cNvSpPr/>
          <p:nvPr/>
        </p:nvSpPr>
        <p:spPr bwMode="auto">
          <a:xfrm>
            <a:off x="7741979" y="2862787"/>
            <a:ext cx="4127415" cy="1911683"/>
          </a:xfrm>
          <a:custGeom>
            <a:avLst/>
            <a:gdLst>
              <a:gd name="connsiteX0" fmla="*/ 269674 w 3173565"/>
              <a:gd name="connsiteY0" fmla="*/ 0 h 1618014"/>
              <a:gd name="connsiteX1" fmla="*/ 2323469 w 3173565"/>
              <a:gd name="connsiteY1" fmla="*/ 0 h 1618014"/>
              <a:gd name="connsiteX2" fmla="*/ 2337182 w 3173565"/>
              <a:gd name="connsiteY2" fmla="*/ 1382 h 1618014"/>
              <a:gd name="connsiteX3" fmla="*/ 2364558 w 3173565"/>
              <a:gd name="connsiteY3" fmla="*/ 0 h 1618014"/>
              <a:gd name="connsiteX4" fmla="*/ 3173565 w 3173565"/>
              <a:gd name="connsiteY4" fmla="*/ 809007 h 1618014"/>
              <a:gd name="connsiteX5" fmla="*/ 2364558 w 3173565"/>
              <a:gd name="connsiteY5" fmla="*/ 1618014 h 1618014"/>
              <a:gd name="connsiteX6" fmla="*/ 2337182 w 3173565"/>
              <a:gd name="connsiteY6" fmla="*/ 1616632 h 1618014"/>
              <a:gd name="connsiteX7" fmla="*/ 2323469 w 3173565"/>
              <a:gd name="connsiteY7" fmla="*/ 1618014 h 1618014"/>
              <a:gd name="connsiteX8" fmla="*/ 269674 w 3173565"/>
              <a:gd name="connsiteY8" fmla="*/ 1618014 h 1618014"/>
              <a:gd name="connsiteX9" fmla="*/ 0 w 3173565"/>
              <a:gd name="connsiteY9" fmla="*/ 1348340 h 1618014"/>
              <a:gd name="connsiteX10" fmla="*/ 0 w 3173565"/>
              <a:gd name="connsiteY10" fmla="*/ 269674 h 1618014"/>
              <a:gd name="connsiteX11" fmla="*/ 269674 w 3173565"/>
              <a:gd name="connsiteY11" fmla="*/ 0 h 161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565" h="1618014">
                <a:moveTo>
                  <a:pt x="269674" y="0"/>
                </a:moveTo>
                <a:lnTo>
                  <a:pt x="2323469" y="0"/>
                </a:lnTo>
                <a:lnTo>
                  <a:pt x="2337182" y="1382"/>
                </a:lnTo>
                <a:lnTo>
                  <a:pt x="2364558" y="0"/>
                </a:lnTo>
                <a:cubicBezTo>
                  <a:pt x="2811360" y="0"/>
                  <a:pt x="3173565" y="362205"/>
                  <a:pt x="3173565" y="809007"/>
                </a:cubicBezTo>
                <a:cubicBezTo>
                  <a:pt x="3173565" y="1255809"/>
                  <a:pt x="2811360" y="1618014"/>
                  <a:pt x="2364558" y="1618014"/>
                </a:cubicBezTo>
                <a:lnTo>
                  <a:pt x="2337182" y="1616632"/>
                </a:lnTo>
                <a:lnTo>
                  <a:pt x="2323469" y="1618014"/>
                </a:lnTo>
                <a:lnTo>
                  <a:pt x="269674" y="1618014"/>
                </a:lnTo>
                <a:cubicBezTo>
                  <a:pt x="120737" y="1618014"/>
                  <a:pt x="0" y="1497277"/>
                  <a:pt x="0" y="1348340"/>
                </a:cubicBezTo>
                <a:lnTo>
                  <a:pt x="0" y="269674"/>
                </a:lnTo>
                <a:cubicBezTo>
                  <a:pt x="0" y="120737"/>
                  <a:pt x="120737" y="0"/>
                  <a:pt x="269674" y="0"/>
                </a:cubicBezTo>
                <a:close/>
              </a:path>
            </a:pathLst>
          </a:custGeom>
          <a:solidFill>
            <a:schemeClr val="bg2">
              <a:lumMod val="75000"/>
              <a:lumOff val="2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703" tIns="146227" rIns="0" bIns="45713"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Virtual Network</a:t>
            </a:r>
          </a:p>
        </p:txBody>
      </p:sp>
      <p:sp>
        <p:nvSpPr>
          <p:cNvPr id="50" name="TextBox 49"/>
          <p:cNvSpPr txBox="1"/>
          <p:nvPr/>
        </p:nvSpPr>
        <p:spPr>
          <a:xfrm>
            <a:off x="6314766" y="4272446"/>
            <a:ext cx="1473979" cy="59986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099"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VPN </a:t>
            </a:r>
            <a:br>
              <a:rPr kumimoji="0" lang="en-US" sz="1099"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br>
            <a:r>
              <a:rPr kumimoji="0" lang="en-US" sz="1099"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Gateway</a:t>
            </a:r>
          </a:p>
        </p:txBody>
      </p:sp>
      <p:sp>
        <p:nvSpPr>
          <p:cNvPr id="11" name="Rounded Rectangle 10"/>
          <p:cNvSpPr/>
          <p:nvPr/>
        </p:nvSpPr>
        <p:spPr bwMode="auto">
          <a:xfrm>
            <a:off x="7874903" y="3170998"/>
            <a:ext cx="919842" cy="1221559"/>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1" normalizeH="0" baseline="0" noProof="0">
              <a:ln>
                <a:noFill/>
              </a:ln>
              <a:solidFill>
                <a:srgbClr val="505050"/>
              </a:solidFill>
              <a:effectLst/>
              <a:uLnTx/>
              <a:uFillTx/>
              <a:latin typeface="Segoe UI"/>
              <a:ea typeface="+mn-ea"/>
              <a:cs typeface="+mn-cs"/>
            </a:endParaRPr>
          </a:p>
        </p:txBody>
      </p:sp>
      <p:pic>
        <p:nvPicPr>
          <p:cNvPr id="68" name="Picture 6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39159" y="3991270"/>
            <a:ext cx="790853" cy="341589"/>
          </a:xfrm>
          <a:prstGeom prst="roundRect">
            <a:avLst>
              <a:gd name="adj" fmla="val 11234"/>
            </a:avLst>
          </a:prstGeom>
          <a:solidFill>
            <a:schemeClr val="tx2"/>
          </a:solidFill>
          <a:ln w="63500">
            <a:noFill/>
          </a:ln>
          <a:effectLst/>
        </p:spPr>
      </p:pic>
      <p:pic>
        <p:nvPicPr>
          <p:cNvPr id="69" name="Picture 6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39159" y="3605321"/>
            <a:ext cx="790853" cy="341589"/>
          </a:xfrm>
          <a:prstGeom prst="roundRect">
            <a:avLst>
              <a:gd name="adj" fmla="val 11234"/>
            </a:avLst>
          </a:prstGeom>
          <a:solidFill>
            <a:schemeClr val="tx2"/>
          </a:solidFill>
          <a:ln w="63500">
            <a:noFill/>
          </a:ln>
          <a:effectLst/>
        </p:spPr>
      </p:pic>
      <p:pic>
        <p:nvPicPr>
          <p:cNvPr id="70" name="Picture 6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39159" y="3219371"/>
            <a:ext cx="790853" cy="341589"/>
          </a:xfrm>
          <a:prstGeom prst="roundRect">
            <a:avLst>
              <a:gd name="adj" fmla="val 11234"/>
            </a:avLst>
          </a:prstGeom>
          <a:solidFill>
            <a:schemeClr val="tx2"/>
          </a:solidFill>
          <a:ln w="63500">
            <a:noFill/>
          </a:ln>
          <a:effectLst/>
        </p:spPr>
      </p:pic>
      <p:sp>
        <p:nvSpPr>
          <p:cNvPr id="79" name="TextBox 78"/>
          <p:cNvSpPr txBox="1"/>
          <p:nvPr/>
        </p:nvSpPr>
        <p:spPr>
          <a:xfrm>
            <a:off x="7874903" y="2821537"/>
            <a:ext cx="919474" cy="447644"/>
          </a:xfrm>
          <a:prstGeom prst="rect">
            <a:avLst/>
          </a:prstGeom>
          <a:noFill/>
        </p:spPr>
        <p:txBody>
          <a:bodyPr wrap="square" lIns="91427" tIns="146283" rIns="91427" bIns="146283"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099" b="0" i="0" u="none" strike="noStrike" kern="1200" cap="none" spc="0" normalizeH="0" baseline="0" noProof="0">
                <a:ln>
                  <a:noFill/>
                </a:ln>
                <a:solidFill>
                  <a:srgbClr val="505050"/>
                </a:solidFill>
                <a:effectLst>
                  <a:outerShdw blurRad="38100" dist="38100" dir="2700000" algn="tl">
                    <a:srgbClr val="000000">
                      <a:alpha val="43137"/>
                    </a:srgbClr>
                  </a:outerShdw>
                </a:effectLst>
                <a:uLnTx/>
                <a:uFillTx/>
                <a:latin typeface="Segoe UI"/>
                <a:ea typeface="+mn-ea"/>
                <a:cs typeface="+mn-cs"/>
              </a:rPr>
              <a:t>&lt;subnet 1&gt;</a:t>
            </a:r>
          </a:p>
        </p:txBody>
      </p:sp>
      <p:sp>
        <p:nvSpPr>
          <p:cNvPr id="80" name="TextBox 79"/>
          <p:cNvSpPr txBox="1"/>
          <p:nvPr/>
        </p:nvSpPr>
        <p:spPr>
          <a:xfrm>
            <a:off x="8858504" y="2821537"/>
            <a:ext cx="916317" cy="447644"/>
          </a:xfrm>
          <a:prstGeom prst="rect">
            <a:avLst/>
          </a:prstGeom>
          <a:noFill/>
        </p:spPr>
        <p:txBody>
          <a:bodyPr wrap="square" lIns="91427" tIns="146283" rIns="91427" bIns="146283"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099" b="0" i="0" u="none" strike="noStrike" kern="1200" cap="none" spc="0" normalizeH="0" baseline="0" noProof="0">
                <a:ln>
                  <a:noFill/>
                </a:ln>
                <a:solidFill>
                  <a:srgbClr val="505050"/>
                </a:solidFill>
                <a:effectLst>
                  <a:outerShdw blurRad="38100" dist="38100" dir="2700000" algn="tl">
                    <a:srgbClr val="000000">
                      <a:alpha val="43137"/>
                    </a:srgbClr>
                  </a:outerShdw>
                </a:effectLst>
                <a:uLnTx/>
                <a:uFillTx/>
                <a:latin typeface="Segoe UI"/>
                <a:ea typeface="+mn-ea"/>
                <a:cs typeface="+mn-cs"/>
              </a:rPr>
              <a:t>&lt;subnet 2&gt;</a:t>
            </a:r>
          </a:p>
        </p:txBody>
      </p:sp>
      <p:sp>
        <p:nvSpPr>
          <p:cNvPr id="81" name="TextBox 80"/>
          <p:cNvSpPr txBox="1"/>
          <p:nvPr/>
        </p:nvSpPr>
        <p:spPr>
          <a:xfrm>
            <a:off x="9838581" y="2821537"/>
            <a:ext cx="924102" cy="447644"/>
          </a:xfrm>
          <a:prstGeom prst="rect">
            <a:avLst/>
          </a:prstGeom>
          <a:noFill/>
        </p:spPr>
        <p:txBody>
          <a:bodyPr wrap="square" lIns="91427" tIns="146283" rIns="91427" bIns="146283"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099" b="0" i="0" u="none" strike="noStrike" kern="1200" cap="none" spc="0" normalizeH="0" baseline="0" noProof="0">
                <a:ln>
                  <a:noFill/>
                </a:ln>
                <a:solidFill>
                  <a:srgbClr val="505050"/>
                </a:solidFill>
                <a:effectLst>
                  <a:outerShdw blurRad="38100" dist="38100" dir="2700000" algn="tl">
                    <a:srgbClr val="000000">
                      <a:alpha val="43137"/>
                    </a:srgbClr>
                  </a:outerShdw>
                </a:effectLst>
                <a:uLnTx/>
                <a:uFillTx/>
                <a:latin typeface="Segoe UI"/>
                <a:ea typeface="+mn-ea"/>
                <a:cs typeface="+mn-cs"/>
              </a:rPr>
              <a:t>&lt;subnet 3&gt;</a:t>
            </a:r>
          </a:p>
        </p:txBody>
      </p:sp>
      <p:pic>
        <p:nvPicPr>
          <p:cNvPr id="82" name="Picture 81"/>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0891544" y="3605320"/>
            <a:ext cx="790853" cy="341589"/>
          </a:xfrm>
          <a:prstGeom prst="roundRect">
            <a:avLst>
              <a:gd name="adj" fmla="val 9180"/>
            </a:avLst>
          </a:prstGeom>
          <a:noFill/>
          <a:ln w="31750">
            <a:solidFill>
              <a:schemeClr val="tx2"/>
            </a:solidFill>
          </a:ln>
        </p:spPr>
      </p:pic>
      <p:grpSp>
        <p:nvGrpSpPr>
          <p:cNvPr id="17" name="Group 16"/>
          <p:cNvGrpSpPr/>
          <p:nvPr/>
        </p:nvGrpSpPr>
        <p:grpSpPr>
          <a:xfrm>
            <a:off x="8858872" y="3170998"/>
            <a:ext cx="919842" cy="1221559"/>
            <a:chOff x="8913268" y="1889001"/>
            <a:chExt cx="919973" cy="1221733"/>
          </a:xfrm>
        </p:grpSpPr>
        <p:sp>
          <p:nvSpPr>
            <p:cNvPr id="83" name="Rounded Rectangle 82"/>
            <p:cNvSpPr/>
            <p:nvPr/>
          </p:nvSpPr>
          <p:spPr bwMode="auto">
            <a:xfrm>
              <a:off x="8913268"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1" normalizeH="0" baseline="0" noProof="0">
                <a:ln>
                  <a:noFill/>
                </a:ln>
                <a:solidFill>
                  <a:srgbClr val="505050"/>
                </a:solidFill>
                <a:effectLst/>
                <a:uLnTx/>
                <a:uFillTx/>
                <a:latin typeface="Segoe UI"/>
                <a:ea typeface="+mn-ea"/>
                <a:cs typeface="+mn-cs"/>
              </a:endParaRPr>
            </a:p>
          </p:txBody>
        </p:sp>
        <p:pic>
          <p:nvPicPr>
            <p:cNvPr id="71" name="Picture 7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8977772" y="2709388"/>
              <a:ext cx="790965" cy="341639"/>
            </a:xfrm>
            <a:prstGeom prst="roundRect">
              <a:avLst>
                <a:gd name="adj" fmla="val 11234"/>
              </a:avLst>
            </a:prstGeom>
            <a:solidFill>
              <a:schemeClr val="tx2"/>
            </a:solidFill>
            <a:ln w="63500">
              <a:noFill/>
            </a:ln>
            <a:effectLst/>
          </p:spPr>
        </p:pic>
        <p:pic>
          <p:nvPicPr>
            <p:cNvPr id="72" name="Picture 7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8977772" y="2323384"/>
              <a:ext cx="790965" cy="341639"/>
            </a:xfrm>
            <a:prstGeom prst="roundRect">
              <a:avLst>
                <a:gd name="adj" fmla="val 11234"/>
              </a:avLst>
            </a:prstGeom>
            <a:solidFill>
              <a:schemeClr val="tx2"/>
            </a:solidFill>
            <a:ln w="63500">
              <a:noFill/>
            </a:ln>
            <a:effectLst/>
          </p:spPr>
        </p:pic>
        <p:pic>
          <p:nvPicPr>
            <p:cNvPr id="73" name="Picture 7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8977772" y="1937379"/>
              <a:ext cx="790965" cy="341639"/>
            </a:xfrm>
            <a:prstGeom prst="roundRect">
              <a:avLst>
                <a:gd name="adj" fmla="val 11234"/>
              </a:avLst>
            </a:prstGeom>
            <a:solidFill>
              <a:schemeClr val="tx2"/>
            </a:solidFill>
            <a:ln w="63500">
              <a:noFill/>
            </a:ln>
            <a:effectLst/>
          </p:spPr>
        </p:pic>
      </p:grpSp>
      <p:grpSp>
        <p:nvGrpSpPr>
          <p:cNvPr id="18" name="Group 17"/>
          <p:cNvGrpSpPr/>
          <p:nvPr/>
        </p:nvGrpSpPr>
        <p:grpSpPr>
          <a:xfrm>
            <a:off x="9842840" y="3170998"/>
            <a:ext cx="919842" cy="1221559"/>
            <a:chOff x="9897377" y="1889001"/>
            <a:chExt cx="919973" cy="1221733"/>
          </a:xfrm>
        </p:grpSpPr>
        <p:sp>
          <p:nvSpPr>
            <p:cNvPr id="84" name="Rounded Rectangle 83"/>
            <p:cNvSpPr/>
            <p:nvPr/>
          </p:nvSpPr>
          <p:spPr bwMode="auto">
            <a:xfrm>
              <a:off x="9897377"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1" normalizeH="0" baseline="0" noProof="0">
                <a:ln>
                  <a:noFill/>
                </a:ln>
                <a:solidFill>
                  <a:srgbClr val="505050"/>
                </a:solidFill>
                <a:effectLst/>
                <a:uLnTx/>
                <a:uFillTx/>
                <a:latin typeface="Segoe UI"/>
                <a:ea typeface="+mn-ea"/>
                <a:cs typeface="+mn-cs"/>
              </a:endParaRPr>
            </a:p>
          </p:txBody>
        </p:sp>
        <p:pic>
          <p:nvPicPr>
            <p:cNvPr id="74" name="Picture 7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961881" y="2709388"/>
              <a:ext cx="790965" cy="341639"/>
            </a:xfrm>
            <a:prstGeom prst="roundRect">
              <a:avLst>
                <a:gd name="adj" fmla="val 11234"/>
              </a:avLst>
            </a:prstGeom>
            <a:solidFill>
              <a:schemeClr val="tx2"/>
            </a:solidFill>
            <a:ln w="63500">
              <a:noFill/>
            </a:ln>
            <a:effectLst/>
          </p:spPr>
        </p:pic>
        <p:pic>
          <p:nvPicPr>
            <p:cNvPr id="75" name="Picture 74"/>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961881" y="2323384"/>
              <a:ext cx="790965" cy="341639"/>
            </a:xfrm>
            <a:prstGeom prst="roundRect">
              <a:avLst>
                <a:gd name="adj" fmla="val 11234"/>
              </a:avLst>
            </a:prstGeom>
            <a:solidFill>
              <a:schemeClr val="tx2"/>
            </a:solidFill>
            <a:ln w="63500">
              <a:noFill/>
            </a:ln>
            <a:effectLst/>
          </p:spPr>
        </p:pic>
        <p:pic>
          <p:nvPicPr>
            <p:cNvPr id="76" name="Picture 7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961881" y="1937379"/>
              <a:ext cx="790965" cy="341639"/>
            </a:xfrm>
            <a:prstGeom prst="roundRect">
              <a:avLst>
                <a:gd name="adj" fmla="val 11234"/>
              </a:avLst>
            </a:prstGeom>
            <a:solidFill>
              <a:schemeClr val="tx2"/>
            </a:solidFill>
            <a:ln w="63500">
              <a:noFill/>
            </a:ln>
            <a:effectLst/>
          </p:spPr>
        </p:pic>
      </p:grpSp>
      <p:sp>
        <p:nvSpPr>
          <p:cNvPr id="85" name="TextBox 84"/>
          <p:cNvSpPr txBox="1"/>
          <p:nvPr/>
        </p:nvSpPr>
        <p:spPr>
          <a:xfrm>
            <a:off x="10891542" y="3090124"/>
            <a:ext cx="790854" cy="599865"/>
          </a:xfrm>
          <a:prstGeom prst="rect">
            <a:avLst/>
          </a:prstGeom>
          <a:noFill/>
        </p:spPr>
        <p:txBody>
          <a:bodyPr wrap="square" lIns="91427" tIns="146283" rIns="91427" bIns="146283"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099" b="0" i="0" u="none" strike="noStrike" kern="1200" cap="none" spc="0" normalizeH="0" baseline="0" noProof="0">
                <a:ln>
                  <a:noFill/>
                </a:ln>
                <a:solidFill>
                  <a:srgbClr val="505050"/>
                </a:solidFill>
                <a:effectLst>
                  <a:outerShdw blurRad="38100" dist="38100" dir="2700000" algn="tl">
                    <a:srgbClr val="000000">
                      <a:alpha val="43137"/>
                    </a:srgbClr>
                  </a:outerShdw>
                </a:effectLst>
                <a:uLnTx/>
                <a:uFillTx/>
                <a:latin typeface="Segoe UI"/>
                <a:ea typeface="+mn-ea"/>
                <a:cs typeface="+mn-cs"/>
              </a:rPr>
              <a:t>DNS server</a:t>
            </a:r>
          </a:p>
        </p:txBody>
      </p:sp>
      <p:sp>
        <p:nvSpPr>
          <p:cNvPr id="48" name="Oval 47"/>
          <p:cNvSpPr/>
          <p:nvPr/>
        </p:nvSpPr>
        <p:spPr bwMode="auto">
          <a:xfrm>
            <a:off x="6497246" y="3764742"/>
            <a:ext cx="1115873" cy="1115873"/>
          </a:xfrm>
          <a:prstGeom prst="ellipse">
            <a:avLst/>
          </a:prstGeom>
          <a:solidFill>
            <a:srgbClr val="FFFFFF"/>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1" normalizeH="0" baseline="0" noProof="0">
              <a:ln>
                <a:noFill/>
              </a:ln>
              <a:gradFill>
                <a:gsLst>
                  <a:gs pos="1250">
                    <a:srgbClr val="000000"/>
                  </a:gs>
                  <a:gs pos="10417">
                    <a:srgbClr val="000000"/>
                  </a:gs>
                </a:gsLst>
                <a:lin ang="5400000" scaled="0"/>
              </a:gradFill>
              <a:effectLst/>
              <a:uLnTx/>
              <a:uFillTx/>
              <a:latin typeface="Segoe UI"/>
              <a:ea typeface="+mn-ea"/>
              <a:cs typeface="+mn-cs"/>
            </a:endParaRPr>
          </a:p>
        </p:txBody>
      </p:sp>
      <p:sp>
        <p:nvSpPr>
          <p:cNvPr id="49" name="Freeform 52"/>
          <p:cNvSpPr>
            <a:spLocks noEditPoints="1"/>
          </p:cNvSpPr>
          <p:nvPr/>
        </p:nvSpPr>
        <p:spPr bwMode="auto">
          <a:xfrm>
            <a:off x="6692103" y="3850480"/>
            <a:ext cx="726162" cy="542078"/>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TextBox 98"/>
          <p:cNvSpPr txBox="1"/>
          <p:nvPr/>
        </p:nvSpPr>
        <p:spPr>
          <a:xfrm>
            <a:off x="6595447" y="4291549"/>
            <a:ext cx="919474" cy="599865"/>
          </a:xfrm>
          <a:prstGeom prst="rect">
            <a:avLst/>
          </a:prstGeom>
          <a:noFill/>
        </p:spPr>
        <p:txBody>
          <a:bodyPr wrap="square" lIns="91427" tIns="146283" rIns="91427" bIns="146283"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099" b="0" i="0" u="none" strike="noStrike" kern="1200" cap="none" spc="0" normalizeH="0" baseline="0" noProof="0" dirty="0">
                <a:ln>
                  <a:noFill/>
                </a:ln>
                <a:solidFill>
                  <a:srgbClr val="002050"/>
                </a:solidFill>
                <a:effectLst/>
                <a:uLnTx/>
                <a:uFillTx/>
                <a:latin typeface="Segoe UI"/>
                <a:ea typeface="+mn-ea"/>
                <a:cs typeface="+mn-cs"/>
              </a:rPr>
              <a:t>HA VPN Gateway</a:t>
            </a:r>
          </a:p>
        </p:txBody>
      </p:sp>
      <p:cxnSp>
        <p:nvCxnSpPr>
          <p:cNvPr id="107" name="Elbow Connector 106"/>
          <p:cNvCxnSpPr>
            <a:stCxn id="9" idx="0"/>
            <a:endCxn id="48" idx="2"/>
          </p:cNvCxnSpPr>
          <p:nvPr/>
        </p:nvCxnSpPr>
        <p:spPr>
          <a:xfrm rot="5400000" flipH="1" flipV="1">
            <a:off x="5181515" y="3521697"/>
            <a:ext cx="514749" cy="2116713"/>
          </a:xfrm>
          <a:prstGeom prst="bentConnector2">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5163487" y="3417034"/>
            <a:ext cx="1461078" cy="849421"/>
          </a:xfrm>
          <a:prstGeom prst="rect">
            <a:avLst/>
          </a:prstGeom>
          <a:noFill/>
        </p:spPr>
        <p:txBody>
          <a:bodyPr wrap="none" lIns="0" tIns="146283" rIns="182854" bIns="146283"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Site-to-site</a:t>
            </a:r>
            <a:br>
              <a:rPr kumimoji="0" lang="en-US" sz="2000" b="0" i="0" u="none" strike="noStrike" kern="1200" cap="none" spc="0" normalizeH="0" baseline="0" noProof="0">
                <a:ln>
                  <a:noFill/>
                </a:ln>
                <a:solidFill>
                  <a:srgbClr val="505050"/>
                </a:solidFill>
                <a:effectLst/>
                <a:uLnTx/>
                <a:uFillTx/>
                <a:latin typeface="Segoe UI"/>
                <a:ea typeface="+mn-ea"/>
                <a:cs typeface="+mn-cs"/>
              </a:rPr>
            </a:br>
            <a:r>
              <a:rPr kumimoji="0" lang="en-US" sz="2000" b="0" i="0" u="none" strike="noStrike" kern="1200" cap="none" spc="0" normalizeH="0" baseline="0" noProof="0">
                <a:ln>
                  <a:noFill/>
                </a:ln>
                <a:solidFill>
                  <a:srgbClr val="505050"/>
                </a:solidFill>
                <a:effectLst/>
                <a:uLnTx/>
                <a:uFillTx/>
                <a:latin typeface="Segoe UI"/>
                <a:ea typeface="+mn-ea"/>
                <a:cs typeface="+mn-cs"/>
              </a:rPr>
              <a:t>VPN</a:t>
            </a:r>
          </a:p>
        </p:txBody>
      </p:sp>
      <p:sp>
        <p:nvSpPr>
          <p:cNvPr id="7" name="Title 6"/>
          <p:cNvSpPr>
            <a:spLocks noGrp="1"/>
          </p:cNvSpPr>
          <p:nvPr>
            <p:ph type="title"/>
          </p:nvPr>
        </p:nvSpPr>
        <p:spPr/>
        <p:txBody>
          <a:bodyPr/>
          <a:lstStyle/>
          <a:p>
            <a:r>
              <a:rPr lang="en-US" sz="4800" dirty="0"/>
              <a:t>Site-to-Site VPN connectivity</a:t>
            </a:r>
          </a:p>
        </p:txBody>
      </p:sp>
      <p:sp>
        <p:nvSpPr>
          <p:cNvPr id="51" name="Text Placeholder 1"/>
          <p:cNvSpPr>
            <a:spLocks noGrp="1"/>
          </p:cNvSpPr>
          <p:nvPr>
            <p:ph type="body" sz="quarter" idx="10"/>
          </p:nvPr>
        </p:nvSpPr>
        <p:spPr>
          <a:xfrm>
            <a:off x="366168" y="1212851"/>
            <a:ext cx="7418577" cy="1994392"/>
          </a:xfrm>
        </p:spPr>
        <p:txBody>
          <a:bodyPr/>
          <a:lstStyle/>
          <a:p>
            <a:r>
              <a:rPr lang="en-US" sz="2800">
                <a:solidFill>
                  <a:srgbClr val="0078D7"/>
                </a:solidFill>
              </a:rPr>
              <a:t>Extend your premises to the cloud securely</a:t>
            </a:r>
          </a:p>
          <a:p>
            <a:r>
              <a:rPr lang="en-US" sz="2800">
                <a:solidFill>
                  <a:srgbClr val="0078D7"/>
                </a:solidFill>
              </a:rPr>
              <a:t>On-ramp for migrating services to the cloud</a:t>
            </a:r>
          </a:p>
          <a:p>
            <a:r>
              <a:rPr lang="en-US" sz="2800">
                <a:solidFill>
                  <a:srgbClr val="0078D7"/>
                </a:solidFill>
              </a:rPr>
              <a:t>Use your on-premises resources in Azure (monitoring, AD, …)</a:t>
            </a:r>
          </a:p>
          <a:p>
            <a:endParaRPr lang="en-US" sz="2800">
              <a:solidFill>
                <a:srgbClr val="0078D7"/>
              </a:solidFill>
            </a:endParaRPr>
          </a:p>
        </p:txBody>
      </p:sp>
    </p:spTree>
    <p:extLst>
      <p:ext uri="{BB962C8B-B14F-4D97-AF65-F5344CB8AC3E}">
        <p14:creationId xmlns:p14="http://schemas.microsoft.com/office/powerpoint/2010/main" val="314956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 Placeholder 549">
            <a:extLst>
              <a:ext uri="{FF2B5EF4-FFF2-40B4-BE49-F238E27FC236}">
                <a16:creationId xmlns:a16="http://schemas.microsoft.com/office/drawing/2014/main" id="{481DAE8F-AF0C-497F-BB4D-DBB0AD90B8BA}"/>
              </a:ext>
            </a:extLst>
          </p:cNvPr>
          <p:cNvSpPr txBox="1">
            <a:spLocks/>
          </p:cNvSpPr>
          <p:nvPr/>
        </p:nvSpPr>
        <p:spPr>
          <a:xfrm>
            <a:off x="0" y="2869266"/>
            <a:ext cx="12434888" cy="4125259"/>
          </a:xfrm>
          <a:prstGeom prst="rect">
            <a:avLst/>
          </a:prstGeom>
          <a:solidFill>
            <a:schemeClr val="tx2"/>
          </a:solidFill>
        </p:spPr>
        <p:txBody>
          <a:bodyPr lIns="179262" rIns="448155"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75" indent="-224075" defTabSz="914276">
              <a:buFont typeface="Arial" panose="020B0604020202020204" pitchFamily="34" charset="0"/>
              <a:buChar char="•"/>
              <a:defRPr/>
            </a:pPr>
            <a:endParaRPr lang="en-US" sz="1765" dirty="0">
              <a:solidFill>
                <a:schemeClr val="bg1"/>
              </a:solidFill>
              <a:latin typeface="Segoe UI Light"/>
            </a:endParaRPr>
          </a:p>
        </p:txBody>
      </p:sp>
      <p:sp>
        <p:nvSpPr>
          <p:cNvPr id="17" name="Title 16"/>
          <p:cNvSpPr>
            <a:spLocks noGrp="1"/>
          </p:cNvSpPr>
          <p:nvPr>
            <p:ph type="title"/>
          </p:nvPr>
        </p:nvSpPr>
        <p:spPr/>
        <p:txBody>
          <a:bodyPr/>
          <a:lstStyle/>
          <a:p>
            <a:r>
              <a:rPr lang="en-US" dirty="0"/>
              <a:t>S2S VPN gateway redundancy</a:t>
            </a:r>
            <a:endParaRPr lang="en-US" dirty="0">
              <a:solidFill>
                <a:schemeClr val="tx1"/>
              </a:solidFill>
            </a:endParaRPr>
          </a:p>
        </p:txBody>
      </p:sp>
      <p:sp>
        <p:nvSpPr>
          <p:cNvPr id="90" name="Text Placeholder 5"/>
          <p:cNvSpPr txBox="1">
            <a:spLocks/>
          </p:cNvSpPr>
          <p:nvPr/>
        </p:nvSpPr>
        <p:spPr>
          <a:xfrm>
            <a:off x="366169" y="1212851"/>
            <a:ext cx="11342991" cy="1656415"/>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276">
              <a:spcBef>
                <a:spcPts val="588"/>
              </a:spcBef>
              <a:spcAft>
                <a:spcPts val="588"/>
              </a:spcAft>
              <a:buNone/>
              <a:defRPr/>
            </a:pPr>
            <a:r>
              <a:rPr lang="en-US" sz="3600" dirty="0">
                <a:solidFill>
                  <a:srgbClr val="0078D7"/>
                </a:solidFill>
                <a:latin typeface="Segoe UI Light"/>
              </a:rPr>
              <a:t>Zero downtime during planned maintenance</a:t>
            </a:r>
          </a:p>
          <a:p>
            <a:pPr marL="336111" lvl="1" indent="0" defTabSz="914276">
              <a:buNone/>
              <a:defRPr/>
            </a:pPr>
            <a:r>
              <a:rPr lang="en-US" sz="1765" dirty="0">
                <a:solidFill>
                  <a:schemeClr val="tx1"/>
                </a:solidFill>
              </a:rPr>
              <a:t>From active-standby to active-active</a:t>
            </a:r>
          </a:p>
          <a:p>
            <a:pPr marL="336111" lvl="1" indent="0" defTabSz="914276">
              <a:buNone/>
              <a:defRPr/>
            </a:pPr>
            <a:r>
              <a:rPr lang="en-US" sz="1765" dirty="0">
                <a:solidFill>
                  <a:schemeClr val="tx1"/>
                </a:solidFill>
              </a:rPr>
              <a:t>Support both cross-premises and VNet-to-VNet connectivity</a:t>
            </a:r>
          </a:p>
          <a:p>
            <a:pPr marL="336111" lvl="1" indent="0" defTabSz="914276">
              <a:buNone/>
              <a:defRPr/>
            </a:pPr>
            <a:r>
              <a:rPr lang="en-US" sz="1765" dirty="0">
                <a:solidFill>
                  <a:schemeClr val="tx1"/>
                </a:solidFill>
              </a:rPr>
              <a:t>Spreading traffic over multiple tunnels simultaneously</a:t>
            </a:r>
          </a:p>
        </p:txBody>
      </p:sp>
      <p:grpSp>
        <p:nvGrpSpPr>
          <p:cNvPr id="89" name="Group 88">
            <a:extLst>
              <a:ext uri="{FF2B5EF4-FFF2-40B4-BE49-F238E27FC236}">
                <a16:creationId xmlns:a16="http://schemas.microsoft.com/office/drawing/2014/main" id="{9EAFD1F7-94FB-45D7-930B-19721E997857}"/>
              </a:ext>
            </a:extLst>
          </p:cNvPr>
          <p:cNvGrpSpPr/>
          <p:nvPr/>
        </p:nvGrpSpPr>
        <p:grpSpPr>
          <a:xfrm>
            <a:off x="269880" y="2951028"/>
            <a:ext cx="11655201" cy="3906984"/>
            <a:chOff x="275291" y="2378791"/>
            <a:chExt cx="11888912" cy="3985328"/>
          </a:xfrm>
        </p:grpSpPr>
        <p:sp>
          <p:nvSpPr>
            <p:cNvPr id="92" name="Rectangle 91">
              <a:extLst>
                <a:ext uri="{FF2B5EF4-FFF2-40B4-BE49-F238E27FC236}">
                  <a16:creationId xmlns:a16="http://schemas.microsoft.com/office/drawing/2014/main" id="{2E888C60-EED7-4A5B-857A-6A6D0D6137E5}"/>
                </a:ext>
              </a:extLst>
            </p:cNvPr>
            <p:cNvSpPr/>
            <p:nvPr/>
          </p:nvSpPr>
          <p:spPr bwMode="auto">
            <a:xfrm>
              <a:off x="775252" y="3102690"/>
              <a:ext cx="2242786" cy="2219199"/>
            </a:xfrm>
            <a:prstGeom prst="rect">
              <a:avLst/>
            </a:prstGeom>
            <a:solidFill>
              <a:schemeClr val="bg1">
                <a:lumMod val="50000"/>
              </a:scheme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3" name="Rectangle 92">
              <a:extLst>
                <a:ext uri="{FF2B5EF4-FFF2-40B4-BE49-F238E27FC236}">
                  <a16:creationId xmlns:a16="http://schemas.microsoft.com/office/drawing/2014/main" id="{0B8CF640-476E-4DA4-9BFF-E13F81A3012D}"/>
                </a:ext>
              </a:extLst>
            </p:cNvPr>
            <p:cNvSpPr/>
            <p:nvPr/>
          </p:nvSpPr>
          <p:spPr bwMode="auto">
            <a:xfrm>
              <a:off x="9821953" y="2378791"/>
              <a:ext cx="2342250" cy="3985328"/>
            </a:xfrm>
            <a:prstGeom prst="rect">
              <a:avLst/>
            </a:prstGeom>
            <a:solidFill>
              <a:schemeClr val="bg1">
                <a:lumMod val="50000"/>
              </a:scheme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D862CC6A-8CF3-47DC-AE45-63895DCC46FE}"/>
                </a:ext>
              </a:extLst>
            </p:cNvPr>
            <p:cNvGrpSpPr/>
            <p:nvPr/>
          </p:nvGrpSpPr>
          <p:grpSpPr>
            <a:xfrm>
              <a:off x="8675536" y="2653560"/>
              <a:ext cx="1239578" cy="1239578"/>
              <a:chOff x="2287588" y="3095625"/>
              <a:chExt cx="333375" cy="333375"/>
            </a:xfrm>
          </p:grpSpPr>
          <p:sp>
            <p:nvSpPr>
              <p:cNvPr id="231" name="Rectangle 230">
                <a:extLst>
                  <a:ext uri="{FF2B5EF4-FFF2-40B4-BE49-F238E27FC236}">
                    <a16:creationId xmlns:a16="http://schemas.microsoft.com/office/drawing/2014/main" id="{F3B4BE2B-5CA4-45DD-ABA0-669955648F6E}"/>
                  </a:ext>
                </a:extLst>
              </p:cNvPr>
              <p:cNvSpPr/>
              <p:nvPr/>
            </p:nvSpPr>
            <p:spPr bwMode="auto">
              <a:xfrm rot="2658552">
                <a:off x="2345053" y="3153300"/>
                <a:ext cx="221397" cy="214105"/>
              </a:xfrm>
              <a:prstGeom prst="rect">
                <a:avLst/>
              </a:prstGeom>
              <a:solidFill>
                <a:srgbClr val="FF8C0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2" name="Freeform 76">
                <a:extLst>
                  <a:ext uri="{FF2B5EF4-FFF2-40B4-BE49-F238E27FC236}">
                    <a16:creationId xmlns:a16="http://schemas.microsoft.com/office/drawing/2014/main" id="{856A2D6D-1441-42F4-838F-A88AF6DEAB4B}"/>
                  </a:ext>
                </a:extLst>
              </p:cNvPr>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rgbClr val="505050">
                  <a:lumMod val="50000"/>
                </a:srgb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97" name="Rectangle 15">
              <a:extLst>
                <a:ext uri="{FF2B5EF4-FFF2-40B4-BE49-F238E27FC236}">
                  <a16:creationId xmlns:a16="http://schemas.microsoft.com/office/drawing/2014/main" id="{8DC73838-33BE-41C3-96A6-96A971260834}"/>
                </a:ext>
              </a:extLst>
            </p:cNvPr>
            <p:cNvSpPr>
              <a:spLocks noChangeArrowheads="1"/>
            </p:cNvSpPr>
            <p:nvPr/>
          </p:nvSpPr>
          <p:spPr bwMode="auto">
            <a:xfrm>
              <a:off x="10034285" y="4662370"/>
              <a:ext cx="1802542"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On Premises</a:t>
              </a:r>
            </a:p>
            <a:p>
              <a:pPr marL="0" marR="0" lvl="0" indent="0" algn="ctr" defTabSz="896386"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Site 5</a:t>
              </a:r>
            </a:p>
            <a:p>
              <a:pPr marL="0" marR="0" lvl="0" indent="0" algn="ctr" defTabSz="896386"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ASN65050</a:t>
              </a:r>
            </a:p>
            <a:p>
              <a:pPr marL="0" marR="0" lvl="0" indent="0" algn="ctr" defTabSz="896386"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10.51.0.0/16</a:t>
              </a:r>
            </a:p>
            <a:p>
              <a:pPr marL="0" marR="0" lvl="0" indent="0" algn="ctr" defTabSz="896386"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10.52.0.0/16</a:t>
              </a:r>
            </a:p>
          </p:txBody>
        </p:sp>
        <p:grpSp>
          <p:nvGrpSpPr>
            <p:cNvPr id="98" name="Group 97">
              <a:extLst>
                <a:ext uri="{FF2B5EF4-FFF2-40B4-BE49-F238E27FC236}">
                  <a16:creationId xmlns:a16="http://schemas.microsoft.com/office/drawing/2014/main" id="{57EF4A08-3A22-461D-87D9-484428780E4F}"/>
                </a:ext>
              </a:extLst>
            </p:cNvPr>
            <p:cNvGrpSpPr/>
            <p:nvPr/>
          </p:nvGrpSpPr>
          <p:grpSpPr>
            <a:xfrm flipH="1">
              <a:off x="10034285" y="2521876"/>
              <a:ext cx="1805690" cy="1993029"/>
              <a:chOff x="715963" y="1976438"/>
              <a:chExt cx="1820862" cy="2009775"/>
            </a:xfrm>
          </p:grpSpPr>
          <p:sp>
            <p:nvSpPr>
              <p:cNvPr id="175" name="Rectangle 5">
                <a:extLst>
                  <a:ext uri="{FF2B5EF4-FFF2-40B4-BE49-F238E27FC236}">
                    <a16:creationId xmlns:a16="http://schemas.microsoft.com/office/drawing/2014/main" id="{49C1981A-4260-4FD3-962D-B3DE809DB474}"/>
                  </a:ext>
                </a:extLst>
              </p:cNvPr>
              <p:cNvSpPr>
                <a:spLocks noChangeArrowheads="1"/>
              </p:cNvSpPr>
              <p:nvPr/>
            </p:nvSpPr>
            <p:spPr bwMode="auto">
              <a:xfrm>
                <a:off x="2346325" y="1976438"/>
                <a:ext cx="30162" cy="4603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6" name="Rectangle 7">
                <a:extLst>
                  <a:ext uri="{FF2B5EF4-FFF2-40B4-BE49-F238E27FC236}">
                    <a16:creationId xmlns:a16="http://schemas.microsoft.com/office/drawing/2014/main" id="{6DE3EE47-0A12-4DB8-A036-BA7F30F78553}"/>
                  </a:ext>
                </a:extLst>
              </p:cNvPr>
              <p:cNvSpPr>
                <a:spLocks noChangeArrowheads="1"/>
              </p:cNvSpPr>
              <p:nvPr/>
            </p:nvSpPr>
            <p:spPr bwMode="auto">
              <a:xfrm>
                <a:off x="2043113" y="2209801"/>
                <a:ext cx="493712" cy="1773239"/>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7" name="Rectangle 8">
                <a:extLst>
                  <a:ext uri="{FF2B5EF4-FFF2-40B4-BE49-F238E27FC236}">
                    <a16:creationId xmlns:a16="http://schemas.microsoft.com/office/drawing/2014/main" id="{6D46C712-607E-4214-93B8-E129F6F91CFE}"/>
                  </a:ext>
                </a:extLst>
              </p:cNvPr>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8" name="Rectangle 6">
                <a:extLst>
                  <a:ext uri="{FF2B5EF4-FFF2-40B4-BE49-F238E27FC236}">
                    <a16:creationId xmlns:a16="http://schemas.microsoft.com/office/drawing/2014/main" id="{3847EA33-FB25-4590-912F-FAACC54888B7}"/>
                  </a:ext>
                </a:extLst>
              </p:cNvPr>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9" name="Rectangle 12">
                <a:extLst>
                  <a:ext uri="{FF2B5EF4-FFF2-40B4-BE49-F238E27FC236}">
                    <a16:creationId xmlns:a16="http://schemas.microsoft.com/office/drawing/2014/main" id="{EA8EE48A-3032-4D18-8D42-DD03E7167EFB}"/>
                  </a:ext>
                </a:extLst>
              </p:cNvPr>
              <p:cNvSpPr>
                <a:spLocks noChangeArrowheads="1"/>
              </p:cNvSpPr>
              <p:nvPr/>
            </p:nvSpPr>
            <p:spPr bwMode="auto">
              <a:xfrm>
                <a:off x="1579563" y="2749550"/>
                <a:ext cx="493712" cy="12334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0" name="Rectangle 13">
                <a:extLst>
                  <a:ext uri="{FF2B5EF4-FFF2-40B4-BE49-F238E27FC236}">
                    <a16:creationId xmlns:a16="http://schemas.microsoft.com/office/drawing/2014/main" id="{226CFB9A-AB80-41BB-98FB-4F873D8D6030}"/>
                  </a:ext>
                </a:extLst>
              </p:cNvPr>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1" name="Rectangle 15">
                <a:extLst>
                  <a:ext uri="{FF2B5EF4-FFF2-40B4-BE49-F238E27FC236}">
                    <a16:creationId xmlns:a16="http://schemas.microsoft.com/office/drawing/2014/main" id="{29A5F602-9CE5-467A-A688-150E825C0943}"/>
                  </a:ext>
                </a:extLst>
              </p:cNvPr>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2" name="Rectangle 16">
                <a:extLst>
                  <a:ext uri="{FF2B5EF4-FFF2-40B4-BE49-F238E27FC236}">
                    <a16:creationId xmlns:a16="http://schemas.microsoft.com/office/drawing/2014/main" id="{841BE325-A842-4E88-831B-994FD2B0E047}"/>
                  </a:ext>
                </a:extLst>
              </p:cNvPr>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3" name="Rectangle 17">
                <a:extLst>
                  <a:ext uri="{FF2B5EF4-FFF2-40B4-BE49-F238E27FC236}">
                    <a16:creationId xmlns:a16="http://schemas.microsoft.com/office/drawing/2014/main" id="{0DB7A1E3-0273-453B-AD88-AB2AAEA8AD43}"/>
                  </a:ext>
                </a:extLst>
              </p:cNvPr>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4" name="Rectangle 18">
                <a:extLst>
                  <a:ext uri="{FF2B5EF4-FFF2-40B4-BE49-F238E27FC236}">
                    <a16:creationId xmlns:a16="http://schemas.microsoft.com/office/drawing/2014/main" id="{EDA0078C-9E01-4D4D-97E7-EB6E80FF5F72}"/>
                  </a:ext>
                </a:extLst>
              </p:cNvPr>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5" name="Rectangle 19">
                <a:extLst>
                  <a:ext uri="{FF2B5EF4-FFF2-40B4-BE49-F238E27FC236}">
                    <a16:creationId xmlns:a16="http://schemas.microsoft.com/office/drawing/2014/main" id="{FD507406-F75E-43BE-A6F9-04829086ECA5}"/>
                  </a:ext>
                </a:extLst>
              </p:cNvPr>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6" name="Rectangle 20">
                <a:extLst>
                  <a:ext uri="{FF2B5EF4-FFF2-40B4-BE49-F238E27FC236}">
                    <a16:creationId xmlns:a16="http://schemas.microsoft.com/office/drawing/2014/main" id="{2FBF6825-09D5-4954-AF71-54919A67852B}"/>
                  </a:ext>
                </a:extLst>
              </p:cNvPr>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7" name="AutoShape 22">
                <a:extLst>
                  <a:ext uri="{FF2B5EF4-FFF2-40B4-BE49-F238E27FC236}">
                    <a16:creationId xmlns:a16="http://schemas.microsoft.com/office/drawing/2014/main" id="{9D0863A4-F191-4C10-A4E4-AD579790AB57}"/>
                  </a:ext>
                </a:extLst>
              </p:cNvPr>
              <p:cNvSpPr>
                <a:spLocks noChangeAspect="1" noChangeArrowheads="1" noTextEdit="1"/>
              </p:cNvSpPr>
              <p:nvPr/>
            </p:nvSpPr>
            <p:spPr bwMode="auto">
              <a:xfrm>
                <a:off x="719138" y="2436812"/>
                <a:ext cx="879475" cy="154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8" name="Rectangle 24">
                <a:extLst>
                  <a:ext uri="{FF2B5EF4-FFF2-40B4-BE49-F238E27FC236}">
                    <a16:creationId xmlns:a16="http://schemas.microsoft.com/office/drawing/2014/main" id="{9D27307C-A7DE-4C06-955C-D129B26760D5}"/>
                  </a:ext>
                </a:extLst>
              </p:cNvPr>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9" name="Freeform 25">
                <a:extLst>
                  <a:ext uri="{FF2B5EF4-FFF2-40B4-BE49-F238E27FC236}">
                    <a16:creationId xmlns:a16="http://schemas.microsoft.com/office/drawing/2014/main" id="{604992CA-A29C-41CD-A1EC-C00E1114C96E}"/>
                  </a:ext>
                </a:extLst>
              </p:cNvPr>
              <p:cNvSpPr>
                <a:spLocks/>
              </p:cNvSpPr>
              <p:nvPr/>
            </p:nvSpPr>
            <p:spPr bwMode="auto">
              <a:xfrm>
                <a:off x="1073151" y="2593976"/>
                <a:ext cx="525463" cy="1389062"/>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0" name="Freeform 26">
                <a:extLst>
                  <a:ext uri="{FF2B5EF4-FFF2-40B4-BE49-F238E27FC236}">
                    <a16:creationId xmlns:a16="http://schemas.microsoft.com/office/drawing/2014/main" id="{4A5A3C08-9C5D-49BF-90E8-E11FC39D7139}"/>
                  </a:ext>
                </a:extLst>
              </p:cNvPr>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1" name="Rectangle 27">
                <a:extLst>
                  <a:ext uri="{FF2B5EF4-FFF2-40B4-BE49-F238E27FC236}">
                    <a16:creationId xmlns:a16="http://schemas.microsoft.com/office/drawing/2014/main" id="{0AFC8F2B-5DD7-4A4E-A3AB-7E7B38950B97}"/>
                  </a:ext>
                </a:extLst>
              </p:cNvPr>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2" name="Rectangle 28">
                <a:extLst>
                  <a:ext uri="{FF2B5EF4-FFF2-40B4-BE49-F238E27FC236}">
                    <a16:creationId xmlns:a16="http://schemas.microsoft.com/office/drawing/2014/main" id="{D7C3E869-B625-415C-A799-EE19E3C7DC77}"/>
                  </a:ext>
                </a:extLst>
              </p:cNvPr>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3" name="Rectangle 29">
                <a:extLst>
                  <a:ext uri="{FF2B5EF4-FFF2-40B4-BE49-F238E27FC236}">
                    <a16:creationId xmlns:a16="http://schemas.microsoft.com/office/drawing/2014/main" id="{18968AA0-E957-4F57-A7D5-433722C3DD40}"/>
                  </a:ext>
                </a:extLst>
              </p:cNvPr>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4" name="Rectangle 30">
                <a:extLst>
                  <a:ext uri="{FF2B5EF4-FFF2-40B4-BE49-F238E27FC236}">
                    <a16:creationId xmlns:a16="http://schemas.microsoft.com/office/drawing/2014/main" id="{C1C035CF-EEAC-41C7-9299-EC79EAF41EE0}"/>
                  </a:ext>
                </a:extLst>
              </p:cNvPr>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5" name="Rectangle 31">
                <a:extLst>
                  <a:ext uri="{FF2B5EF4-FFF2-40B4-BE49-F238E27FC236}">
                    <a16:creationId xmlns:a16="http://schemas.microsoft.com/office/drawing/2014/main" id="{B1C79E83-D0AE-4505-97C6-3E375933B7E3}"/>
                  </a:ext>
                </a:extLst>
              </p:cNvPr>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6" name="Rectangle 32">
                <a:extLst>
                  <a:ext uri="{FF2B5EF4-FFF2-40B4-BE49-F238E27FC236}">
                    <a16:creationId xmlns:a16="http://schemas.microsoft.com/office/drawing/2014/main" id="{2FD5DBCB-ED88-4794-9077-0DA99E2E99FA}"/>
                  </a:ext>
                </a:extLst>
              </p:cNvPr>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7" name="Rectangle 33">
                <a:extLst>
                  <a:ext uri="{FF2B5EF4-FFF2-40B4-BE49-F238E27FC236}">
                    <a16:creationId xmlns:a16="http://schemas.microsoft.com/office/drawing/2014/main" id="{84DEF524-5B86-48AC-87D7-D2743A27BF50}"/>
                  </a:ext>
                </a:extLst>
              </p:cNvPr>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8" name="Rectangle 34">
                <a:extLst>
                  <a:ext uri="{FF2B5EF4-FFF2-40B4-BE49-F238E27FC236}">
                    <a16:creationId xmlns:a16="http://schemas.microsoft.com/office/drawing/2014/main" id="{32498D65-17A0-4285-9711-F5495163528F}"/>
                  </a:ext>
                </a:extLst>
              </p:cNvPr>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9" name="Rectangle 35">
                <a:extLst>
                  <a:ext uri="{FF2B5EF4-FFF2-40B4-BE49-F238E27FC236}">
                    <a16:creationId xmlns:a16="http://schemas.microsoft.com/office/drawing/2014/main" id="{060F01D0-F552-4365-8BF2-17427982EBDF}"/>
                  </a:ext>
                </a:extLst>
              </p:cNvPr>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0" name="Rectangle 36">
                <a:extLst>
                  <a:ext uri="{FF2B5EF4-FFF2-40B4-BE49-F238E27FC236}">
                    <a16:creationId xmlns:a16="http://schemas.microsoft.com/office/drawing/2014/main" id="{8B1418E6-957D-46E2-9D88-018749920446}"/>
                  </a:ext>
                </a:extLst>
              </p:cNvPr>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1" name="Rectangle 37">
                <a:extLst>
                  <a:ext uri="{FF2B5EF4-FFF2-40B4-BE49-F238E27FC236}">
                    <a16:creationId xmlns:a16="http://schemas.microsoft.com/office/drawing/2014/main" id="{654957B1-7850-4FD2-B79F-2D5A673EB718}"/>
                  </a:ext>
                </a:extLst>
              </p:cNvPr>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2" name="Rectangle 38">
                <a:extLst>
                  <a:ext uri="{FF2B5EF4-FFF2-40B4-BE49-F238E27FC236}">
                    <a16:creationId xmlns:a16="http://schemas.microsoft.com/office/drawing/2014/main" id="{503A35C7-F440-42DE-AA5D-6B8173F6D781}"/>
                  </a:ext>
                </a:extLst>
              </p:cNvPr>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3" name="Rectangle 39">
                <a:extLst>
                  <a:ext uri="{FF2B5EF4-FFF2-40B4-BE49-F238E27FC236}">
                    <a16:creationId xmlns:a16="http://schemas.microsoft.com/office/drawing/2014/main" id="{AC4F5625-5D62-43F1-9B6C-E90AFF7C64C2}"/>
                  </a:ext>
                </a:extLst>
              </p:cNvPr>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4" name="Rectangle 40">
                <a:extLst>
                  <a:ext uri="{FF2B5EF4-FFF2-40B4-BE49-F238E27FC236}">
                    <a16:creationId xmlns:a16="http://schemas.microsoft.com/office/drawing/2014/main" id="{5347DA4D-D553-4F97-B44F-678D41BE9C53}"/>
                  </a:ext>
                </a:extLst>
              </p:cNvPr>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5" name="Rectangle 41">
                <a:extLst>
                  <a:ext uri="{FF2B5EF4-FFF2-40B4-BE49-F238E27FC236}">
                    <a16:creationId xmlns:a16="http://schemas.microsoft.com/office/drawing/2014/main" id="{BFA4123A-A806-4697-A908-F47FFD3CED72}"/>
                  </a:ext>
                </a:extLst>
              </p:cNvPr>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6" name="Rectangle 42">
                <a:extLst>
                  <a:ext uri="{FF2B5EF4-FFF2-40B4-BE49-F238E27FC236}">
                    <a16:creationId xmlns:a16="http://schemas.microsoft.com/office/drawing/2014/main" id="{5875642A-67CF-4586-B7BF-CC01A0876463}"/>
                  </a:ext>
                </a:extLst>
              </p:cNvPr>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7" name="Rectangle 43">
                <a:extLst>
                  <a:ext uri="{FF2B5EF4-FFF2-40B4-BE49-F238E27FC236}">
                    <a16:creationId xmlns:a16="http://schemas.microsoft.com/office/drawing/2014/main" id="{61291459-2881-41E1-B3E7-DE23401A8ACA}"/>
                  </a:ext>
                </a:extLst>
              </p:cNvPr>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8" name="Rectangle 44">
                <a:extLst>
                  <a:ext uri="{FF2B5EF4-FFF2-40B4-BE49-F238E27FC236}">
                    <a16:creationId xmlns:a16="http://schemas.microsoft.com/office/drawing/2014/main" id="{6D6EFF91-13E6-4AA5-B84C-95E057A531DF}"/>
                  </a:ext>
                </a:extLst>
              </p:cNvPr>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9" name="Rectangle 45">
                <a:extLst>
                  <a:ext uri="{FF2B5EF4-FFF2-40B4-BE49-F238E27FC236}">
                    <a16:creationId xmlns:a16="http://schemas.microsoft.com/office/drawing/2014/main" id="{2D7F517C-EE05-4A57-9431-0EF219AA2C06}"/>
                  </a:ext>
                </a:extLst>
              </p:cNvPr>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0" name="Rectangle 46">
                <a:extLst>
                  <a:ext uri="{FF2B5EF4-FFF2-40B4-BE49-F238E27FC236}">
                    <a16:creationId xmlns:a16="http://schemas.microsoft.com/office/drawing/2014/main" id="{FF556CF3-F01C-454D-8BD3-3A8CBEC45E54}"/>
                  </a:ext>
                </a:extLst>
              </p:cNvPr>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1" name="Rectangle 47">
                <a:extLst>
                  <a:ext uri="{FF2B5EF4-FFF2-40B4-BE49-F238E27FC236}">
                    <a16:creationId xmlns:a16="http://schemas.microsoft.com/office/drawing/2014/main" id="{741F8B04-97D7-46EB-BA8A-C5BECE852EBA}"/>
                  </a:ext>
                </a:extLst>
              </p:cNvPr>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2" name="Rectangle 48">
                <a:extLst>
                  <a:ext uri="{FF2B5EF4-FFF2-40B4-BE49-F238E27FC236}">
                    <a16:creationId xmlns:a16="http://schemas.microsoft.com/office/drawing/2014/main" id="{337DE569-EA6E-426F-9177-AFFBA1549F69}"/>
                  </a:ext>
                </a:extLst>
              </p:cNvPr>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3" name="Rectangle 49">
                <a:extLst>
                  <a:ext uri="{FF2B5EF4-FFF2-40B4-BE49-F238E27FC236}">
                    <a16:creationId xmlns:a16="http://schemas.microsoft.com/office/drawing/2014/main" id="{A28D9E5A-1745-478F-A980-208214CAC7CA}"/>
                  </a:ext>
                </a:extLst>
              </p:cNvPr>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4" name="Rectangle 50">
                <a:extLst>
                  <a:ext uri="{FF2B5EF4-FFF2-40B4-BE49-F238E27FC236}">
                    <a16:creationId xmlns:a16="http://schemas.microsoft.com/office/drawing/2014/main" id="{61AACED1-A26A-4E4B-9A05-4C89FA7F9380}"/>
                  </a:ext>
                </a:extLst>
              </p:cNvPr>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5" name="Rectangle 51">
                <a:extLst>
                  <a:ext uri="{FF2B5EF4-FFF2-40B4-BE49-F238E27FC236}">
                    <a16:creationId xmlns:a16="http://schemas.microsoft.com/office/drawing/2014/main" id="{A04B31D4-A015-4FA7-913D-139F5F084B88}"/>
                  </a:ext>
                </a:extLst>
              </p:cNvPr>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6" name="Rectangle 52">
                <a:extLst>
                  <a:ext uri="{FF2B5EF4-FFF2-40B4-BE49-F238E27FC236}">
                    <a16:creationId xmlns:a16="http://schemas.microsoft.com/office/drawing/2014/main" id="{1493184F-F37B-4E57-BB2F-061143972D6B}"/>
                  </a:ext>
                </a:extLst>
              </p:cNvPr>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7" name="Rectangle 53">
                <a:extLst>
                  <a:ext uri="{FF2B5EF4-FFF2-40B4-BE49-F238E27FC236}">
                    <a16:creationId xmlns:a16="http://schemas.microsoft.com/office/drawing/2014/main" id="{D3A2EFF1-8AEA-4F0D-BC25-D643E918B182}"/>
                  </a:ext>
                </a:extLst>
              </p:cNvPr>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8" name="Rectangle 54">
                <a:extLst>
                  <a:ext uri="{FF2B5EF4-FFF2-40B4-BE49-F238E27FC236}">
                    <a16:creationId xmlns:a16="http://schemas.microsoft.com/office/drawing/2014/main" id="{62E74C71-63D0-44E5-8032-D62C4F7962E1}"/>
                  </a:ext>
                </a:extLst>
              </p:cNvPr>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9" name="Rectangle 55">
                <a:extLst>
                  <a:ext uri="{FF2B5EF4-FFF2-40B4-BE49-F238E27FC236}">
                    <a16:creationId xmlns:a16="http://schemas.microsoft.com/office/drawing/2014/main" id="{D84C25CF-04BC-4F70-A8C3-D94F90510A2B}"/>
                  </a:ext>
                </a:extLst>
              </p:cNvPr>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0" name="Rectangle 56">
                <a:extLst>
                  <a:ext uri="{FF2B5EF4-FFF2-40B4-BE49-F238E27FC236}">
                    <a16:creationId xmlns:a16="http://schemas.microsoft.com/office/drawing/2014/main" id="{5AB6037A-4CDC-432F-BC53-2C9B44C619D4}"/>
                  </a:ext>
                </a:extLst>
              </p:cNvPr>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1" name="Rectangle 57">
                <a:extLst>
                  <a:ext uri="{FF2B5EF4-FFF2-40B4-BE49-F238E27FC236}">
                    <a16:creationId xmlns:a16="http://schemas.microsoft.com/office/drawing/2014/main" id="{26C4D4C4-7FF9-4C99-8BCF-FA7F83AFD5DA}"/>
                  </a:ext>
                </a:extLst>
              </p:cNvPr>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2" name="Rectangle 58">
                <a:extLst>
                  <a:ext uri="{FF2B5EF4-FFF2-40B4-BE49-F238E27FC236}">
                    <a16:creationId xmlns:a16="http://schemas.microsoft.com/office/drawing/2014/main" id="{B9F62AAE-DDB1-4649-80A6-33C6C2713DBD}"/>
                  </a:ext>
                </a:extLst>
              </p:cNvPr>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3" name="Rectangle 59">
                <a:extLst>
                  <a:ext uri="{FF2B5EF4-FFF2-40B4-BE49-F238E27FC236}">
                    <a16:creationId xmlns:a16="http://schemas.microsoft.com/office/drawing/2014/main" id="{2A6D3016-5C48-45EF-9D81-112338832722}"/>
                  </a:ext>
                </a:extLst>
              </p:cNvPr>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4" name="Rectangle 60">
                <a:extLst>
                  <a:ext uri="{FF2B5EF4-FFF2-40B4-BE49-F238E27FC236}">
                    <a16:creationId xmlns:a16="http://schemas.microsoft.com/office/drawing/2014/main" id="{9BB182A9-014D-48F1-B734-0D0A0B3715A9}"/>
                  </a:ext>
                </a:extLst>
              </p:cNvPr>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5" name="Rectangle 61">
                <a:extLst>
                  <a:ext uri="{FF2B5EF4-FFF2-40B4-BE49-F238E27FC236}">
                    <a16:creationId xmlns:a16="http://schemas.microsoft.com/office/drawing/2014/main" id="{BB3B5D56-377D-4D44-9A47-8F052E1B2024}"/>
                  </a:ext>
                </a:extLst>
              </p:cNvPr>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6" name="Rectangle 62">
                <a:extLst>
                  <a:ext uri="{FF2B5EF4-FFF2-40B4-BE49-F238E27FC236}">
                    <a16:creationId xmlns:a16="http://schemas.microsoft.com/office/drawing/2014/main" id="{C391A98F-FF38-4281-8054-30AEF10FA124}"/>
                  </a:ext>
                </a:extLst>
              </p:cNvPr>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7" name="Rectangle 63">
                <a:extLst>
                  <a:ext uri="{FF2B5EF4-FFF2-40B4-BE49-F238E27FC236}">
                    <a16:creationId xmlns:a16="http://schemas.microsoft.com/office/drawing/2014/main" id="{0E63DBB8-D2DA-4A14-83D1-E104FF52DB97}"/>
                  </a:ext>
                </a:extLst>
              </p:cNvPr>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8" name="Rectangle 64">
                <a:extLst>
                  <a:ext uri="{FF2B5EF4-FFF2-40B4-BE49-F238E27FC236}">
                    <a16:creationId xmlns:a16="http://schemas.microsoft.com/office/drawing/2014/main" id="{B2154E73-CC80-4DBA-BBAB-F47B4A0BDD78}"/>
                  </a:ext>
                </a:extLst>
              </p:cNvPr>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9" name="Rectangle 65">
                <a:extLst>
                  <a:ext uri="{FF2B5EF4-FFF2-40B4-BE49-F238E27FC236}">
                    <a16:creationId xmlns:a16="http://schemas.microsoft.com/office/drawing/2014/main" id="{DC3E3291-8014-4652-89B4-1BA030804B6F}"/>
                  </a:ext>
                </a:extLst>
              </p:cNvPr>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30" name="Rectangle 66">
                <a:extLst>
                  <a:ext uri="{FF2B5EF4-FFF2-40B4-BE49-F238E27FC236}">
                    <a16:creationId xmlns:a16="http://schemas.microsoft.com/office/drawing/2014/main" id="{5A132B7B-1659-4A9E-A51A-E5749C37B887}"/>
                  </a:ext>
                </a:extLst>
              </p:cNvPr>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05" name="Group 104">
              <a:extLst>
                <a:ext uri="{FF2B5EF4-FFF2-40B4-BE49-F238E27FC236}">
                  <a16:creationId xmlns:a16="http://schemas.microsoft.com/office/drawing/2014/main" id="{0FF1F471-BDE7-45AD-9B99-4381484E8704}"/>
                </a:ext>
              </a:extLst>
            </p:cNvPr>
            <p:cNvGrpSpPr/>
            <p:nvPr/>
          </p:nvGrpSpPr>
          <p:grpSpPr>
            <a:xfrm>
              <a:off x="8675536" y="4575574"/>
              <a:ext cx="1239578" cy="1239578"/>
              <a:chOff x="2287588" y="3095625"/>
              <a:chExt cx="333375" cy="333375"/>
            </a:xfrm>
          </p:grpSpPr>
          <p:sp>
            <p:nvSpPr>
              <p:cNvPr id="173" name="Rectangle 172">
                <a:extLst>
                  <a:ext uri="{FF2B5EF4-FFF2-40B4-BE49-F238E27FC236}">
                    <a16:creationId xmlns:a16="http://schemas.microsoft.com/office/drawing/2014/main" id="{650DA3AF-3800-4C2A-BBF2-AADBECB41858}"/>
                  </a:ext>
                </a:extLst>
              </p:cNvPr>
              <p:cNvSpPr/>
              <p:nvPr/>
            </p:nvSpPr>
            <p:spPr bwMode="auto">
              <a:xfrm rot="2658552">
                <a:off x="2345053" y="3153300"/>
                <a:ext cx="221397" cy="214105"/>
              </a:xfrm>
              <a:prstGeom prst="rect">
                <a:avLst/>
              </a:prstGeom>
              <a:solidFill>
                <a:srgbClr val="FF8C0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4" name="Freeform 76">
                <a:extLst>
                  <a:ext uri="{FF2B5EF4-FFF2-40B4-BE49-F238E27FC236}">
                    <a16:creationId xmlns:a16="http://schemas.microsoft.com/office/drawing/2014/main" id="{A3F0E3DB-A8DD-4A00-8568-B3D50DF111C0}"/>
                  </a:ext>
                </a:extLst>
              </p:cNvPr>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rgbClr val="505050">
                  <a:lumMod val="50000"/>
                </a:srgb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06" name="Group 105">
              <a:extLst>
                <a:ext uri="{FF2B5EF4-FFF2-40B4-BE49-F238E27FC236}">
                  <a16:creationId xmlns:a16="http://schemas.microsoft.com/office/drawing/2014/main" id="{AB2E04E7-A64A-4AAE-AC17-AD5377DCADFB}"/>
                </a:ext>
              </a:extLst>
            </p:cNvPr>
            <p:cNvGrpSpPr/>
            <p:nvPr/>
          </p:nvGrpSpPr>
          <p:grpSpPr>
            <a:xfrm>
              <a:off x="275291" y="2744092"/>
              <a:ext cx="1077651" cy="621349"/>
              <a:chOff x="4248046" y="490888"/>
              <a:chExt cx="8361830" cy="4821237"/>
            </a:xfrm>
          </p:grpSpPr>
          <p:sp>
            <p:nvSpPr>
              <p:cNvPr id="170" name="Freeform 5">
                <a:extLst>
                  <a:ext uri="{FF2B5EF4-FFF2-40B4-BE49-F238E27FC236}">
                    <a16:creationId xmlns:a16="http://schemas.microsoft.com/office/drawing/2014/main" id="{DABC363F-C010-4572-B6E9-2EFD436ABFA7}"/>
                  </a:ext>
                </a:extLst>
              </p:cNvPr>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1" name="Freeform 5">
                <a:extLst>
                  <a:ext uri="{FF2B5EF4-FFF2-40B4-BE49-F238E27FC236}">
                    <a16:creationId xmlns:a16="http://schemas.microsoft.com/office/drawing/2014/main" id="{1DECA4AA-57EF-4643-8340-6344540AB552}"/>
                  </a:ext>
                </a:extLst>
              </p:cNvPr>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FFFFFF">
                  <a:lumMod val="85000"/>
                </a:srgb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2" name="Freeform 5">
                <a:extLst>
                  <a:ext uri="{FF2B5EF4-FFF2-40B4-BE49-F238E27FC236}">
                    <a16:creationId xmlns:a16="http://schemas.microsoft.com/office/drawing/2014/main" id="{F0B6431E-D3D8-421E-9A1F-906FCFBD7DE3}"/>
                  </a:ext>
                </a:extLst>
              </p:cNvPr>
              <p:cNvSpPr>
                <a:spLocks/>
              </p:cNvSpPr>
              <p:nvPr/>
            </p:nvSpPr>
            <p:spPr bwMode="auto">
              <a:xfrm>
                <a:off x="4803007" y="736606"/>
                <a:ext cx="7286662" cy="457551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07" name="Rectangle 15">
              <a:extLst>
                <a:ext uri="{FF2B5EF4-FFF2-40B4-BE49-F238E27FC236}">
                  <a16:creationId xmlns:a16="http://schemas.microsoft.com/office/drawing/2014/main" id="{486838C5-38CF-4694-9683-EA226C2F460E}"/>
                </a:ext>
              </a:extLst>
            </p:cNvPr>
            <p:cNvSpPr>
              <a:spLocks noChangeArrowheads="1"/>
            </p:cNvSpPr>
            <p:nvPr/>
          </p:nvSpPr>
          <p:spPr bwMode="auto">
            <a:xfrm>
              <a:off x="8675536" y="3941574"/>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On Premises </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VPN 1</a:t>
              </a:r>
            </a:p>
          </p:txBody>
        </p:sp>
        <p:sp>
          <p:nvSpPr>
            <p:cNvPr id="108" name="Rectangle 15">
              <a:extLst>
                <a:ext uri="{FF2B5EF4-FFF2-40B4-BE49-F238E27FC236}">
                  <a16:creationId xmlns:a16="http://schemas.microsoft.com/office/drawing/2014/main" id="{D3359584-1823-4D30-86E3-BFE26FB3596F}"/>
                </a:ext>
              </a:extLst>
            </p:cNvPr>
            <p:cNvSpPr>
              <a:spLocks noChangeArrowheads="1"/>
            </p:cNvSpPr>
            <p:nvPr/>
          </p:nvSpPr>
          <p:spPr bwMode="auto">
            <a:xfrm>
              <a:off x="8675536" y="5815152"/>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On Premises </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VPN 2</a:t>
              </a:r>
            </a:p>
          </p:txBody>
        </p:sp>
        <p:grpSp>
          <p:nvGrpSpPr>
            <p:cNvPr id="109" name="Group 108">
              <a:extLst>
                <a:ext uri="{FF2B5EF4-FFF2-40B4-BE49-F238E27FC236}">
                  <a16:creationId xmlns:a16="http://schemas.microsoft.com/office/drawing/2014/main" id="{075CB011-F9EB-444D-B0C9-39B23105343F}"/>
                </a:ext>
              </a:extLst>
            </p:cNvPr>
            <p:cNvGrpSpPr/>
            <p:nvPr/>
          </p:nvGrpSpPr>
          <p:grpSpPr>
            <a:xfrm>
              <a:off x="2809590" y="2653560"/>
              <a:ext cx="1239578" cy="1658706"/>
              <a:chOff x="2417704" y="3623868"/>
              <a:chExt cx="1239578" cy="1658706"/>
            </a:xfrm>
          </p:grpSpPr>
          <p:grpSp>
            <p:nvGrpSpPr>
              <p:cNvPr id="166" name="Group 165">
                <a:extLst>
                  <a:ext uri="{FF2B5EF4-FFF2-40B4-BE49-F238E27FC236}">
                    <a16:creationId xmlns:a16="http://schemas.microsoft.com/office/drawing/2014/main" id="{C019BDCC-DFDC-41CA-B3E1-F6095629D712}"/>
                  </a:ext>
                </a:extLst>
              </p:cNvPr>
              <p:cNvGrpSpPr/>
              <p:nvPr/>
            </p:nvGrpSpPr>
            <p:grpSpPr>
              <a:xfrm>
                <a:off x="2417704" y="3623868"/>
                <a:ext cx="1239578" cy="1239578"/>
                <a:chOff x="2287588" y="3095625"/>
                <a:chExt cx="333375" cy="333375"/>
              </a:xfrm>
            </p:grpSpPr>
            <p:sp>
              <p:nvSpPr>
                <p:cNvPr id="168" name="Rectangle 167">
                  <a:extLst>
                    <a:ext uri="{FF2B5EF4-FFF2-40B4-BE49-F238E27FC236}">
                      <a16:creationId xmlns:a16="http://schemas.microsoft.com/office/drawing/2014/main" id="{A434B5D0-6060-44E0-8FBB-C7955681ADA3}"/>
                    </a:ext>
                  </a:extLst>
                </p:cNvPr>
                <p:cNvSpPr/>
                <p:nvPr/>
              </p:nvSpPr>
              <p:spPr bwMode="auto">
                <a:xfrm rot="2658552">
                  <a:off x="2345053" y="3153300"/>
                  <a:ext cx="221397" cy="214105"/>
                </a:xfrm>
                <a:prstGeom prst="rect">
                  <a:avLst/>
                </a:prstGeom>
                <a:solidFill>
                  <a:srgbClr val="FF8C0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9" name="Freeform 76">
                  <a:extLst>
                    <a:ext uri="{FF2B5EF4-FFF2-40B4-BE49-F238E27FC236}">
                      <a16:creationId xmlns:a16="http://schemas.microsoft.com/office/drawing/2014/main" id="{5C902FF8-A554-4227-9090-62680A1DDB9C}"/>
                    </a:ext>
                  </a:extLst>
                </p:cNvPr>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rgbClr val="505050">
                    <a:lumMod val="50000"/>
                  </a:srgb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67" name="Rectangle 15">
                <a:extLst>
                  <a:ext uri="{FF2B5EF4-FFF2-40B4-BE49-F238E27FC236}">
                    <a16:creationId xmlns:a16="http://schemas.microsoft.com/office/drawing/2014/main" id="{92E7897B-F200-4361-A868-3E2251BD1EA7}"/>
                  </a:ext>
                </a:extLst>
              </p:cNvPr>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Azure</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VPN </a:t>
                </a:r>
              </a:p>
            </p:txBody>
          </p:sp>
        </p:grpSp>
        <p:sp>
          <p:nvSpPr>
            <p:cNvPr id="149" name="Rectangle 15">
              <a:extLst>
                <a:ext uri="{FF2B5EF4-FFF2-40B4-BE49-F238E27FC236}">
                  <a16:creationId xmlns:a16="http://schemas.microsoft.com/office/drawing/2014/main" id="{3960E734-CD80-476B-B54B-0C1D6F2D1467}"/>
                </a:ext>
              </a:extLst>
            </p:cNvPr>
            <p:cNvSpPr>
              <a:spLocks noChangeArrowheads="1"/>
            </p:cNvSpPr>
            <p:nvPr/>
          </p:nvSpPr>
          <p:spPr bwMode="auto">
            <a:xfrm>
              <a:off x="938141" y="3514609"/>
              <a:ext cx="1555054"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VNet1</a:t>
              </a:r>
            </a:p>
            <a:p>
              <a:pPr marL="0" marR="0" lvl="0" indent="0" defTabSz="896386"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East US</a:t>
              </a:r>
            </a:p>
            <a:p>
              <a:pPr marL="0" marR="0" lvl="0" indent="0" defTabSz="896386"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ASN 65010</a:t>
              </a:r>
            </a:p>
            <a:p>
              <a:pPr marL="0" marR="0" lvl="0" indent="0" defTabSz="896386"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10.11.0.0/16</a:t>
              </a:r>
            </a:p>
            <a:p>
              <a:pPr marL="0" marR="0" lvl="0" indent="0" defTabSz="896386"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10.11.0.0/16</a:t>
              </a:r>
            </a:p>
          </p:txBody>
        </p:sp>
        <p:grpSp>
          <p:nvGrpSpPr>
            <p:cNvPr id="157" name="Group 156">
              <a:extLst>
                <a:ext uri="{FF2B5EF4-FFF2-40B4-BE49-F238E27FC236}">
                  <a16:creationId xmlns:a16="http://schemas.microsoft.com/office/drawing/2014/main" id="{D06F5D7D-7217-49E9-93BC-F38BED36FFBE}"/>
                </a:ext>
              </a:extLst>
            </p:cNvPr>
            <p:cNvGrpSpPr/>
            <p:nvPr/>
          </p:nvGrpSpPr>
          <p:grpSpPr>
            <a:xfrm>
              <a:off x="2809590" y="4544244"/>
              <a:ext cx="1239578" cy="1658706"/>
              <a:chOff x="2417704" y="3623868"/>
              <a:chExt cx="1239578" cy="1658706"/>
            </a:xfrm>
          </p:grpSpPr>
          <p:grpSp>
            <p:nvGrpSpPr>
              <p:cNvPr id="162" name="Group 161">
                <a:extLst>
                  <a:ext uri="{FF2B5EF4-FFF2-40B4-BE49-F238E27FC236}">
                    <a16:creationId xmlns:a16="http://schemas.microsoft.com/office/drawing/2014/main" id="{97429A97-F6F9-474A-94C6-95571CF853CF}"/>
                  </a:ext>
                </a:extLst>
              </p:cNvPr>
              <p:cNvGrpSpPr/>
              <p:nvPr/>
            </p:nvGrpSpPr>
            <p:grpSpPr>
              <a:xfrm>
                <a:off x="2417704" y="3623868"/>
                <a:ext cx="1239578" cy="1239578"/>
                <a:chOff x="2287588" y="3095625"/>
                <a:chExt cx="333375" cy="333375"/>
              </a:xfrm>
            </p:grpSpPr>
            <p:sp>
              <p:nvSpPr>
                <p:cNvPr id="164" name="Rectangle 163">
                  <a:extLst>
                    <a:ext uri="{FF2B5EF4-FFF2-40B4-BE49-F238E27FC236}">
                      <a16:creationId xmlns:a16="http://schemas.microsoft.com/office/drawing/2014/main" id="{B929BE1C-A52C-464F-8C10-06AB2A47928B}"/>
                    </a:ext>
                  </a:extLst>
                </p:cNvPr>
                <p:cNvSpPr/>
                <p:nvPr/>
              </p:nvSpPr>
              <p:spPr bwMode="auto">
                <a:xfrm rot="2658552">
                  <a:off x="2345053" y="3153300"/>
                  <a:ext cx="221397" cy="214105"/>
                </a:xfrm>
                <a:prstGeom prst="rect">
                  <a:avLst/>
                </a:prstGeom>
                <a:solidFill>
                  <a:srgbClr val="FF8C0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5" name="Freeform 76">
                  <a:extLst>
                    <a:ext uri="{FF2B5EF4-FFF2-40B4-BE49-F238E27FC236}">
                      <a16:creationId xmlns:a16="http://schemas.microsoft.com/office/drawing/2014/main" id="{F319DCD2-9E60-40FC-B5E0-0741817FB769}"/>
                    </a:ext>
                  </a:extLst>
                </p:cNvPr>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rgbClr val="505050">
                    <a:lumMod val="50000"/>
                  </a:srgb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63" name="Rectangle 15">
                <a:extLst>
                  <a:ext uri="{FF2B5EF4-FFF2-40B4-BE49-F238E27FC236}">
                    <a16:creationId xmlns:a16="http://schemas.microsoft.com/office/drawing/2014/main" id="{65077610-A58D-4367-9319-398C1FBED841}"/>
                  </a:ext>
                </a:extLst>
              </p:cNvPr>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Azure</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rPr>
                  <a:t>VPN 2 </a:t>
                </a:r>
              </a:p>
            </p:txBody>
          </p:sp>
        </p:grpSp>
        <p:cxnSp>
          <p:nvCxnSpPr>
            <p:cNvPr id="158" name="Straight Arrow Connector 157">
              <a:extLst>
                <a:ext uri="{FF2B5EF4-FFF2-40B4-BE49-F238E27FC236}">
                  <a16:creationId xmlns:a16="http://schemas.microsoft.com/office/drawing/2014/main" id="{1E251E23-0D3B-4BFD-914F-FE3B3FB7B3B3}"/>
                </a:ext>
              </a:extLst>
            </p:cNvPr>
            <p:cNvCxnSpPr/>
            <p:nvPr/>
          </p:nvCxnSpPr>
          <p:spPr>
            <a:xfrm>
              <a:off x="4172699" y="2877358"/>
              <a:ext cx="4379307" cy="0"/>
            </a:xfrm>
            <a:prstGeom prst="straightConnector1">
              <a:avLst/>
            </a:prstGeom>
            <a:noFill/>
            <a:ln w="25400" cap="flat" cmpd="sng" algn="ctr">
              <a:solidFill>
                <a:schemeClr val="accent6"/>
              </a:solidFill>
              <a:prstDash val="solid"/>
              <a:headEnd type="triangle" w="lg" len="med"/>
              <a:tailEnd type="triangle" w="lg" len="med"/>
            </a:ln>
            <a:effectLst/>
          </p:spPr>
        </p:cxnSp>
        <p:cxnSp>
          <p:nvCxnSpPr>
            <p:cNvPr id="159" name="Straight Arrow Connector 158">
              <a:extLst>
                <a:ext uri="{FF2B5EF4-FFF2-40B4-BE49-F238E27FC236}">
                  <a16:creationId xmlns:a16="http://schemas.microsoft.com/office/drawing/2014/main" id="{6D68C900-799A-4036-831E-1EB805ACD90C}"/>
                </a:ext>
              </a:extLst>
            </p:cNvPr>
            <p:cNvCxnSpPr/>
            <p:nvPr/>
          </p:nvCxnSpPr>
          <p:spPr>
            <a:xfrm>
              <a:off x="4172699" y="5569760"/>
              <a:ext cx="4379307" cy="0"/>
            </a:xfrm>
            <a:prstGeom prst="straightConnector1">
              <a:avLst/>
            </a:prstGeom>
            <a:noFill/>
            <a:ln w="25400" cap="flat" cmpd="sng" algn="ctr">
              <a:solidFill>
                <a:srgbClr val="00CC66"/>
              </a:solidFill>
              <a:prstDash val="solid"/>
              <a:miter lim="800000"/>
              <a:headEnd type="triangle" w="lg" len="med"/>
              <a:tailEnd type="triangle" w="lg" len="med"/>
            </a:ln>
            <a:effectLst/>
          </p:spPr>
        </p:cxnSp>
        <p:cxnSp>
          <p:nvCxnSpPr>
            <p:cNvPr id="160" name="Straight Arrow Connector 159">
              <a:extLst>
                <a:ext uri="{FF2B5EF4-FFF2-40B4-BE49-F238E27FC236}">
                  <a16:creationId xmlns:a16="http://schemas.microsoft.com/office/drawing/2014/main" id="{BF7A3EAA-C2AC-4208-899D-E7A2E4752807}"/>
                </a:ext>
              </a:extLst>
            </p:cNvPr>
            <p:cNvCxnSpPr/>
            <p:nvPr/>
          </p:nvCxnSpPr>
          <p:spPr>
            <a:xfrm>
              <a:off x="4172699" y="3260325"/>
              <a:ext cx="4379307" cy="1935789"/>
            </a:xfrm>
            <a:prstGeom prst="straightConnector1">
              <a:avLst/>
            </a:prstGeom>
            <a:noFill/>
            <a:ln w="25400" cap="flat" cmpd="sng" algn="ctr">
              <a:solidFill>
                <a:srgbClr val="FF0000"/>
              </a:solidFill>
              <a:prstDash val="solid"/>
              <a:headEnd type="triangle" w="lg" len="med"/>
              <a:tailEnd type="triangle" w="lg" len="med"/>
            </a:ln>
            <a:effectLst/>
          </p:spPr>
        </p:cxnSp>
        <p:cxnSp>
          <p:nvCxnSpPr>
            <p:cNvPr id="161" name="Straight Arrow Connector 160">
              <a:extLst>
                <a:ext uri="{FF2B5EF4-FFF2-40B4-BE49-F238E27FC236}">
                  <a16:creationId xmlns:a16="http://schemas.microsoft.com/office/drawing/2014/main" id="{ED790274-52C7-49F1-9F60-4FD2E4494124}"/>
                </a:ext>
              </a:extLst>
            </p:cNvPr>
            <p:cNvCxnSpPr/>
            <p:nvPr/>
          </p:nvCxnSpPr>
          <p:spPr>
            <a:xfrm flipV="1">
              <a:off x="4172699" y="3260325"/>
              <a:ext cx="4379307" cy="1866749"/>
            </a:xfrm>
            <a:prstGeom prst="straightConnector1">
              <a:avLst/>
            </a:prstGeom>
            <a:noFill/>
            <a:ln w="25400" cap="flat" cmpd="sng" algn="ctr">
              <a:solidFill>
                <a:srgbClr val="00CC66"/>
              </a:solidFill>
              <a:prstDash val="solid"/>
              <a:miter lim="800000"/>
              <a:headEnd type="triangle" w="lg" len="med"/>
              <a:tailEnd type="triangle" w="lg" len="med"/>
            </a:ln>
            <a:effectLst/>
          </p:spPr>
        </p:cxnSp>
      </p:grpSp>
    </p:spTree>
    <p:extLst>
      <p:ext uri="{BB962C8B-B14F-4D97-AF65-F5344CB8AC3E}">
        <p14:creationId xmlns:p14="http://schemas.microsoft.com/office/powerpoint/2010/main" val="365990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0CFC-3C5C-4BE0-89F2-3FE3B086ED19}"/>
              </a:ext>
            </a:extLst>
          </p:cNvPr>
          <p:cNvSpPr>
            <a:spLocks noGrp="1"/>
          </p:cNvSpPr>
          <p:nvPr>
            <p:ph type="title"/>
          </p:nvPr>
        </p:nvSpPr>
        <p:spPr>
          <a:xfrm>
            <a:off x="455685" y="226859"/>
            <a:ext cx="5618077" cy="630946"/>
          </a:xfrm>
        </p:spPr>
        <p:txBody>
          <a:bodyPr/>
          <a:lstStyle/>
          <a:p>
            <a:r>
              <a:rPr lang="en-US" sz="3672"/>
              <a:t>ExpressRoute</a:t>
            </a:r>
          </a:p>
        </p:txBody>
      </p:sp>
      <p:sp>
        <p:nvSpPr>
          <p:cNvPr id="4" name="Rectangle 3">
            <a:extLst>
              <a:ext uri="{FF2B5EF4-FFF2-40B4-BE49-F238E27FC236}">
                <a16:creationId xmlns:a16="http://schemas.microsoft.com/office/drawing/2014/main" id="{635D5F02-5156-47A0-BB74-964D3C109638}"/>
              </a:ext>
            </a:extLst>
          </p:cNvPr>
          <p:cNvSpPr/>
          <p:nvPr/>
        </p:nvSpPr>
        <p:spPr bwMode="auto">
          <a:xfrm>
            <a:off x="6776919" y="4667470"/>
            <a:ext cx="418396" cy="105449"/>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1589DC"/>
              </a:solidFill>
              <a:latin typeface="Segoe UI"/>
            </a:endParaRPr>
          </a:p>
        </p:txBody>
      </p:sp>
      <p:cxnSp>
        <p:nvCxnSpPr>
          <p:cNvPr id="6" name="Straight Arrow Connector 5">
            <a:extLst>
              <a:ext uri="{FF2B5EF4-FFF2-40B4-BE49-F238E27FC236}">
                <a16:creationId xmlns:a16="http://schemas.microsoft.com/office/drawing/2014/main" id="{AE3297F4-22CD-4C14-8797-866C86A9AB9A}"/>
              </a:ext>
            </a:extLst>
          </p:cNvPr>
          <p:cNvCxnSpPr>
            <a:cxnSpLocks/>
            <a:stCxn id="20" idx="0"/>
            <a:endCxn id="47" idx="2"/>
          </p:cNvCxnSpPr>
          <p:nvPr/>
        </p:nvCxnSpPr>
        <p:spPr>
          <a:xfrm flipV="1">
            <a:off x="5743029" y="4898787"/>
            <a:ext cx="55786" cy="160299"/>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F44B195-BD3F-4FB8-8570-F0E042AF3E33}"/>
              </a:ext>
            </a:extLst>
          </p:cNvPr>
          <p:cNvSpPr/>
          <p:nvPr/>
        </p:nvSpPr>
        <p:spPr bwMode="auto">
          <a:xfrm>
            <a:off x="2326822" y="4041887"/>
            <a:ext cx="730811" cy="381479"/>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8" name="Freeform 539">
            <a:extLst>
              <a:ext uri="{FF2B5EF4-FFF2-40B4-BE49-F238E27FC236}">
                <a16:creationId xmlns:a16="http://schemas.microsoft.com/office/drawing/2014/main" id="{4C285372-7D40-4798-8B8D-95D0141B9C9B}"/>
              </a:ext>
            </a:extLst>
          </p:cNvPr>
          <p:cNvSpPr>
            <a:spLocks noChangeAspect="1"/>
          </p:cNvSpPr>
          <p:nvPr/>
        </p:nvSpPr>
        <p:spPr bwMode="auto">
          <a:xfrm>
            <a:off x="309445" y="3222565"/>
            <a:ext cx="585249" cy="3863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p:spPr>
        <p:style>
          <a:lnRef idx="2">
            <a:schemeClr val="accent1"/>
          </a:lnRef>
          <a:fillRef idx="1">
            <a:schemeClr val="lt1"/>
          </a:fillRef>
          <a:effectRef idx="0">
            <a:schemeClr val="accent1"/>
          </a:effectRef>
          <a:fontRef idx="minor">
            <a:schemeClr val="dk1"/>
          </a:fontRef>
        </p:style>
        <p:txBody>
          <a:bodyPr vert="horz" wrap="square" lIns="68570" tIns="34285" rIns="68570" bIns="34285" numCol="1" anchor="t" anchorCtr="0" compatLnSpc="1">
            <a:prstTxWarp prst="textNoShape">
              <a:avLst/>
            </a:prstTxWarp>
          </a:bodyPr>
          <a:lstStyle/>
          <a:p>
            <a:pPr defTabSz="699243">
              <a:defRPr/>
            </a:pPr>
            <a:endParaRPr lang="en-US" sz="1350" kern="0">
              <a:ln w="76200">
                <a:solidFill>
                  <a:srgbClr val="FFFFFF"/>
                </a:solidFill>
              </a:ln>
              <a:solidFill>
                <a:srgbClr val="FFFFFF"/>
              </a:solidFill>
              <a:latin typeface="Segoe UI"/>
            </a:endParaRPr>
          </a:p>
        </p:txBody>
      </p:sp>
      <p:sp>
        <p:nvSpPr>
          <p:cNvPr id="9" name="Freeform 78">
            <a:extLst>
              <a:ext uri="{FF2B5EF4-FFF2-40B4-BE49-F238E27FC236}">
                <a16:creationId xmlns:a16="http://schemas.microsoft.com/office/drawing/2014/main" id="{F1FCFF61-C79F-492A-8E6F-226300B6FF41}"/>
              </a:ext>
            </a:extLst>
          </p:cNvPr>
          <p:cNvSpPr>
            <a:spLocks noEditPoints="1"/>
          </p:cNvSpPr>
          <p:nvPr/>
        </p:nvSpPr>
        <p:spPr bwMode="black">
          <a:xfrm>
            <a:off x="1083178" y="4115428"/>
            <a:ext cx="731433" cy="729094"/>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1698" tIns="30849" rIns="61698" bIns="30849" numCol="1" anchor="t" anchorCtr="0" compatLnSpc="1">
            <a:prstTxWarp prst="textNoShape">
              <a:avLst/>
            </a:prstTxWarp>
          </a:bodyPr>
          <a:lstStyle/>
          <a:p>
            <a:pPr defTabSz="513303">
              <a:defRPr/>
            </a:pPr>
            <a:endParaRPr lang="en-US" sz="700">
              <a:solidFill>
                <a:srgbClr val="FFFFFF"/>
              </a:solidFill>
              <a:latin typeface="Segoe UI"/>
            </a:endParaRPr>
          </a:p>
        </p:txBody>
      </p:sp>
      <p:sp>
        <p:nvSpPr>
          <p:cNvPr id="10" name="TextBox 9">
            <a:extLst>
              <a:ext uri="{FF2B5EF4-FFF2-40B4-BE49-F238E27FC236}">
                <a16:creationId xmlns:a16="http://schemas.microsoft.com/office/drawing/2014/main" id="{2E6BC6D8-126B-46ED-B576-809103AA66E8}"/>
              </a:ext>
            </a:extLst>
          </p:cNvPr>
          <p:cNvSpPr txBox="1"/>
          <p:nvPr/>
        </p:nvSpPr>
        <p:spPr>
          <a:xfrm>
            <a:off x="828569" y="3564328"/>
            <a:ext cx="1246002" cy="518595"/>
          </a:xfrm>
          <a:prstGeom prst="rect">
            <a:avLst/>
          </a:prstGeom>
          <a:noFill/>
          <a:ln>
            <a:noFill/>
          </a:ln>
        </p:spPr>
        <p:txBody>
          <a:bodyPr wrap="none" lIns="0" tIns="0" rIns="0" bIns="0" rtlCol="0">
            <a:spAutoFit/>
          </a:bodyPr>
          <a:lstStyle/>
          <a:p>
            <a:pPr algn="ctr" defTabSz="699243">
              <a:lnSpc>
                <a:spcPct val="90000"/>
              </a:lnSpc>
              <a:spcBef>
                <a:spcPct val="20000"/>
              </a:spcBef>
              <a:buSzPct val="80000"/>
              <a:defRPr/>
            </a:pPr>
            <a:r>
              <a:rPr lang="en-US" sz="1836">
                <a:solidFill>
                  <a:srgbClr val="000000"/>
                </a:solidFill>
                <a:latin typeface="Segoe UI"/>
              </a:rPr>
              <a:t>Customer’s </a:t>
            </a:r>
            <a:br>
              <a:rPr lang="en-US" sz="1836">
                <a:solidFill>
                  <a:srgbClr val="000000"/>
                </a:solidFill>
                <a:latin typeface="Segoe UI"/>
              </a:rPr>
            </a:br>
            <a:r>
              <a:rPr lang="en-US" sz="1836">
                <a:solidFill>
                  <a:srgbClr val="000000"/>
                </a:solidFill>
                <a:latin typeface="Segoe UI"/>
              </a:rPr>
              <a:t>Network</a:t>
            </a:r>
            <a:endParaRPr lang="en-US" sz="1836">
              <a:solidFill>
                <a:srgbClr val="000000"/>
              </a:solidFill>
              <a:effectLst>
                <a:outerShdw blurRad="38100" dist="38100" dir="2700000" algn="tl">
                  <a:srgbClr val="000000">
                    <a:alpha val="43137"/>
                  </a:srgbClr>
                </a:outerShdw>
              </a:effectLst>
              <a:latin typeface="Segoe UI"/>
            </a:endParaRPr>
          </a:p>
        </p:txBody>
      </p:sp>
      <p:sp>
        <p:nvSpPr>
          <p:cNvPr id="60" name="Rectangle 59">
            <a:extLst>
              <a:ext uri="{FF2B5EF4-FFF2-40B4-BE49-F238E27FC236}">
                <a16:creationId xmlns:a16="http://schemas.microsoft.com/office/drawing/2014/main" id="{0EE10BE4-CE63-47A4-A037-7B2AA658BB70}"/>
              </a:ext>
            </a:extLst>
          </p:cNvPr>
          <p:cNvSpPr/>
          <p:nvPr/>
        </p:nvSpPr>
        <p:spPr bwMode="auto">
          <a:xfrm rot="16200000">
            <a:off x="7403590" y="3068650"/>
            <a:ext cx="860287" cy="131068"/>
          </a:xfrm>
          <a:prstGeom prst="rect">
            <a:avLst/>
          </a:prstGeom>
          <a:solidFill>
            <a:srgbClr val="DE3C00"/>
          </a:solid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61" name="Right Arrow 62">
            <a:extLst>
              <a:ext uri="{FF2B5EF4-FFF2-40B4-BE49-F238E27FC236}">
                <a16:creationId xmlns:a16="http://schemas.microsoft.com/office/drawing/2014/main" id="{630DE330-A9C6-42E6-B8C7-A215472BF1C0}"/>
              </a:ext>
            </a:extLst>
          </p:cNvPr>
          <p:cNvSpPr/>
          <p:nvPr/>
        </p:nvSpPr>
        <p:spPr bwMode="auto">
          <a:xfrm>
            <a:off x="7768197" y="2573281"/>
            <a:ext cx="1122594" cy="280884"/>
          </a:xfrm>
          <a:prstGeom prst="rightArrow">
            <a:avLst/>
          </a:prstGeom>
          <a:solidFill>
            <a:srgbClr val="DE3C00"/>
          </a:solid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58" name="Rectangle 57">
            <a:extLst>
              <a:ext uri="{FF2B5EF4-FFF2-40B4-BE49-F238E27FC236}">
                <a16:creationId xmlns:a16="http://schemas.microsoft.com/office/drawing/2014/main" id="{015A31AC-D5CB-4938-9CED-4AC279F9BEC8}"/>
              </a:ext>
            </a:extLst>
          </p:cNvPr>
          <p:cNvSpPr/>
          <p:nvPr/>
        </p:nvSpPr>
        <p:spPr bwMode="auto">
          <a:xfrm rot="16200000">
            <a:off x="7350992" y="5374535"/>
            <a:ext cx="965485" cy="131069"/>
          </a:xfrm>
          <a:prstGeom prst="rect">
            <a:avLst/>
          </a:prstGeom>
          <a:solidFill>
            <a:srgbClr val="00B0F0"/>
          </a:solidFill>
          <a:ln w="10795" cap="flat" cmpd="sng" algn="ctr">
            <a:solidFill>
              <a:srgbClr val="00B0F0"/>
            </a:solid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59" name="Right Arrow 65">
            <a:extLst>
              <a:ext uri="{FF2B5EF4-FFF2-40B4-BE49-F238E27FC236}">
                <a16:creationId xmlns:a16="http://schemas.microsoft.com/office/drawing/2014/main" id="{383D02BA-4166-4839-A889-EDFC06EC8704}"/>
              </a:ext>
            </a:extLst>
          </p:cNvPr>
          <p:cNvSpPr/>
          <p:nvPr/>
        </p:nvSpPr>
        <p:spPr bwMode="auto">
          <a:xfrm>
            <a:off x="7779266" y="5689857"/>
            <a:ext cx="1111525" cy="323667"/>
          </a:xfrm>
          <a:prstGeom prst="rightArrow">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13" name="Rectangle 50">
            <a:extLst>
              <a:ext uri="{FF2B5EF4-FFF2-40B4-BE49-F238E27FC236}">
                <a16:creationId xmlns:a16="http://schemas.microsoft.com/office/drawing/2014/main" id="{B396EF50-ABBD-46AB-A0C8-BBCDC3994F04}"/>
              </a:ext>
            </a:extLst>
          </p:cNvPr>
          <p:cNvSpPr/>
          <p:nvPr/>
        </p:nvSpPr>
        <p:spPr bwMode="auto">
          <a:xfrm>
            <a:off x="811889" y="6498356"/>
            <a:ext cx="815503" cy="326882"/>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14" name="TextBox 52">
            <a:extLst>
              <a:ext uri="{FF2B5EF4-FFF2-40B4-BE49-F238E27FC236}">
                <a16:creationId xmlns:a16="http://schemas.microsoft.com/office/drawing/2014/main" id="{99E1EC1D-F68F-4727-B221-AD145C78D7D1}"/>
              </a:ext>
            </a:extLst>
          </p:cNvPr>
          <p:cNvSpPr txBox="1"/>
          <p:nvPr/>
        </p:nvSpPr>
        <p:spPr>
          <a:xfrm>
            <a:off x="1750873" y="6529323"/>
            <a:ext cx="3600736" cy="230524"/>
          </a:xfrm>
          <a:prstGeom prst="rect">
            <a:avLst/>
          </a:prstGeom>
          <a:noFill/>
          <a:ln>
            <a:noFill/>
          </a:ln>
        </p:spPr>
        <p:txBody>
          <a:bodyPr wrap="none" lIns="0" tIns="0" rIns="0" bIns="0" rtlCol="0">
            <a:spAutoFit/>
          </a:bodyPr>
          <a:lstStyle/>
          <a:p>
            <a:pPr defTabSz="699243">
              <a:lnSpc>
                <a:spcPct val="90000"/>
              </a:lnSpc>
              <a:spcBef>
                <a:spcPct val="20000"/>
              </a:spcBef>
              <a:buSzPct val="80000"/>
              <a:defRPr/>
            </a:pPr>
            <a:r>
              <a:rPr lang="en-US" sz="1632">
                <a:solidFill>
                  <a:prstClr val="black"/>
                </a:solidFill>
                <a:latin typeface="Calibri Light" panose="020F0302020204030204"/>
              </a:rPr>
              <a:t>Azure Private Peering for Virtual Networks</a:t>
            </a:r>
          </a:p>
        </p:txBody>
      </p:sp>
      <p:sp>
        <p:nvSpPr>
          <p:cNvPr id="15" name="Rectangle 53">
            <a:extLst>
              <a:ext uri="{FF2B5EF4-FFF2-40B4-BE49-F238E27FC236}">
                <a16:creationId xmlns:a16="http://schemas.microsoft.com/office/drawing/2014/main" id="{953966A7-E0FD-4800-A6B0-188D98B1B477}"/>
              </a:ext>
            </a:extLst>
          </p:cNvPr>
          <p:cNvSpPr/>
          <p:nvPr/>
        </p:nvSpPr>
        <p:spPr bwMode="auto">
          <a:xfrm>
            <a:off x="815010" y="5792357"/>
            <a:ext cx="812382" cy="326882"/>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16" name="TextBox 54">
            <a:extLst>
              <a:ext uri="{FF2B5EF4-FFF2-40B4-BE49-F238E27FC236}">
                <a16:creationId xmlns:a16="http://schemas.microsoft.com/office/drawing/2014/main" id="{6A5A3C33-538C-447D-AAAB-983C2B9C43B8}"/>
              </a:ext>
            </a:extLst>
          </p:cNvPr>
          <p:cNvSpPr txBox="1"/>
          <p:nvPr/>
        </p:nvSpPr>
        <p:spPr>
          <a:xfrm>
            <a:off x="1750873" y="5731349"/>
            <a:ext cx="4649904" cy="461046"/>
          </a:xfrm>
          <a:prstGeom prst="rect">
            <a:avLst/>
          </a:prstGeom>
          <a:noFill/>
          <a:ln>
            <a:noFill/>
          </a:ln>
        </p:spPr>
        <p:txBody>
          <a:bodyPr wrap="square" lIns="0" tIns="0" rIns="0" bIns="0" rtlCol="0">
            <a:spAutoFit/>
          </a:bodyPr>
          <a:lstStyle/>
          <a:p>
            <a:pPr defTabSz="699243">
              <a:lnSpc>
                <a:spcPct val="90000"/>
              </a:lnSpc>
              <a:spcBef>
                <a:spcPct val="20000"/>
              </a:spcBef>
              <a:buSzPct val="80000"/>
              <a:defRPr/>
            </a:pPr>
            <a:r>
              <a:rPr lang="en-US" sz="1632">
                <a:solidFill>
                  <a:prstClr val="black"/>
                </a:solidFill>
                <a:latin typeface="Calibri Light" panose="020F0302020204030204"/>
              </a:rPr>
              <a:t>Microsoft Peering for Office 365, Dynamics 365, Azure public services (public IPs)</a:t>
            </a:r>
          </a:p>
        </p:txBody>
      </p:sp>
      <p:pic>
        <p:nvPicPr>
          <p:cNvPr id="17" name="Picture 16">
            <a:extLst>
              <a:ext uri="{FF2B5EF4-FFF2-40B4-BE49-F238E27FC236}">
                <a16:creationId xmlns:a16="http://schemas.microsoft.com/office/drawing/2014/main" id="{1DF5EA6A-F27C-42B8-BFDA-65E867F36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26451" y="2182438"/>
            <a:ext cx="498642" cy="498642"/>
          </a:xfrm>
          <a:prstGeom prst="rect">
            <a:avLst/>
          </a:prstGeom>
        </p:spPr>
      </p:pic>
      <p:sp>
        <p:nvSpPr>
          <p:cNvPr id="50" name="Rectangle 49">
            <a:extLst>
              <a:ext uri="{FF2B5EF4-FFF2-40B4-BE49-F238E27FC236}">
                <a16:creationId xmlns:a16="http://schemas.microsoft.com/office/drawing/2014/main" id="{1378EFBC-A4B2-4FDA-9888-DB91526E0D4D}"/>
              </a:ext>
            </a:extLst>
          </p:cNvPr>
          <p:cNvSpPr/>
          <p:nvPr/>
        </p:nvSpPr>
        <p:spPr bwMode="auto">
          <a:xfrm>
            <a:off x="6764959" y="3922182"/>
            <a:ext cx="402852" cy="98625"/>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1589DC"/>
              </a:solidFill>
              <a:latin typeface="Segoe UI"/>
            </a:endParaRPr>
          </a:p>
        </p:txBody>
      </p:sp>
      <p:sp>
        <p:nvSpPr>
          <p:cNvPr id="51" name="Rectangle 50">
            <a:extLst>
              <a:ext uri="{FF2B5EF4-FFF2-40B4-BE49-F238E27FC236}">
                <a16:creationId xmlns:a16="http://schemas.microsoft.com/office/drawing/2014/main" id="{6F9D9517-2263-4A0A-9A6D-E78BC2E63D3A}"/>
              </a:ext>
            </a:extLst>
          </p:cNvPr>
          <p:cNvSpPr/>
          <p:nvPr/>
        </p:nvSpPr>
        <p:spPr bwMode="auto">
          <a:xfrm>
            <a:off x="6757122" y="3738371"/>
            <a:ext cx="410689" cy="98625"/>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grpSp>
        <p:nvGrpSpPr>
          <p:cNvPr id="52" name="Group 51">
            <a:extLst>
              <a:ext uri="{FF2B5EF4-FFF2-40B4-BE49-F238E27FC236}">
                <a16:creationId xmlns:a16="http://schemas.microsoft.com/office/drawing/2014/main" id="{04454628-F111-4E35-8CDE-53565C8E275E}"/>
              </a:ext>
            </a:extLst>
          </p:cNvPr>
          <p:cNvGrpSpPr/>
          <p:nvPr/>
        </p:nvGrpSpPr>
        <p:grpSpPr>
          <a:xfrm>
            <a:off x="4681951" y="3586055"/>
            <a:ext cx="2230216" cy="530948"/>
            <a:chOff x="4703061" y="1391920"/>
            <a:chExt cx="2186685" cy="520585"/>
          </a:xfrm>
        </p:grpSpPr>
        <p:sp>
          <p:nvSpPr>
            <p:cNvPr id="55" name="Rectangle 8">
              <a:extLst>
                <a:ext uri="{FF2B5EF4-FFF2-40B4-BE49-F238E27FC236}">
                  <a16:creationId xmlns:a16="http://schemas.microsoft.com/office/drawing/2014/main" id="{A0241BDE-1213-4C97-94C2-C7AE39091840}"/>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r>
                <a:rPr lang="en-US" sz="1326" kern="0" spc="-38">
                  <a:solidFill>
                    <a:srgbClr val="FFFFFF"/>
                  </a:solidFill>
                  <a:latin typeface="Segoe UI"/>
                </a:rPr>
                <a:t>Primary Connection</a:t>
              </a:r>
            </a:p>
          </p:txBody>
        </p:sp>
        <p:sp>
          <p:nvSpPr>
            <p:cNvPr id="56" name="Oval 18">
              <a:extLst>
                <a:ext uri="{FF2B5EF4-FFF2-40B4-BE49-F238E27FC236}">
                  <a16:creationId xmlns:a16="http://schemas.microsoft.com/office/drawing/2014/main" id="{FBB754EC-E764-4912-8C54-6DC7D35CBB30}"/>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57" name="Oval 18">
              <a:extLst>
                <a:ext uri="{FF2B5EF4-FFF2-40B4-BE49-F238E27FC236}">
                  <a16:creationId xmlns:a16="http://schemas.microsoft.com/office/drawing/2014/main" id="{46FCA54E-2B8B-4879-A43E-4B6201062541}"/>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grpSp>
      <p:sp>
        <p:nvSpPr>
          <p:cNvPr id="53" name="Freeform 74">
            <a:extLst>
              <a:ext uri="{FF2B5EF4-FFF2-40B4-BE49-F238E27FC236}">
                <a16:creationId xmlns:a16="http://schemas.microsoft.com/office/drawing/2014/main" id="{2AD3132B-1366-4E76-B298-84D835F68E27}"/>
              </a:ext>
            </a:extLst>
          </p:cNvPr>
          <p:cNvSpPr/>
          <p:nvPr/>
        </p:nvSpPr>
        <p:spPr bwMode="auto">
          <a:xfrm>
            <a:off x="4323420" y="3733147"/>
            <a:ext cx="516998" cy="95469"/>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54" name="Freeform 76">
            <a:extLst>
              <a:ext uri="{FF2B5EF4-FFF2-40B4-BE49-F238E27FC236}">
                <a16:creationId xmlns:a16="http://schemas.microsoft.com/office/drawing/2014/main" id="{59811323-61D6-4149-B530-DA4D940F3501}"/>
              </a:ext>
            </a:extLst>
          </p:cNvPr>
          <p:cNvSpPr/>
          <p:nvPr/>
        </p:nvSpPr>
        <p:spPr bwMode="auto">
          <a:xfrm>
            <a:off x="4334915" y="3927229"/>
            <a:ext cx="488266" cy="95470"/>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43" name="Rectangle 42">
            <a:extLst>
              <a:ext uri="{FF2B5EF4-FFF2-40B4-BE49-F238E27FC236}">
                <a16:creationId xmlns:a16="http://schemas.microsoft.com/office/drawing/2014/main" id="{163A8365-14E6-4BE6-BDE8-34065135C68C}"/>
              </a:ext>
            </a:extLst>
          </p:cNvPr>
          <p:cNvSpPr/>
          <p:nvPr/>
        </p:nvSpPr>
        <p:spPr bwMode="auto">
          <a:xfrm>
            <a:off x="6702301" y="4492912"/>
            <a:ext cx="506079" cy="95987"/>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grpSp>
        <p:nvGrpSpPr>
          <p:cNvPr id="44" name="Group 43">
            <a:extLst>
              <a:ext uri="{FF2B5EF4-FFF2-40B4-BE49-F238E27FC236}">
                <a16:creationId xmlns:a16="http://schemas.microsoft.com/office/drawing/2014/main" id="{60A40814-4379-4D0C-B6B3-8973DA438ED4}"/>
              </a:ext>
            </a:extLst>
          </p:cNvPr>
          <p:cNvGrpSpPr/>
          <p:nvPr/>
        </p:nvGrpSpPr>
        <p:grpSpPr>
          <a:xfrm>
            <a:off x="4674108" y="4367839"/>
            <a:ext cx="2230216" cy="530948"/>
            <a:chOff x="4703061" y="1391920"/>
            <a:chExt cx="2186685" cy="520585"/>
          </a:xfrm>
        </p:grpSpPr>
        <p:sp>
          <p:nvSpPr>
            <p:cNvPr id="47" name="Rectangle 8">
              <a:extLst>
                <a:ext uri="{FF2B5EF4-FFF2-40B4-BE49-F238E27FC236}">
                  <a16:creationId xmlns:a16="http://schemas.microsoft.com/office/drawing/2014/main" id="{21C11B05-A3A5-452F-883B-BE69EBFAC2E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r>
                <a:rPr lang="en-US" sz="1326" kern="0" spc="-38">
                  <a:solidFill>
                    <a:srgbClr val="FFFFFF"/>
                  </a:solidFill>
                  <a:latin typeface="Segoe UI"/>
                </a:rPr>
                <a:t>Secondary Connection</a:t>
              </a:r>
            </a:p>
          </p:txBody>
        </p:sp>
        <p:sp>
          <p:nvSpPr>
            <p:cNvPr id="48" name="Oval 18">
              <a:extLst>
                <a:ext uri="{FF2B5EF4-FFF2-40B4-BE49-F238E27FC236}">
                  <a16:creationId xmlns:a16="http://schemas.microsoft.com/office/drawing/2014/main" id="{74A7C2DE-287B-4F9E-BCAE-284F6D10B90C}"/>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49" name="Oval 18">
              <a:extLst>
                <a:ext uri="{FF2B5EF4-FFF2-40B4-BE49-F238E27FC236}">
                  <a16:creationId xmlns:a16="http://schemas.microsoft.com/office/drawing/2014/main" id="{025CD2C6-14DE-4A28-B708-8199B612D58D}"/>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grpSp>
      <p:sp>
        <p:nvSpPr>
          <p:cNvPr id="45" name="Freeform 118">
            <a:extLst>
              <a:ext uri="{FF2B5EF4-FFF2-40B4-BE49-F238E27FC236}">
                <a16:creationId xmlns:a16="http://schemas.microsoft.com/office/drawing/2014/main" id="{424CB0E4-BEEC-42FF-A451-50A1942D4462}"/>
              </a:ext>
            </a:extLst>
          </p:cNvPr>
          <p:cNvSpPr/>
          <p:nvPr/>
        </p:nvSpPr>
        <p:spPr bwMode="auto">
          <a:xfrm>
            <a:off x="4341282" y="4500884"/>
            <a:ext cx="491294" cy="8801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46" name="Freeform 120">
            <a:extLst>
              <a:ext uri="{FF2B5EF4-FFF2-40B4-BE49-F238E27FC236}">
                <a16:creationId xmlns:a16="http://schemas.microsoft.com/office/drawing/2014/main" id="{A8E801C5-3941-466F-B176-C848A78341CE}"/>
              </a:ext>
            </a:extLst>
          </p:cNvPr>
          <p:cNvSpPr/>
          <p:nvPr/>
        </p:nvSpPr>
        <p:spPr bwMode="auto">
          <a:xfrm>
            <a:off x="4327073" y="4685101"/>
            <a:ext cx="488266" cy="95470"/>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2" fontAlgn="base">
              <a:lnSpc>
                <a:spcPct val="90000"/>
              </a:lnSpc>
              <a:spcBef>
                <a:spcPct val="0"/>
              </a:spcBef>
              <a:spcAft>
                <a:spcPct val="0"/>
              </a:spcAft>
              <a:defRPr/>
            </a:pPr>
            <a:endParaRPr lang="en-US" sz="1500" kern="0" spc="-38">
              <a:solidFill>
                <a:srgbClr val="FFFFFF"/>
              </a:solidFill>
              <a:latin typeface="Segoe UI"/>
            </a:endParaRPr>
          </a:p>
        </p:txBody>
      </p:sp>
      <p:sp>
        <p:nvSpPr>
          <p:cNvPr id="20" name="TextBox 19">
            <a:extLst>
              <a:ext uri="{FF2B5EF4-FFF2-40B4-BE49-F238E27FC236}">
                <a16:creationId xmlns:a16="http://schemas.microsoft.com/office/drawing/2014/main" id="{E679E33A-B1CC-4196-9B6B-1B607395424C}"/>
              </a:ext>
            </a:extLst>
          </p:cNvPr>
          <p:cNvSpPr txBox="1"/>
          <p:nvPr/>
        </p:nvSpPr>
        <p:spPr>
          <a:xfrm>
            <a:off x="4748706" y="5059087"/>
            <a:ext cx="1988645" cy="288137"/>
          </a:xfrm>
          <a:prstGeom prst="rect">
            <a:avLst/>
          </a:prstGeom>
          <a:noFill/>
        </p:spPr>
        <p:txBody>
          <a:bodyPr wrap="none" lIns="0" tIns="0" rIns="0" bIns="0" rtlCol="0">
            <a:spAutoFit/>
          </a:bodyPr>
          <a:lstStyle/>
          <a:p>
            <a:pPr defTabSz="932597">
              <a:defRPr/>
            </a:pPr>
            <a:r>
              <a:rPr lang="en-US" sz="1836">
                <a:solidFill>
                  <a:srgbClr val="70AD47">
                    <a:lumMod val="50000"/>
                  </a:srgbClr>
                </a:solidFill>
                <a:latin typeface="Calibri" panose="020F0502020204030204"/>
              </a:rPr>
              <a:t>ExpressRoute Circuit</a:t>
            </a:r>
          </a:p>
        </p:txBody>
      </p:sp>
      <p:cxnSp>
        <p:nvCxnSpPr>
          <p:cNvPr id="21" name="Straight Arrow Connector 20">
            <a:extLst>
              <a:ext uri="{FF2B5EF4-FFF2-40B4-BE49-F238E27FC236}">
                <a16:creationId xmlns:a16="http://schemas.microsoft.com/office/drawing/2014/main" id="{278E2E4F-853D-4B3E-9C15-0CC35C984781}"/>
              </a:ext>
            </a:extLst>
          </p:cNvPr>
          <p:cNvCxnSpPr>
            <a:cxnSpLocks/>
            <a:stCxn id="20" idx="0"/>
            <a:endCxn id="55" idx="2"/>
          </p:cNvCxnSpPr>
          <p:nvPr/>
        </p:nvCxnSpPr>
        <p:spPr>
          <a:xfrm flipV="1">
            <a:off x="5743029" y="4117003"/>
            <a:ext cx="63628" cy="94208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F38E204-6F3A-4A8B-94AC-D1D983F06640}"/>
              </a:ext>
            </a:extLst>
          </p:cNvPr>
          <p:cNvSpPr/>
          <p:nvPr/>
        </p:nvSpPr>
        <p:spPr>
          <a:xfrm>
            <a:off x="455685" y="5507567"/>
            <a:ext cx="6272478" cy="1451288"/>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3" name="Rectangle: Rounded Corners 22">
            <a:extLst>
              <a:ext uri="{FF2B5EF4-FFF2-40B4-BE49-F238E27FC236}">
                <a16:creationId xmlns:a16="http://schemas.microsoft.com/office/drawing/2014/main" id="{3E20835C-3035-4D7F-BDC2-F8681CEAD235}"/>
              </a:ext>
            </a:extLst>
          </p:cNvPr>
          <p:cNvSpPr/>
          <p:nvPr/>
        </p:nvSpPr>
        <p:spPr>
          <a:xfrm>
            <a:off x="602071" y="3404511"/>
            <a:ext cx="1698997" cy="1600079"/>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4" name="Rectangle: Rounded Corners 23">
            <a:extLst>
              <a:ext uri="{FF2B5EF4-FFF2-40B4-BE49-F238E27FC236}">
                <a16:creationId xmlns:a16="http://schemas.microsoft.com/office/drawing/2014/main" id="{DB424F24-3407-4BA8-AEA0-607ECF2436B0}"/>
              </a:ext>
            </a:extLst>
          </p:cNvPr>
          <p:cNvSpPr/>
          <p:nvPr/>
        </p:nvSpPr>
        <p:spPr>
          <a:xfrm>
            <a:off x="7195314" y="3586054"/>
            <a:ext cx="1262133" cy="1349548"/>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black"/>
                </a:solidFill>
                <a:latin typeface="Calibri" panose="020F0502020204030204"/>
              </a:rPr>
              <a:t>Microsoft Edge</a:t>
            </a:r>
          </a:p>
        </p:txBody>
      </p:sp>
      <p:sp>
        <p:nvSpPr>
          <p:cNvPr id="25" name="Rectangle: Rounded Corners 24">
            <a:extLst>
              <a:ext uri="{FF2B5EF4-FFF2-40B4-BE49-F238E27FC236}">
                <a16:creationId xmlns:a16="http://schemas.microsoft.com/office/drawing/2014/main" id="{B0667E97-9AA6-4A68-AE48-EDBBC3BEF470}"/>
              </a:ext>
            </a:extLst>
          </p:cNvPr>
          <p:cNvSpPr/>
          <p:nvPr/>
        </p:nvSpPr>
        <p:spPr>
          <a:xfrm>
            <a:off x="3061287" y="3586054"/>
            <a:ext cx="1262133" cy="1349548"/>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black"/>
                </a:solidFill>
                <a:latin typeface="Calibri" panose="020F0502020204030204"/>
              </a:rPr>
              <a:t>Partner Edge</a:t>
            </a:r>
          </a:p>
        </p:txBody>
      </p:sp>
      <p:sp>
        <p:nvSpPr>
          <p:cNvPr id="26" name="Rectangle: Rounded Corners 25">
            <a:extLst>
              <a:ext uri="{FF2B5EF4-FFF2-40B4-BE49-F238E27FC236}">
                <a16:creationId xmlns:a16="http://schemas.microsoft.com/office/drawing/2014/main" id="{B08D913F-25F5-4F14-B0EC-3ACDD8209C7C}"/>
              </a:ext>
            </a:extLst>
          </p:cNvPr>
          <p:cNvSpPr/>
          <p:nvPr/>
        </p:nvSpPr>
        <p:spPr>
          <a:xfrm>
            <a:off x="8911805" y="1911009"/>
            <a:ext cx="2425306" cy="16000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Freeform 539">
            <a:extLst>
              <a:ext uri="{FF2B5EF4-FFF2-40B4-BE49-F238E27FC236}">
                <a16:creationId xmlns:a16="http://schemas.microsoft.com/office/drawing/2014/main" id="{76780866-4172-4AB9-8E57-B786EA29CC3F}"/>
              </a:ext>
            </a:extLst>
          </p:cNvPr>
          <p:cNvSpPr>
            <a:spLocks noChangeAspect="1"/>
          </p:cNvSpPr>
          <p:nvPr/>
        </p:nvSpPr>
        <p:spPr bwMode="auto">
          <a:xfrm>
            <a:off x="8658607" y="1758136"/>
            <a:ext cx="585249" cy="3863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0000"/>
          </a:solidFill>
          <a:ln w="38100">
            <a:solidFill>
              <a:srgbClr val="FF0000"/>
            </a:solidFill>
          </a:ln>
        </p:spPr>
        <p:style>
          <a:lnRef idx="2">
            <a:schemeClr val="accent1"/>
          </a:lnRef>
          <a:fillRef idx="1">
            <a:schemeClr val="lt1"/>
          </a:fillRef>
          <a:effectRef idx="0">
            <a:schemeClr val="accent1"/>
          </a:effectRef>
          <a:fontRef idx="minor">
            <a:schemeClr val="dk1"/>
          </a:fontRef>
        </p:style>
        <p:txBody>
          <a:bodyPr vert="horz" wrap="square" lIns="68570" tIns="34285" rIns="68570" bIns="34285" numCol="1" anchor="t" anchorCtr="0" compatLnSpc="1">
            <a:prstTxWarp prst="textNoShape">
              <a:avLst/>
            </a:prstTxWarp>
          </a:bodyPr>
          <a:lstStyle/>
          <a:p>
            <a:pPr defTabSz="699243">
              <a:defRPr/>
            </a:pPr>
            <a:endParaRPr lang="en-US" sz="1350" kern="0">
              <a:ln w="76200">
                <a:solidFill>
                  <a:srgbClr val="FFFFFF"/>
                </a:solidFill>
              </a:ln>
              <a:solidFill>
                <a:srgbClr val="FFFFFF"/>
              </a:solidFill>
              <a:latin typeface="Segoe UI"/>
            </a:endParaRPr>
          </a:p>
        </p:txBody>
      </p:sp>
      <p:sp>
        <p:nvSpPr>
          <p:cNvPr id="28" name="Rectangle: Rounded Corners 27">
            <a:extLst>
              <a:ext uri="{FF2B5EF4-FFF2-40B4-BE49-F238E27FC236}">
                <a16:creationId xmlns:a16="http://schemas.microsoft.com/office/drawing/2014/main" id="{BE96C91B-9D67-45C7-9E45-356D8C1B8D19}"/>
              </a:ext>
            </a:extLst>
          </p:cNvPr>
          <p:cNvSpPr/>
          <p:nvPr/>
        </p:nvSpPr>
        <p:spPr>
          <a:xfrm>
            <a:off x="8918501" y="5005456"/>
            <a:ext cx="2425306" cy="160007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9" name="Freeform 539">
            <a:extLst>
              <a:ext uri="{FF2B5EF4-FFF2-40B4-BE49-F238E27FC236}">
                <a16:creationId xmlns:a16="http://schemas.microsoft.com/office/drawing/2014/main" id="{E23F922E-5DB6-4610-AD7A-C7EAEB470665}"/>
              </a:ext>
            </a:extLst>
          </p:cNvPr>
          <p:cNvSpPr>
            <a:spLocks noChangeAspect="1"/>
          </p:cNvSpPr>
          <p:nvPr/>
        </p:nvSpPr>
        <p:spPr bwMode="auto">
          <a:xfrm>
            <a:off x="8661781" y="4853368"/>
            <a:ext cx="585249" cy="3863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p:spPr>
        <p:style>
          <a:lnRef idx="2">
            <a:schemeClr val="accent1"/>
          </a:lnRef>
          <a:fillRef idx="1">
            <a:schemeClr val="lt1"/>
          </a:fillRef>
          <a:effectRef idx="0">
            <a:schemeClr val="accent1"/>
          </a:effectRef>
          <a:fontRef idx="minor">
            <a:schemeClr val="dk1"/>
          </a:fontRef>
        </p:style>
        <p:txBody>
          <a:bodyPr vert="horz" wrap="square" lIns="68570" tIns="34285" rIns="68570" bIns="34285" numCol="1" anchor="t" anchorCtr="0" compatLnSpc="1">
            <a:prstTxWarp prst="textNoShape">
              <a:avLst/>
            </a:prstTxWarp>
          </a:bodyPr>
          <a:lstStyle/>
          <a:p>
            <a:pPr defTabSz="699243">
              <a:defRPr/>
            </a:pPr>
            <a:endParaRPr lang="en-US" sz="1350" kern="0">
              <a:ln w="76200">
                <a:solidFill>
                  <a:srgbClr val="FFFFFF"/>
                </a:solidFill>
              </a:ln>
              <a:solidFill>
                <a:srgbClr val="FFFFFF"/>
              </a:solidFill>
              <a:latin typeface="Segoe UI"/>
            </a:endParaRPr>
          </a:p>
        </p:txBody>
      </p:sp>
      <p:pic>
        <p:nvPicPr>
          <p:cNvPr id="30" name="Picture 29">
            <a:extLst>
              <a:ext uri="{FF2B5EF4-FFF2-40B4-BE49-F238E27FC236}">
                <a16:creationId xmlns:a16="http://schemas.microsoft.com/office/drawing/2014/main" id="{861B4079-0216-4867-8E79-1DD37835D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788" y="2907895"/>
            <a:ext cx="408127" cy="408127"/>
          </a:xfrm>
          <a:prstGeom prst="rect">
            <a:avLst/>
          </a:prstGeom>
        </p:spPr>
      </p:pic>
      <p:pic>
        <p:nvPicPr>
          <p:cNvPr id="31" name="Picture 30">
            <a:extLst>
              <a:ext uri="{FF2B5EF4-FFF2-40B4-BE49-F238E27FC236}">
                <a16:creationId xmlns:a16="http://schemas.microsoft.com/office/drawing/2014/main" id="{527B5516-D198-436B-9274-8AD3E3FF0F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5280" y="2584912"/>
            <a:ext cx="375441" cy="369706"/>
          </a:xfrm>
          <a:prstGeom prst="rect">
            <a:avLst/>
          </a:prstGeom>
          <a:ln>
            <a:tailEnd type="triangle"/>
          </a:ln>
        </p:spPr>
      </p:pic>
      <p:pic>
        <p:nvPicPr>
          <p:cNvPr id="32" name="Picture 31">
            <a:extLst>
              <a:ext uri="{FF2B5EF4-FFF2-40B4-BE49-F238E27FC236}">
                <a16:creationId xmlns:a16="http://schemas.microsoft.com/office/drawing/2014/main" id="{151B61E9-A318-48DA-B09D-1D43154E22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99449" y="2144531"/>
            <a:ext cx="393152" cy="360528"/>
          </a:xfrm>
          <a:prstGeom prst="rect">
            <a:avLst/>
          </a:prstGeom>
          <a:ln>
            <a:tailEnd type="triangle"/>
          </a:ln>
        </p:spPr>
      </p:pic>
      <p:pic>
        <p:nvPicPr>
          <p:cNvPr id="33" name="Picture 32">
            <a:extLst>
              <a:ext uri="{FF2B5EF4-FFF2-40B4-BE49-F238E27FC236}">
                <a16:creationId xmlns:a16="http://schemas.microsoft.com/office/drawing/2014/main" id="{F0350C34-BEF6-4E91-AB41-A21B4BE443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939" y="2638425"/>
            <a:ext cx="423037" cy="339597"/>
          </a:xfrm>
          <a:prstGeom prst="rect">
            <a:avLst/>
          </a:prstGeom>
          <a:ln>
            <a:tailEnd type="triangle"/>
          </a:ln>
        </p:spPr>
      </p:pic>
      <p:pic>
        <p:nvPicPr>
          <p:cNvPr id="34" name="Picture 33">
            <a:extLst>
              <a:ext uri="{FF2B5EF4-FFF2-40B4-BE49-F238E27FC236}">
                <a16:creationId xmlns:a16="http://schemas.microsoft.com/office/drawing/2014/main" id="{7DDD1BA4-3E56-4CBE-9B93-D8FC8908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973" y="2097065"/>
            <a:ext cx="387453" cy="351782"/>
          </a:xfrm>
          <a:prstGeom prst="rect">
            <a:avLst/>
          </a:prstGeom>
          <a:ln>
            <a:tailEnd type="triangle"/>
          </a:ln>
        </p:spPr>
      </p:pic>
      <p:pic>
        <p:nvPicPr>
          <p:cNvPr id="35" name="Picture 34">
            <a:extLst>
              <a:ext uri="{FF2B5EF4-FFF2-40B4-BE49-F238E27FC236}">
                <a16:creationId xmlns:a16="http://schemas.microsoft.com/office/drawing/2014/main" id="{59510EDB-A3D9-4F8E-AD5A-9F9066ACA8CC}"/>
              </a:ext>
            </a:extLst>
          </p:cNvPr>
          <p:cNvPicPr>
            <a:picLocks noChangeAspect="1"/>
          </p:cNvPicPr>
          <p:nvPr/>
        </p:nvPicPr>
        <p:blipFill>
          <a:blip r:embed="rId8"/>
          <a:stretch>
            <a:fillRect/>
          </a:stretch>
        </p:blipFill>
        <p:spPr>
          <a:xfrm>
            <a:off x="9934343" y="3107141"/>
            <a:ext cx="329096" cy="319976"/>
          </a:xfrm>
          <a:prstGeom prst="rect">
            <a:avLst/>
          </a:prstGeom>
        </p:spPr>
      </p:pic>
      <p:pic>
        <p:nvPicPr>
          <p:cNvPr id="36" name="Picture 35">
            <a:extLst>
              <a:ext uri="{FF2B5EF4-FFF2-40B4-BE49-F238E27FC236}">
                <a16:creationId xmlns:a16="http://schemas.microsoft.com/office/drawing/2014/main" id="{E69FDCE6-65D4-4E04-A679-1BB05D4C1AB9}"/>
              </a:ext>
            </a:extLst>
          </p:cNvPr>
          <p:cNvPicPr>
            <a:picLocks noChangeAspect="1"/>
          </p:cNvPicPr>
          <p:nvPr/>
        </p:nvPicPr>
        <p:blipFill>
          <a:blip r:embed="rId9"/>
          <a:stretch>
            <a:fillRect/>
          </a:stretch>
        </p:blipFill>
        <p:spPr>
          <a:xfrm>
            <a:off x="10500574" y="3082811"/>
            <a:ext cx="350146" cy="350146"/>
          </a:xfrm>
          <a:prstGeom prst="rect">
            <a:avLst/>
          </a:prstGeom>
        </p:spPr>
      </p:pic>
      <p:grpSp>
        <p:nvGrpSpPr>
          <p:cNvPr id="37" name="Group 36">
            <a:extLst>
              <a:ext uri="{FF2B5EF4-FFF2-40B4-BE49-F238E27FC236}">
                <a16:creationId xmlns:a16="http://schemas.microsoft.com/office/drawing/2014/main" id="{4F22183E-A75C-4199-91D6-8392A080BB4D}"/>
              </a:ext>
            </a:extLst>
          </p:cNvPr>
          <p:cNvGrpSpPr/>
          <p:nvPr/>
        </p:nvGrpSpPr>
        <p:grpSpPr>
          <a:xfrm>
            <a:off x="9243857" y="5282903"/>
            <a:ext cx="1522388" cy="1107367"/>
            <a:chOff x="8979942" y="4782794"/>
            <a:chExt cx="1492673" cy="1085752"/>
          </a:xfrm>
        </p:grpSpPr>
        <p:sp>
          <p:nvSpPr>
            <p:cNvPr id="38" name="Rectangle 37">
              <a:extLst>
                <a:ext uri="{FF2B5EF4-FFF2-40B4-BE49-F238E27FC236}">
                  <a16:creationId xmlns:a16="http://schemas.microsoft.com/office/drawing/2014/main" id="{89EAFDD4-E42B-4EF0-A795-2654F1B9F166}"/>
                </a:ext>
              </a:extLst>
            </p:cNvPr>
            <p:cNvSpPr/>
            <p:nvPr/>
          </p:nvSpPr>
          <p:spPr bwMode="auto">
            <a:xfrm>
              <a:off x="9464799" y="4782794"/>
              <a:ext cx="1007816" cy="99836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5439">
                      <a:srgbClr val="F8F8F8"/>
                    </a:gs>
                    <a:gs pos="10000">
                      <a:srgbClr val="F8F8F8"/>
                    </a:gs>
                  </a:gsLst>
                  <a:lin ang="5400000" scaled="0"/>
                </a:gradFill>
                <a:latin typeface="Segoe UI"/>
              </a:endParaRPr>
            </a:p>
          </p:txBody>
        </p:sp>
        <p:sp>
          <p:nvSpPr>
            <p:cNvPr id="39" name="Rounded Rectangle 48">
              <a:extLst>
                <a:ext uri="{FF2B5EF4-FFF2-40B4-BE49-F238E27FC236}">
                  <a16:creationId xmlns:a16="http://schemas.microsoft.com/office/drawing/2014/main" id="{8A415AB7-0787-4790-A626-4E2A2BAB0254}"/>
                </a:ext>
              </a:extLst>
            </p:cNvPr>
            <p:cNvSpPr/>
            <p:nvPr/>
          </p:nvSpPr>
          <p:spPr bwMode="auto">
            <a:xfrm>
              <a:off x="9626751" y="4956772"/>
              <a:ext cx="713945" cy="646852"/>
            </a:xfrm>
            <a:prstGeom prst="round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5439">
                      <a:srgbClr val="F8F8F8"/>
                    </a:gs>
                    <a:gs pos="10000">
                      <a:srgbClr val="F8F8F8"/>
                    </a:gs>
                  </a:gsLst>
                  <a:lin ang="5400000" scaled="0"/>
                </a:gradFill>
                <a:latin typeface="Segoe UI"/>
              </a:endParaRPr>
            </a:p>
          </p:txBody>
        </p:sp>
        <p:pic>
          <p:nvPicPr>
            <p:cNvPr id="40" name="Picture 39">
              <a:extLst>
                <a:ext uri="{FF2B5EF4-FFF2-40B4-BE49-F238E27FC236}">
                  <a16:creationId xmlns:a16="http://schemas.microsoft.com/office/drawing/2014/main" id="{A40E24DE-D106-4433-83D3-CE2F9AEC2AE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979942" y="5525280"/>
              <a:ext cx="457688" cy="343266"/>
            </a:xfrm>
            <a:prstGeom prst="rect">
              <a:avLst/>
            </a:prstGeom>
          </p:spPr>
        </p:pic>
        <p:pic>
          <p:nvPicPr>
            <p:cNvPr id="41" name="Picture 40">
              <a:extLst>
                <a:ext uri="{FF2B5EF4-FFF2-40B4-BE49-F238E27FC236}">
                  <a16:creationId xmlns:a16="http://schemas.microsoft.com/office/drawing/2014/main" id="{B6207951-D2E3-4DC8-8127-527CB60F3122}"/>
                </a:ext>
              </a:extLst>
            </p:cNvPr>
            <p:cNvPicPr>
              <a:picLocks noChangeAspect="1"/>
            </p:cNvPicPr>
            <p:nvPr/>
          </p:nvPicPr>
          <p:blipFill>
            <a:blip r:embed="rId8"/>
            <a:stretch>
              <a:fillRect/>
            </a:stretch>
          </p:blipFill>
          <p:spPr>
            <a:xfrm>
              <a:off x="9727782" y="5073865"/>
              <a:ext cx="280435" cy="224114"/>
            </a:xfrm>
            <a:prstGeom prst="rect">
              <a:avLst/>
            </a:prstGeom>
            <a:solidFill>
              <a:srgbClr val="0078D7">
                <a:lumMod val="40000"/>
                <a:lumOff val="60000"/>
              </a:srgbClr>
            </a:solidFill>
          </p:spPr>
        </p:pic>
        <p:pic>
          <p:nvPicPr>
            <p:cNvPr id="42" name="Picture 41">
              <a:extLst>
                <a:ext uri="{FF2B5EF4-FFF2-40B4-BE49-F238E27FC236}">
                  <a16:creationId xmlns:a16="http://schemas.microsoft.com/office/drawing/2014/main" id="{976599DB-EC54-4C6D-A850-8991860A92E9}"/>
                </a:ext>
              </a:extLst>
            </p:cNvPr>
            <p:cNvPicPr>
              <a:picLocks noChangeAspect="1"/>
            </p:cNvPicPr>
            <p:nvPr/>
          </p:nvPicPr>
          <p:blipFill>
            <a:blip r:embed="rId8"/>
            <a:stretch>
              <a:fillRect/>
            </a:stretch>
          </p:blipFill>
          <p:spPr>
            <a:xfrm>
              <a:off x="9979624" y="5240236"/>
              <a:ext cx="280435" cy="224114"/>
            </a:xfrm>
            <a:prstGeom prst="rect">
              <a:avLst/>
            </a:prstGeom>
            <a:solidFill>
              <a:srgbClr val="0078D7">
                <a:lumMod val="40000"/>
                <a:lumOff val="60000"/>
              </a:srgbClr>
            </a:solidFill>
          </p:spPr>
        </p:pic>
      </p:grpSp>
      <p:sp>
        <p:nvSpPr>
          <p:cNvPr id="62" name="TextBox 61">
            <a:extLst>
              <a:ext uri="{FF2B5EF4-FFF2-40B4-BE49-F238E27FC236}">
                <a16:creationId xmlns:a16="http://schemas.microsoft.com/office/drawing/2014/main" id="{93C3C90B-6308-4858-B064-B4DAEF41A8D1}"/>
              </a:ext>
            </a:extLst>
          </p:cNvPr>
          <p:cNvSpPr txBox="1"/>
          <p:nvPr/>
        </p:nvSpPr>
        <p:spPr>
          <a:xfrm>
            <a:off x="280966" y="1116954"/>
            <a:ext cx="7535226" cy="1636446"/>
          </a:xfrm>
          <a:prstGeom prst="rect">
            <a:avLst/>
          </a:prstGeom>
          <a:noFill/>
        </p:spPr>
        <p:txBody>
          <a:bodyPr wrap="square" lIns="186497" tIns="149197" rIns="186497" bIns="149197" rtlCol="0">
            <a:noAutofit/>
          </a:bodyPr>
          <a:lstStyle/>
          <a:p>
            <a:pPr marL="0" lvl="1" defTabSz="932597">
              <a:lnSpc>
                <a:spcPct val="90000"/>
              </a:lnSpc>
              <a:spcBef>
                <a:spcPts val="1224"/>
              </a:spcBef>
              <a:buSzPct val="90000"/>
              <a:defRPr/>
            </a:pPr>
            <a:r>
              <a:rPr lang="en-US" sz="1836">
                <a:solidFill>
                  <a:srgbClr val="353535"/>
                </a:solidFill>
                <a:latin typeface="Segoe UI Semilight" panose="020B0402040204020203" pitchFamily="34" charset="0"/>
                <a:cs typeface="Segoe UI Semilight" panose="020B0402040204020203" pitchFamily="34" charset="0"/>
              </a:rPr>
              <a:t>✔  </a:t>
            </a:r>
            <a:r>
              <a:rPr lang="en-US" sz="1836">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Unified connectivity to Microsoft Cloud Services</a:t>
            </a:r>
          </a:p>
          <a:p>
            <a:pPr marL="0" lvl="1" defTabSz="932597">
              <a:lnSpc>
                <a:spcPct val="90000"/>
              </a:lnSpc>
              <a:spcBef>
                <a:spcPts val="1224"/>
              </a:spcBef>
              <a:buSzPct val="90000"/>
              <a:defRPr/>
            </a:pPr>
            <a:r>
              <a:rPr lang="en-US" sz="1836">
                <a:solidFill>
                  <a:srgbClr val="353535"/>
                </a:solidFill>
                <a:latin typeface="Segoe UI Semilight" panose="020B0402040204020203" pitchFamily="34" charset="0"/>
                <a:cs typeface="Segoe UI Semilight" panose="020B0402040204020203" pitchFamily="34" charset="0"/>
              </a:rPr>
              <a:t>✔  </a:t>
            </a:r>
            <a:r>
              <a:rPr lang="en-US" sz="1836">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Predictable performance</a:t>
            </a:r>
          </a:p>
          <a:p>
            <a:pPr marL="0" lvl="1" defTabSz="932597">
              <a:lnSpc>
                <a:spcPct val="90000"/>
              </a:lnSpc>
              <a:spcBef>
                <a:spcPts val="1224"/>
              </a:spcBef>
              <a:buSzPct val="90000"/>
              <a:defRPr/>
            </a:pPr>
            <a:r>
              <a:rPr lang="en-US" sz="1836">
                <a:solidFill>
                  <a:srgbClr val="353535"/>
                </a:solidFill>
                <a:latin typeface="Segoe UI Semilight" panose="020B0402040204020203" pitchFamily="34" charset="0"/>
                <a:cs typeface="Segoe UI Semilight" panose="020B0402040204020203" pitchFamily="34" charset="0"/>
              </a:rPr>
              <a:t>✔  </a:t>
            </a:r>
            <a:r>
              <a:rPr lang="en-US" sz="1836">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Enterprise-grade resiliency and with SLA for availability</a:t>
            </a:r>
          </a:p>
          <a:p>
            <a:pPr marL="0" lvl="1" defTabSz="932597">
              <a:lnSpc>
                <a:spcPct val="90000"/>
              </a:lnSpc>
              <a:spcBef>
                <a:spcPts val="1224"/>
              </a:spcBef>
              <a:buSzPct val="90000"/>
              <a:defRPr/>
            </a:pPr>
            <a:r>
              <a:rPr lang="en-US" sz="1836">
                <a:solidFill>
                  <a:srgbClr val="353535"/>
                </a:solidFill>
                <a:latin typeface="Segoe UI Semilight" panose="020B0402040204020203" pitchFamily="34" charset="0"/>
                <a:cs typeface="Segoe UI Semilight" panose="020B0402040204020203" pitchFamily="34" charset="0"/>
              </a:rPr>
              <a:t>✔  </a:t>
            </a:r>
            <a:r>
              <a:rPr lang="en-US" sz="1836">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Large and growing ExpressRoute partner ecosystem</a:t>
            </a:r>
          </a:p>
        </p:txBody>
      </p:sp>
      <p:pic>
        <p:nvPicPr>
          <p:cNvPr id="63" name="Picture 62">
            <a:extLst>
              <a:ext uri="{FF2B5EF4-FFF2-40B4-BE49-F238E27FC236}">
                <a16:creationId xmlns:a16="http://schemas.microsoft.com/office/drawing/2014/main" id="{250F1C43-8ECE-44AD-A178-EE08A0FC63AC}"/>
              </a:ext>
            </a:extLst>
          </p:cNvPr>
          <p:cNvPicPr>
            <a:picLocks noChangeAspect="1"/>
          </p:cNvPicPr>
          <p:nvPr/>
        </p:nvPicPr>
        <p:blipFill>
          <a:blip r:embed="rId11"/>
          <a:stretch>
            <a:fillRect/>
          </a:stretch>
        </p:blipFill>
        <p:spPr>
          <a:xfrm>
            <a:off x="11075907" y="6545636"/>
            <a:ext cx="1358893" cy="448889"/>
          </a:xfrm>
          <a:prstGeom prst="rect">
            <a:avLst/>
          </a:prstGeom>
        </p:spPr>
      </p:pic>
    </p:spTree>
    <p:extLst>
      <p:ext uri="{BB962C8B-B14F-4D97-AF65-F5344CB8AC3E}">
        <p14:creationId xmlns:p14="http://schemas.microsoft.com/office/powerpoint/2010/main" val="21293828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9EBC-8CF6-4066-A51A-3626BABF5D36}"/>
              </a:ext>
            </a:extLst>
          </p:cNvPr>
          <p:cNvSpPr>
            <a:spLocks noGrp="1"/>
          </p:cNvSpPr>
          <p:nvPr>
            <p:ph type="title"/>
          </p:nvPr>
        </p:nvSpPr>
        <p:spPr>
          <a:xfrm>
            <a:off x="600062" y="466301"/>
            <a:ext cx="11456655" cy="565027"/>
          </a:xfrm>
        </p:spPr>
        <p:txBody>
          <a:bodyPr/>
          <a:lstStyle/>
          <a:p>
            <a:r>
              <a:rPr lang="en-US"/>
              <a:t>ExpressRoute connectivity models </a:t>
            </a:r>
          </a:p>
        </p:txBody>
      </p:sp>
      <p:sp>
        <p:nvSpPr>
          <p:cNvPr id="3" name="Rectangle 2">
            <a:extLst>
              <a:ext uri="{FF2B5EF4-FFF2-40B4-BE49-F238E27FC236}">
                <a16:creationId xmlns:a16="http://schemas.microsoft.com/office/drawing/2014/main" id="{41EA42BE-65D5-4E72-B64B-4EAB0614F689}"/>
              </a:ext>
            </a:extLst>
          </p:cNvPr>
          <p:cNvSpPr/>
          <p:nvPr/>
        </p:nvSpPr>
        <p:spPr bwMode="auto">
          <a:xfrm>
            <a:off x="89" y="5949275"/>
            <a:ext cx="12684053" cy="1184493"/>
          </a:xfrm>
          <a:prstGeom prst="rect">
            <a:avLst/>
          </a:prstGeom>
          <a:solidFill>
            <a:srgbClr val="CDCDCD"/>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5439">
                    <a:srgbClr val="F8F8F8"/>
                  </a:gs>
                  <a:gs pos="10000">
                    <a:srgbClr val="F8F8F8"/>
                  </a:gs>
                </a:gsLst>
                <a:lin ang="5400000" scaled="0"/>
              </a:gradFill>
              <a:latin typeface="Segoe UI Semilight"/>
            </a:endParaRPr>
          </a:p>
        </p:txBody>
      </p:sp>
      <p:sp>
        <p:nvSpPr>
          <p:cNvPr id="4" name="Rectangle 17">
            <a:extLst>
              <a:ext uri="{FF2B5EF4-FFF2-40B4-BE49-F238E27FC236}">
                <a16:creationId xmlns:a16="http://schemas.microsoft.com/office/drawing/2014/main" id="{7C0609E8-E0CA-48D0-89EF-DB215CEA65F4}"/>
              </a:ext>
            </a:extLst>
          </p:cNvPr>
          <p:cNvSpPr/>
          <p:nvPr/>
        </p:nvSpPr>
        <p:spPr bwMode="auto">
          <a:xfrm>
            <a:off x="-111338" y="6290038"/>
            <a:ext cx="2634938" cy="636700"/>
          </a:xfrm>
          <a:prstGeom prst="rect">
            <a:avLst/>
          </a:prstGeom>
          <a:noFill/>
          <a:ln w="22225" cap="sq" cmpd="sng" algn="ctr">
            <a:noFill/>
            <a:prstDash val="sysDot"/>
            <a:miter lim="800000"/>
            <a:headEnd type="none" w="med" len="med"/>
            <a:tailEnd type="none" w="med" len="med"/>
          </a:ln>
          <a:effectLst/>
        </p:spPr>
        <p:txBody>
          <a:bodyPr lIns="190182" tIns="152146" rIns="190182" bIns="152146" anchor="ctr"/>
          <a:lstStyle/>
          <a:p>
            <a:pPr algn="ctr" defTabSz="950564" fontAlgn="base">
              <a:lnSpc>
                <a:spcPct val="90000"/>
              </a:lnSpc>
              <a:spcBef>
                <a:spcPct val="0"/>
              </a:spcBef>
              <a:spcAft>
                <a:spcPct val="0"/>
              </a:spcAft>
              <a:defRPr/>
            </a:pPr>
            <a:r>
              <a:rPr lang="en-US" sz="1632" b="1"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Cloud exchange </a:t>
            </a:r>
            <a:br>
              <a:rPr lang="en-US" sz="1632" b="1"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br>
            <a:r>
              <a:rPr lang="en-US" sz="1632" b="1"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co-location</a:t>
            </a:r>
          </a:p>
        </p:txBody>
      </p:sp>
      <p:grpSp>
        <p:nvGrpSpPr>
          <p:cNvPr id="5" name="Group 53">
            <a:extLst>
              <a:ext uri="{FF2B5EF4-FFF2-40B4-BE49-F238E27FC236}">
                <a16:creationId xmlns:a16="http://schemas.microsoft.com/office/drawing/2014/main" id="{EF5AEC8E-A59B-45C4-9FC7-5CB5F04F96F9}"/>
              </a:ext>
            </a:extLst>
          </p:cNvPr>
          <p:cNvGrpSpPr>
            <a:grpSpLocks/>
          </p:cNvGrpSpPr>
          <p:nvPr/>
        </p:nvGrpSpPr>
        <p:grpSpPr bwMode="auto">
          <a:xfrm>
            <a:off x="472261" y="4901939"/>
            <a:ext cx="1513071" cy="1183011"/>
            <a:chOff x="266828" y="5094437"/>
            <a:chExt cx="2080474" cy="1626607"/>
          </a:xfrm>
        </p:grpSpPr>
        <p:grpSp>
          <p:nvGrpSpPr>
            <p:cNvPr id="6" name="Group 5">
              <a:extLst>
                <a:ext uri="{FF2B5EF4-FFF2-40B4-BE49-F238E27FC236}">
                  <a16:creationId xmlns:a16="http://schemas.microsoft.com/office/drawing/2014/main" id="{5B00CC83-3CD5-4EAC-BD98-AEAF96537C19}"/>
                </a:ext>
              </a:extLst>
            </p:cNvPr>
            <p:cNvGrpSpPr/>
            <p:nvPr/>
          </p:nvGrpSpPr>
          <p:grpSpPr>
            <a:xfrm>
              <a:off x="266828" y="5094437"/>
              <a:ext cx="2080474" cy="1626607"/>
              <a:chOff x="841311" y="5149611"/>
              <a:chExt cx="1462544" cy="919776"/>
            </a:xfrm>
            <a:solidFill>
              <a:srgbClr val="D2D2D2">
                <a:lumMod val="50000"/>
              </a:srgbClr>
            </a:solidFill>
          </p:grpSpPr>
          <p:sp>
            <p:nvSpPr>
              <p:cNvPr id="9" name="Freeform 23">
                <a:extLst>
                  <a:ext uri="{FF2B5EF4-FFF2-40B4-BE49-F238E27FC236}">
                    <a16:creationId xmlns:a16="http://schemas.microsoft.com/office/drawing/2014/main" id="{E706CE86-172A-4D4C-BE9A-FEC6C8FF85DD}"/>
                  </a:ext>
                </a:extLst>
              </p:cNvPr>
              <p:cNvSpPr>
                <a:spLocks noEditPoints="1"/>
              </p:cNvSpPr>
              <p:nvPr/>
            </p:nvSpPr>
            <p:spPr bwMode="auto">
              <a:xfrm>
                <a:off x="1828106" y="5149611"/>
                <a:ext cx="475749" cy="91977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sp>
            <p:nvSpPr>
              <p:cNvPr id="10" name="Freeform 23">
                <a:extLst>
                  <a:ext uri="{FF2B5EF4-FFF2-40B4-BE49-F238E27FC236}">
                    <a16:creationId xmlns:a16="http://schemas.microsoft.com/office/drawing/2014/main" id="{B62A11CC-8194-4D17-8CB3-A3DD8BCD5A8F}"/>
                  </a:ext>
                </a:extLst>
              </p:cNvPr>
              <p:cNvSpPr>
                <a:spLocks noEditPoints="1"/>
              </p:cNvSpPr>
              <p:nvPr/>
            </p:nvSpPr>
            <p:spPr bwMode="auto">
              <a:xfrm>
                <a:off x="1336868" y="5149612"/>
                <a:ext cx="475749" cy="91977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sp>
            <p:nvSpPr>
              <p:cNvPr id="11" name="Freeform 23">
                <a:extLst>
                  <a:ext uri="{FF2B5EF4-FFF2-40B4-BE49-F238E27FC236}">
                    <a16:creationId xmlns:a16="http://schemas.microsoft.com/office/drawing/2014/main" id="{8989B5A9-62F9-4FB0-A4F8-96433E3CC8E3}"/>
                  </a:ext>
                </a:extLst>
              </p:cNvPr>
              <p:cNvSpPr>
                <a:spLocks noEditPoints="1"/>
              </p:cNvSpPr>
              <p:nvPr/>
            </p:nvSpPr>
            <p:spPr bwMode="auto">
              <a:xfrm>
                <a:off x="841311" y="5149612"/>
                <a:ext cx="475749" cy="91977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grpSp>
        <p:sp>
          <p:nvSpPr>
            <p:cNvPr id="7" name="Rectangle 6">
              <a:extLst>
                <a:ext uri="{FF2B5EF4-FFF2-40B4-BE49-F238E27FC236}">
                  <a16:creationId xmlns:a16="http://schemas.microsoft.com/office/drawing/2014/main" id="{4B59E297-52E9-4128-AB81-D5B1D1DB5D8E}"/>
                </a:ext>
              </a:extLst>
            </p:cNvPr>
            <p:cNvSpPr/>
            <p:nvPr/>
          </p:nvSpPr>
          <p:spPr>
            <a:xfrm>
              <a:off x="972892" y="5396439"/>
              <a:ext cx="675909" cy="1030419"/>
            </a:xfrm>
            <a:prstGeom prst="rect">
              <a:avLst/>
            </a:prstGeom>
            <a:solidFill>
              <a:srgbClr val="D83B01">
                <a:lumMod val="50000"/>
              </a:srgbClr>
            </a:solidFill>
            <a:ln w="10795" cap="flat" cmpd="sng" algn="ctr">
              <a:noFill/>
              <a:prstDash val="solid"/>
            </a:ln>
            <a:effectLst/>
          </p:spPr>
          <p:txBody>
            <a:bodyPr anchor="ctr"/>
            <a:lstStyle/>
            <a:p>
              <a:pPr algn="ctr" defTabSz="951061">
                <a:defRPr/>
              </a:pPr>
              <a:endParaRPr lang="en-US" sz="1836" kern="0">
                <a:solidFill>
                  <a:prstClr val="white"/>
                </a:solidFill>
                <a:latin typeface="Segoe UI Semilight"/>
              </a:endParaRPr>
            </a:p>
          </p:txBody>
        </p:sp>
        <p:sp>
          <p:nvSpPr>
            <p:cNvPr id="8" name="Freeform 5">
              <a:extLst>
                <a:ext uri="{FF2B5EF4-FFF2-40B4-BE49-F238E27FC236}">
                  <a16:creationId xmlns:a16="http://schemas.microsoft.com/office/drawing/2014/main" id="{CFDF5443-A21A-4CE7-B33C-DEC37F775CC0}"/>
                </a:ext>
              </a:extLst>
            </p:cNvPr>
            <p:cNvSpPr>
              <a:spLocks noEditPoints="1"/>
            </p:cNvSpPr>
            <p:nvPr/>
          </p:nvSpPr>
          <p:spPr bwMode="black">
            <a:xfrm>
              <a:off x="1045604" y="5675057"/>
              <a:ext cx="465412" cy="55100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grpSp>
      <p:sp>
        <p:nvSpPr>
          <p:cNvPr id="12" name="Rectangle 17">
            <a:extLst>
              <a:ext uri="{FF2B5EF4-FFF2-40B4-BE49-F238E27FC236}">
                <a16:creationId xmlns:a16="http://schemas.microsoft.com/office/drawing/2014/main" id="{58CD7A2C-FDA2-418F-9605-1A32C12FC95D}"/>
              </a:ext>
            </a:extLst>
          </p:cNvPr>
          <p:cNvSpPr/>
          <p:nvPr/>
        </p:nvSpPr>
        <p:spPr bwMode="auto">
          <a:xfrm>
            <a:off x="3112886" y="6298920"/>
            <a:ext cx="2634938" cy="636700"/>
          </a:xfrm>
          <a:prstGeom prst="rect">
            <a:avLst/>
          </a:prstGeom>
          <a:noFill/>
          <a:ln w="22225" cap="sq" cmpd="sng" algn="ctr">
            <a:noFill/>
            <a:prstDash val="sysDot"/>
            <a:miter lim="800000"/>
            <a:headEnd type="none" w="med" len="med"/>
            <a:tailEnd type="none" w="med" len="med"/>
          </a:ln>
          <a:effectLst/>
        </p:spPr>
        <p:txBody>
          <a:bodyPr lIns="190182" tIns="152146" rIns="190182" bIns="152146" anchor="ctr"/>
          <a:lstStyle/>
          <a:p>
            <a:pPr algn="ctr" defTabSz="950564" fontAlgn="base">
              <a:lnSpc>
                <a:spcPct val="90000"/>
              </a:lnSpc>
              <a:spcBef>
                <a:spcPct val="0"/>
              </a:spcBef>
              <a:spcAft>
                <a:spcPct val="0"/>
              </a:spcAft>
              <a:defRPr/>
            </a:pPr>
            <a:r>
              <a:rPr lang="en-US" sz="1632" b="1"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Point-to-point Ethernet connection</a:t>
            </a:r>
          </a:p>
        </p:txBody>
      </p:sp>
      <p:sp>
        <p:nvSpPr>
          <p:cNvPr id="13" name="Freeform 5">
            <a:extLst>
              <a:ext uri="{FF2B5EF4-FFF2-40B4-BE49-F238E27FC236}">
                <a16:creationId xmlns:a16="http://schemas.microsoft.com/office/drawing/2014/main" id="{1A820BA0-DB11-4E45-BDC7-4281EBA48F42}"/>
              </a:ext>
            </a:extLst>
          </p:cNvPr>
          <p:cNvSpPr>
            <a:spLocks noEditPoints="1"/>
          </p:cNvSpPr>
          <p:nvPr/>
        </p:nvSpPr>
        <p:spPr bwMode="black">
          <a:xfrm>
            <a:off x="4007076" y="4881436"/>
            <a:ext cx="784127" cy="121241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grpSp>
        <p:nvGrpSpPr>
          <p:cNvPr id="14" name="Group 13">
            <a:extLst>
              <a:ext uri="{FF2B5EF4-FFF2-40B4-BE49-F238E27FC236}">
                <a16:creationId xmlns:a16="http://schemas.microsoft.com/office/drawing/2014/main" id="{621B96D9-3DDB-46FB-80ED-E3ED7510A49E}"/>
              </a:ext>
            </a:extLst>
          </p:cNvPr>
          <p:cNvGrpSpPr/>
          <p:nvPr/>
        </p:nvGrpSpPr>
        <p:grpSpPr>
          <a:xfrm>
            <a:off x="4093424" y="2771611"/>
            <a:ext cx="1082788" cy="1729666"/>
            <a:chOff x="5832604" y="3267688"/>
            <a:chExt cx="1061789" cy="1696122"/>
          </a:xfrm>
          <a:solidFill>
            <a:srgbClr val="353535"/>
          </a:solidFill>
        </p:grpSpPr>
        <p:sp>
          <p:nvSpPr>
            <p:cNvPr id="15" name="Up-Down Arrow 92">
              <a:extLst>
                <a:ext uri="{FF2B5EF4-FFF2-40B4-BE49-F238E27FC236}">
                  <a16:creationId xmlns:a16="http://schemas.microsoft.com/office/drawing/2014/main" id="{3F0230D5-65E3-4FD4-BEB5-BE8D636F1D9A}"/>
                </a:ext>
              </a:extLst>
            </p:cNvPr>
            <p:cNvSpPr/>
            <p:nvPr/>
          </p:nvSpPr>
          <p:spPr bwMode="auto">
            <a:xfrm>
              <a:off x="5832604" y="3267688"/>
              <a:ext cx="660795" cy="1696122"/>
            </a:xfrm>
            <a:prstGeom prst="upDownArrow">
              <a:avLst>
                <a:gd name="adj1" fmla="val 47431"/>
                <a:gd name="adj2" fmla="val 46845"/>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8506" rIns="0" bIns="48506" anchor="ctr"/>
            <a:lstStyle/>
            <a:p>
              <a:pPr algn="ctr" defTabSz="969780" fontAlgn="base">
                <a:spcBef>
                  <a:spcPct val="0"/>
                </a:spcBef>
                <a:spcAft>
                  <a:spcPct val="0"/>
                </a:spcAft>
                <a:defRPr/>
              </a:pPr>
              <a:r>
                <a:rPr lang="en-US" sz="1632" kern="0">
                  <a:gradFill>
                    <a:gsLst>
                      <a:gs pos="0">
                        <a:srgbClr val="FFFFFF"/>
                      </a:gs>
                      <a:gs pos="59000">
                        <a:srgbClr val="FFFFFF"/>
                      </a:gs>
                    </a:gsLst>
                    <a:lin ang="0" scaled="0"/>
                  </a:gradFill>
                  <a:latin typeface="Segoe UI Semilight"/>
                  <a:ea typeface="MS PGothic" pitchFamily="34" charset="-128"/>
                </a:rPr>
                <a:t>ExpressRoute</a:t>
              </a:r>
            </a:p>
          </p:txBody>
        </p:sp>
        <p:pic>
          <p:nvPicPr>
            <p:cNvPr id="16" name="Picture 72">
              <a:extLst>
                <a:ext uri="{FF2B5EF4-FFF2-40B4-BE49-F238E27FC236}">
                  <a16:creationId xmlns:a16="http://schemas.microsoft.com/office/drawing/2014/main" id="{6F1B84A7-E30A-49FA-AF01-1075011807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1618" y="3839595"/>
              <a:ext cx="472775" cy="4727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7" name="Rectangle 17">
            <a:extLst>
              <a:ext uri="{FF2B5EF4-FFF2-40B4-BE49-F238E27FC236}">
                <a16:creationId xmlns:a16="http://schemas.microsoft.com/office/drawing/2014/main" id="{3D6930FA-611C-4DE8-8F5A-2CE41B35B010}"/>
              </a:ext>
            </a:extLst>
          </p:cNvPr>
          <p:cNvSpPr/>
          <p:nvPr/>
        </p:nvSpPr>
        <p:spPr bwMode="auto">
          <a:xfrm>
            <a:off x="6355249" y="6298920"/>
            <a:ext cx="2634938" cy="636700"/>
          </a:xfrm>
          <a:prstGeom prst="rect">
            <a:avLst/>
          </a:prstGeom>
          <a:noFill/>
          <a:ln w="22225" cap="sq" cmpd="sng" algn="ctr">
            <a:noFill/>
            <a:prstDash val="sysDot"/>
            <a:miter lim="800000"/>
            <a:headEnd type="none" w="med" len="med"/>
            <a:tailEnd type="none" w="med" len="med"/>
          </a:ln>
          <a:effectLst/>
        </p:spPr>
        <p:txBody>
          <a:bodyPr lIns="190182" tIns="152146" rIns="190182" bIns="152146" anchor="ctr"/>
          <a:lstStyle/>
          <a:p>
            <a:pPr algn="ctr" defTabSz="950564" fontAlgn="base">
              <a:lnSpc>
                <a:spcPct val="90000"/>
              </a:lnSpc>
              <a:spcBef>
                <a:spcPct val="0"/>
              </a:spcBef>
              <a:spcAft>
                <a:spcPct val="0"/>
              </a:spcAft>
              <a:defRPr/>
            </a:pPr>
            <a:r>
              <a:rPr lang="en-US" sz="1632" b="1"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Any-to-any (IPVPN) connection</a:t>
            </a:r>
          </a:p>
        </p:txBody>
      </p:sp>
      <p:sp>
        <p:nvSpPr>
          <p:cNvPr id="18" name="Freeform 539">
            <a:extLst>
              <a:ext uri="{FF2B5EF4-FFF2-40B4-BE49-F238E27FC236}">
                <a16:creationId xmlns:a16="http://schemas.microsoft.com/office/drawing/2014/main" id="{C6C7C45E-54FC-4E4E-8F49-295303AD8D95}"/>
              </a:ext>
            </a:extLst>
          </p:cNvPr>
          <p:cNvSpPr>
            <a:spLocks noChangeAspect="1"/>
          </p:cNvSpPr>
          <p:nvPr/>
        </p:nvSpPr>
        <p:spPr bwMode="auto">
          <a:xfrm>
            <a:off x="6958039" y="4643703"/>
            <a:ext cx="1466113" cy="80586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grpFill/>
          <a:ln w="28575">
            <a:solidFill>
              <a:srgbClr val="FFFFFF">
                <a:lumMod val="65000"/>
              </a:srgbClr>
            </a:solidFill>
          </a:ln>
        </p:spPr>
        <p:txBody>
          <a:bodyPr lIns="95091" tIns="95091" rIns="95091" bIns="95091" anchor="ctr"/>
          <a:lstStyle/>
          <a:p>
            <a:pPr algn="ctr" defTabSz="969703">
              <a:defRPr/>
            </a:pPr>
            <a:endParaRPr lang="en-US" sz="1456" kern="0">
              <a:solidFill>
                <a:prstClr val="black"/>
              </a:solidFill>
              <a:latin typeface="Segoe UI Semilight"/>
              <a:ea typeface="MS PGothic" pitchFamily="34" charset="-128"/>
            </a:endParaRPr>
          </a:p>
        </p:txBody>
      </p:sp>
      <p:cxnSp>
        <p:nvCxnSpPr>
          <p:cNvPr id="19" name="Straight Arrow Connector 29">
            <a:extLst>
              <a:ext uri="{FF2B5EF4-FFF2-40B4-BE49-F238E27FC236}">
                <a16:creationId xmlns:a16="http://schemas.microsoft.com/office/drawing/2014/main" id="{8090C3BD-BDC1-44EC-8F8A-0768BDFEBDFA}"/>
              </a:ext>
            </a:extLst>
          </p:cNvPr>
          <p:cNvCxnSpPr>
            <a:cxnSpLocks noChangeShapeType="1"/>
            <a:stCxn id="18" idx="4"/>
            <a:endCxn id="21" idx="4"/>
          </p:cNvCxnSpPr>
          <p:nvPr/>
        </p:nvCxnSpPr>
        <p:spPr bwMode="auto">
          <a:xfrm flipH="1" flipV="1">
            <a:off x="6984664" y="4832116"/>
            <a:ext cx="292439" cy="145293"/>
          </a:xfrm>
          <a:prstGeom prst="straightConnector1">
            <a:avLst/>
          </a:prstGeom>
          <a:noFill/>
          <a:ln w="38100" algn="ctr">
            <a:solidFill>
              <a:srgbClr val="D83B01"/>
            </a:solidFill>
            <a:round/>
            <a:headEnd type="triangle" w="med" len="med"/>
            <a:tailEnd/>
          </a:ln>
          <a:extLst>
            <a:ext uri="{909E8E84-426E-40DD-AFC4-6F175D3DCCD1}">
              <a14:hiddenFill xmlns:a14="http://schemas.microsoft.com/office/drawing/2010/main">
                <a:noFill/>
              </a14:hiddenFill>
            </a:ext>
          </a:extLst>
        </p:spPr>
      </p:cxnSp>
      <p:sp>
        <p:nvSpPr>
          <p:cNvPr id="20" name="TextBox 50">
            <a:extLst>
              <a:ext uri="{FF2B5EF4-FFF2-40B4-BE49-F238E27FC236}">
                <a16:creationId xmlns:a16="http://schemas.microsoft.com/office/drawing/2014/main" id="{3E5FAAD4-E737-4C42-A26D-D0085602052F}"/>
              </a:ext>
            </a:extLst>
          </p:cNvPr>
          <p:cNvSpPr txBox="1"/>
          <p:nvPr/>
        </p:nvSpPr>
        <p:spPr bwMode="auto">
          <a:xfrm>
            <a:off x="7175413" y="4899601"/>
            <a:ext cx="873546" cy="536129"/>
          </a:xfrm>
          <a:prstGeom prst="rect">
            <a:avLst/>
          </a:prstGeom>
          <a:noFill/>
        </p:spPr>
        <p:txBody>
          <a:bodyPr wrap="none" lIns="186445" tIns="149155" rIns="186445" bIns="149155">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932597">
              <a:defRPr/>
            </a:pPr>
            <a:r>
              <a:rPr lang="en-US" sz="1663" kern="0">
                <a:gradFill>
                  <a:gsLst>
                    <a:gs pos="6471">
                      <a:srgbClr val="353535"/>
                    </a:gs>
                    <a:gs pos="50000">
                      <a:srgbClr val="353535"/>
                    </a:gs>
                  </a:gsLst>
                  <a:lin ang="0" scaled="0"/>
                </a:gradFill>
                <a:latin typeface="Segoe UI Semilight"/>
                <a:ea typeface="MS PGothic" pitchFamily="34" charset="-128"/>
              </a:rPr>
              <a:t>WAN</a:t>
            </a:r>
          </a:p>
        </p:txBody>
      </p:sp>
      <p:sp>
        <p:nvSpPr>
          <p:cNvPr id="21" name="Freeform 5">
            <a:extLst>
              <a:ext uri="{FF2B5EF4-FFF2-40B4-BE49-F238E27FC236}">
                <a16:creationId xmlns:a16="http://schemas.microsoft.com/office/drawing/2014/main" id="{3A0304A0-0D92-4015-BC5F-EF9AFD87AA38}"/>
              </a:ext>
            </a:extLst>
          </p:cNvPr>
          <p:cNvSpPr>
            <a:spLocks noEditPoints="1"/>
          </p:cNvSpPr>
          <p:nvPr/>
        </p:nvSpPr>
        <p:spPr bwMode="black">
          <a:xfrm>
            <a:off x="6661142" y="4394873"/>
            <a:ext cx="323760" cy="43686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sp>
        <p:nvSpPr>
          <p:cNvPr id="22" name="Freeform 5">
            <a:extLst>
              <a:ext uri="{FF2B5EF4-FFF2-40B4-BE49-F238E27FC236}">
                <a16:creationId xmlns:a16="http://schemas.microsoft.com/office/drawing/2014/main" id="{1E88E9DE-1E8D-471E-A110-3A6181DB0C24}"/>
              </a:ext>
            </a:extLst>
          </p:cNvPr>
          <p:cNvSpPr>
            <a:spLocks noEditPoints="1"/>
          </p:cNvSpPr>
          <p:nvPr/>
        </p:nvSpPr>
        <p:spPr bwMode="black">
          <a:xfrm>
            <a:off x="6661142" y="5658813"/>
            <a:ext cx="323760" cy="43686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sp>
        <p:nvSpPr>
          <p:cNvPr id="23" name="Freeform 5">
            <a:extLst>
              <a:ext uri="{FF2B5EF4-FFF2-40B4-BE49-F238E27FC236}">
                <a16:creationId xmlns:a16="http://schemas.microsoft.com/office/drawing/2014/main" id="{A12790A9-A06D-4385-B47B-7DE4F18E5FDF}"/>
              </a:ext>
            </a:extLst>
          </p:cNvPr>
          <p:cNvSpPr>
            <a:spLocks noEditPoints="1"/>
          </p:cNvSpPr>
          <p:nvPr/>
        </p:nvSpPr>
        <p:spPr bwMode="black">
          <a:xfrm>
            <a:off x="7510838" y="5658813"/>
            <a:ext cx="323759" cy="43686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sp>
        <p:nvSpPr>
          <p:cNvPr id="24" name="Freeform 5">
            <a:extLst>
              <a:ext uri="{FF2B5EF4-FFF2-40B4-BE49-F238E27FC236}">
                <a16:creationId xmlns:a16="http://schemas.microsoft.com/office/drawing/2014/main" id="{855D4354-E0C6-492F-BDD7-AE09E4181547}"/>
              </a:ext>
            </a:extLst>
          </p:cNvPr>
          <p:cNvSpPr>
            <a:spLocks noEditPoints="1"/>
          </p:cNvSpPr>
          <p:nvPr/>
        </p:nvSpPr>
        <p:spPr bwMode="black">
          <a:xfrm>
            <a:off x="8360533" y="5653159"/>
            <a:ext cx="323760" cy="43686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sp>
        <p:nvSpPr>
          <p:cNvPr id="25" name="Freeform 5">
            <a:extLst>
              <a:ext uri="{FF2B5EF4-FFF2-40B4-BE49-F238E27FC236}">
                <a16:creationId xmlns:a16="http://schemas.microsoft.com/office/drawing/2014/main" id="{097717D6-ADB5-41E1-BC3C-3FDA6C8B5C28}"/>
              </a:ext>
            </a:extLst>
          </p:cNvPr>
          <p:cNvSpPr>
            <a:spLocks noEditPoints="1"/>
          </p:cNvSpPr>
          <p:nvPr/>
        </p:nvSpPr>
        <p:spPr bwMode="black">
          <a:xfrm>
            <a:off x="8360533" y="4310045"/>
            <a:ext cx="323760" cy="43827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cxnSp>
        <p:nvCxnSpPr>
          <p:cNvPr id="26" name="Straight Arrow Connector 29">
            <a:extLst>
              <a:ext uri="{FF2B5EF4-FFF2-40B4-BE49-F238E27FC236}">
                <a16:creationId xmlns:a16="http://schemas.microsoft.com/office/drawing/2014/main" id="{645A3F87-E57A-460B-B8D0-634F499CC727}"/>
              </a:ext>
            </a:extLst>
          </p:cNvPr>
          <p:cNvCxnSpPr>
            <a:cxnSpLocks noChangeShapeType="1"/>
            <a:stCxn id="18" idx="1"/>
            <a:endCxn id="22" idx="24"/>
          </p:cNvCxnSpPr>
          <p:nvPr/>
        </p:nvCxnSpPr>
        <p:spPr bwMode="auto">
          <a:xfrm flipH="1">
            <a:off x="6898948" y="5449570"/>
            <a:ext cx="224029" cy="238117"/>
          </a:xfrm>
          <a:prstGeom prst="straightConnector1">
            <a:avLst/>
          </a:prstGeom>
          <a:noFill/>
          <a:ln w="38100" algn="ctr">
            <a:solidFill>
              <a:srgbClr val="D83B01"/>
            </a:solidFill>
            <a:round/>
            <a:headEnd type="triangle" w="med" len="med"/>
            <a:tailEnd/>
          </a:ln>
          <a:extLst>
            <a:ext uri="{909E8E84-426E-40DD-AFC4-6F175D3DCCD1}">
              <a14:hiddenFill xmlns:a14="http://schemas.microsoft.com/office/drawing/2010/main">
                <a:noFill/>
              </a14:hiddenFill>
            </a:ext>
          </a:extLst>
        </p:spPr>
      </p:cxnSp>
      <p:cxnSp>
        <p:nvCxnSpPr>
          <p:cNvPr id="27" name="Straight Arrow Connector 29">
            <a:extLst>
              <a:ext uri="{FF2B5EF4-FFF2-40B4-BE49-F238E27FC236}">
                <a16:creationId xmlns:a16="http://schemas.microsoft.com/office/drawing/2014/main" id="{F3E92A42-A9D1-4B57-A846-35BF2F3FA7EE}"/>
              </a:ext>
            </a:extLst>
          </p:cNvPr>
          <p:cNvCxnSpPr>
            <a:cxnSpLocks noChangeShapeType="1"/>
            <a:stCxn id="20" idx="2"/>
            <a:endCxn id="23" idx="9"/>
          </p:cNvCxnSpPr>
          <p:nvPr/>
        </p:nvCxnSpPr>
        <p:spPr bwMode="auto">
          <a:xfrm>
            <a:off x="7612186" y="5435730"/>
            <a:ext cx="67694" cy="251957"/>
          </a:xfrm>
          <a:prstGeom prst="straightConnector1">
            <a:avLst/>
          </a:prstGeom>
          <a:noFill/>
          <a:ln w="38100" algn="ctr">
            <a:solidFill>
              <a:srgbClr val="D83B01"/>
            </a:solidFill>
            <a:round/>
            <a:headEnd type="triangle" w="med" len="med"/>
            <a:tailEnd/>
          </a:ln>
          <a:extLst>
            <a:ext uri="{909E8E84-426E-40DD-AFC4-6F175D3DCCD1}">
              <a14:hiddenFill xmlns:a14="http://schemas.microsoft.com/office/drawing/2010/main">
                <a:noFill/>
              </a14:hiddenFill>
            </a:ext>
          </a:extLst>
        </p:spPr>
      </p:cxnSp>
      <p:cxnSp>
        <p:nvCxnSpPr>
          <p:cNvPr id="28" name="Straight Arrow Connector 29">
            <a:extLst>
              <a:ext uri="{FF2B5EF4-FFF2-40B4-BE49-F238E27FC236}">
                <a16:creationId xmlns:a16="http://schemas.microsoft.com/office/drawing/2014/main" id="{0829BDDE-7407-4EFE-A157-F010BA6B84BD}"/>
              </a:ext>
            </a:extLst>
          </p:cNvPr>
          <p:cNvCxnSpPr>
            <a:cxnSpLocks noChangeShapeType="1"/>
            <a:stCxn id="18" idx="0"/>
            <a:endCxn id="24" idx="9"/>
          </p:cNvCxnSpPr>
          <p:nvPr/>
        </p:nvCxnSpPr>
        <p:spPr bwMode="auto">
          <a:xfrm>
            <a:off x="8101629" y="5449965"/>
            <a:ext cx="428410" cy="231680"/>
          </a:xfrm>
          <a:prstGeom prst="straightConnector1">
            <a:avLst/>
          </a:prstGeom>
          <a:noFill/>
          <a:ln w="38100" algn="ctr">
            <a:solidFill>
              <a:srgbClr val="D83B01"/>
            </a:solidFill>
            <a:round/>
            <a:headEnd type="triangle" w="med" len="med"/>
            <a:tailEnd/>
          </a:ln>
          <a:extLst>
            <a:ext uri="{909E8E84-426E-40DD-AFC4-6F175D3DCCD1}">
              <a14:hiddenFill xmlns:a14="http://schemas.microsoft.com/office/drawing/2010/main">
                <a:noFill/>
              </a14:hiddenFill>
            </a:ext>
          </a:extLst>
        </p:spPr>
      </p:cxnSp>
      <p:cxnSp>
        <p:nvCxnSpPr>
          <p:cNvPr id="29" name="Straight Arrow Connector 29">
            <a:extLst>
              <a:ext uri="{FF2B5EF4-FFF2-40B4-BE49-F238E27FC236}">
                <a16:creationId xmlns:a16="http://schemas.microsoft.com/office/drawing/2014/main" id="{4CD69B08-60C4-48B8-87F7-841B65935F4F}"/>
              </a:ext>
            </a:extLst>
          </p:cNvPr>
          <p:cNvCxnSpPr>
            <a:cxnSpLocks noChangeShapeType="1"/>
            <a:stCxn id="18" idx="7"/>
            <a:endCxn id="25" idx="36"/>
          </p:cNvCxnSpPr>
          <p:nvPr/>
        </p:nvCxnSpPr>
        <p:spPr bwMode="auto">
          <a:xfrm flipV="1">
            <a:off x="8101629" y="4548929"/>
            <a:ext cx="301083" cy="256310"/>
          </a:xfrm>
          <a:prstGeom prst="straightConnector1">
            <a:avLst/>
          </a:prstGeom>
          <a:noFill/>
          <a:ln w="38100" algn="ctr">
            <a:solidFill>
              <a:srgbClr val="D83B01"/>
            </a:solidFill>
            <a:round/>
            <a:headEnd type="triangle" w="med" len="med"/>
            <a:tailEnd/>
          </a:ln>
          <a:extLst>
            <a:ext uri="{909E8E84-426E-40DD-AFC4-6F175D3DCCD1}">
              <a14:hiddenFill xmlns:a14="http://schemas.microsoft.com/office/drawing/2010/main">
                <a:noFill/>
              </a14:hiddenFill>
            </a:ext>
          </a:extLst>
        </p:spPr>
      </p:cxnSp>
      <p:grpSp>
        <p:nvGrpSpPr>
          <p:cNvPr id="30" name="Group 29">
            <a:extLst>
              <a:ext uri="{FF2B5EF4-FFF2-40B4-BE49-F238E27FC236}">
                <a16:creationId xmlns:a16="http://schemas.microsoft.com/office/drawing/2014/main" id="{AE8512AB-2EDE-4B4D-919B-1401231ED8F2}"/>
              </a:ext>
            </a:extLst>
          </p:cNvPr>
          <p:cNvGrpSpPr/>
          <p:nvPr/>
        </p:nvGrpSpPr>
        <p:grpSpPr>
          <a:xfrm>
            <a:off x="926394" y="2762728"/>
            <a:ext cx="1082788" cy="1729666"/>
            <a:chOff x="5832604" y="3267688"/>
            <a:chExt cx="1061789" cy="1696122"/>
          </a:xfrm>
          <a:solidFill>
            <a:srgbClr val="353535"/>
          </a:solidFill>
        </p:grpSpPr>
        <p:sp>
          <p:nvSpPr>
            <p:cNvPr id="31" name="Up-Down Arrow 50">
              <a:extLst>
                <a:ext uri="{FF2B5EF4-FFF2-40B4-BE49-F238E27FC236}">
                  <a16:creationId xmlns:a16="http://schemas.microsoft.com/office/drawing/2014/main" id="{0DEB84B4-C4FF-486A-BE0A-EBC78334876D}"/>
                </a:ext>
              </a:extLst>
            </p:cNvPr>
            <p:cNvSpPr/>
            <p:nvPr/>
          </p:nvSpPr>
          <p:spPr bwMode="auto">
            <a:xfrm>
              <a:off x="5832604" y="3267688"/>
              <a:ext cx="660795" cy="1696122"/>
            </a:xfrm>
            <a:prstGeom prst="upDownArrow">
              <a:avLst>
                <a:gd name="adj1" fmla="val 47431"/>
                <a:gd name="adj2" fmla="val 46845"/>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8506" rIns="0" bIns="48506" anchor="ctr"/>
            <a:lstStyle/>
            <a:p>
              <a:pPr algn="ctr" defTabSz="969780" fontAlgn="base">
                <a:spcBef>
                  <a:spcPct val="0"/>
                </a:spcBef>
                <a:spcAft>
                  <a:spcPct val="0"/>
                </a:spcAft>
                <a:tabLst>
                  <a:tab pos="1224033" algn="l"/>
                </a:tabLst>
                <a:defRPr/>
              </a:pPr>
              <a:r>
                <a:rPr lang="en-US" sz="1632" kern="0">
                  <a:gradFill>
                    <a:gsLst>
                      <a:gs pos="0">
                        <a:srgbClr val="FFFFFF"/>
                      </a:gs>
                      <a:gs pos="59000">
                        <a:srgbClr val="FFFFFF"/>
                      </a:gs>
                    </a:gsLst>
                    <a:lin ang="0" scaled="0"/>
                  </a:gradFill>
                  <a:latin typeface="Segoe UI Semilight"/>
                  <a:ea typeface="MS PGothic" pitchFamily="34" charset="-128"/>
                </a:rPr>
                <a:t>ExpressRoute</a:t>
              </a:r>
            </a:p>
          </p:txBody>
        </p:sp>
        <p:pic>
          <p:nvPicPr>
            <p:cNvPr id="32" name="Picture 72">
              <a:extLst>
                <a:ext uri="{FF2B5EF4-FFF2-40B4-BE49-F238E27FC236}">
                  <a16:creationId xmlns:a16="http://schemas.microsoft.com/office/drawing/2014/main" id="{6E3126C8-750D-4CDE-82B8-853A82A4A9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1618" y="3839595"/>
              <a:ext cx="472775" cy="4727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3" name="Group 32">
            <a:extLst>
              <a:ext uri="{FF2B5EF4-FFF2-40B4-BE49-F238E27FC236}">
                <a16:creationId xmlns:a16="http://schemas.microsoft.com/office/drawing/2014/main" id="{1AF1EC08-7F7C-4D00-AC6D-91478893DE71}"/>
              </a:ext>
            </a:extLst>
          </p:cNvPr>
          <p:cNvGrpSpPr/>
          <p:nvPr/>
        </p:nvGrpSpPr>
        <p:grpSpPr>
          <a:xfrm>
            <a:off x="7293204" y="2771611"/>
            <a:ext cx="1082788" cy="1729666"/>
            <a:chOff x="5832604" y="3267688"/>
            <a:chExt cx="1061789" cy="1696122"/>
          </a:xfrm>
          <a:solidFill>
            <a:srgbClr val="353535"/>
          </a:solidFill>
        </p:grpSpPr>
        <p:sp>
          <p:nvSpPr>
            <p:cNvPr id="34" name="Up-Down Arrow 53">
              <a:extLst>
                <a:ext uri="{FF2B5EF4-FFF2-40B4-BE49-F238E27FC236}">
                  <a16:creationId xmlns:a16="http://schemas.microsoft.com/office/drawing/2014/main" id="{997A0CCB-6230-4959-B4B4-3E4242BA80CA}"/>
                </a:ext>
              </a:extLst>
            </p:cNvPr>
            <p:cNvSpPr/>
            <p:nvPr/>
          </p:nvSpPr>
          <p:spPr bwMode="auto">
            <a:xfrm>
              <a:off x="5832604" y="3267688"/>
              <a:ext cx="660795" cy="1696122"/>
            </a:xfrm>
            <a:prstGeom prst="upDownArrow">
              <a:avLst>
                <a:gd name="adj1" fmla="val 47431"/>
                <a:gd name="adj2" fmla="val 46845"/>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8506" rIns="0" bIns="48506" anchor="ctr"/>
            <a:lstStyle/>
            <a:p>
              <a:pPr algn="ctr" defTabSz="969780" fontAlgn="base">
                <a:spcBef>
                  <a:spcPct val="0"/>
                </a:spcBef>
                <a:spcAft>
                  <a:spcPct val="0"/>
                </a:spcAft>
                <a:defRPr/>
              </a:pPr>
              <a:r>
                <a:rPr lang="en-US" sz="1632" kern="0">
                  <a:gradFill>
                    <a:gsLst>
                      <a:gs pos="0">
                        <a:srgbClr val="FFFFFF"/>
                      </a:gs>
                      <a:gs pos="59000">
                        <a:srgbClr val="FFFFFF"/>
                      </a:gs>
                    </a:gsLst>
                    <a:lin ang="0" scaled="0"/>
                  </a:gradFill>
                  <a:latin typeface="Segoe UI Semilight"/>
                  <a:ea typeface="MS PGothic" pitchFamily="34" charset="-128"/>
                </a:rPr>
                <a:t>ExpressRoute</a:t>
              </a:r>
            </a:p>
          </p:txBody>
        </p:sp>
        <p:pic>
          <p:nvPicPr>
            <p:cNvPr id="35" name="Picture 72">
              <a:extLst>
                <a:ext uri="{FF2B5EF4-FFF2-40B4-BE49-F238E27FC236}">
                  <a16:creationId xmlns:a16="http://schemas.microsoft.com/office/drawing/2014/main" id="{3227865A-C90E-47DA-A604-A71D56D51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1618" y="3839595"/>
              <a:ext cx="472775" cy="4727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37" name="Right Bracket 36">
            <a:extLst>
              <a:ext uri="{FF2B5EF4-FFF2-40B4-BE49-F238E27FC236}">
                <a16:creationId xmlns:a16="http://schemas.microsoft.com/office/drawing/2014/main" id="{65CF8B56-2133-426A-8C1E-B1AE2DEC0787}"/>
              </a:ext>
            </a:extLst>
          </p:cNvPr>
          <p:cNvSpPr/>
          <p:nvPr/>
        </p:nvSpPr>
        <p:spPr>
          <a:xfrm rot="16200000">
            <a:off x="2920546" y="4485889"/>
            <a:ext cx="116963" cy="3545794"/>
          </a:xfrm>
          <a:prstGeom prst="rightBracket">
            <a:avLst/>
          </a:prstGeom>
          <a:noFill/>
          <a:ln w="28575" cap="flat" cmpd="sng" algn="ctr">
            <a:solidFill>
              <a:srgbClr val="353535"/>
            </a:solidFill>
            <a:prstDash val="solid"/>
          </a:ln>
          <a:effectLst/>
        </p:spPr>
        <p:txBody>
          <a:bodyPr rtlCol="0" anchor="ctr"/>
          <a:lstStyle/>
          <a:p>
            <a:pPr algn="ctr" defTabSz="951304">
              <a:defRPr/>
            </a:pPr>
            <a:endParaRPr lang="en-US" sz="1836" kern="0">
              <a:solidFill>
                <a:srgbClr val="353535"/>
              </a:solidFill>
              <a:latin typeface="Segoe UI Semilight"/>
            </a:endParaRPr>
          </a:p>
        </p:txBody>
      </p:sp>
      <p:sp>
        <p:nvSpPr>
          <p:cNvPr id="38" name="Right Bracket 37">
            <a:extLst>
              <a:ext uri="{FF2B5EF4-FFF2-40B4-BE49-F238E27FC236}">
                <a16:creationId xmlns:a16="http://schemas.microsoft.com/office/drawing/2014/main" id="{5E20595F-3A8C-4805-B016-D0810409E96A}"/>
              </a:ext>
            </a:extLst>
          </p:cNvPr>
          <p:cNvSpPr/>
          <p:nvPr/>
        </p:nvSpPr>
        <p:spPr>
          <a:xfrm rot="16200000">
            <a:off x="7574180" y="5134811"/>
            <a:ext cx="111912" cy="2270763"/>
          </a:xfrm>
          <a:prstGeom prst="rightBracket">
            <a:avLst/>
          </a:prstGeom>
          <a:noFill/>
          <a:ln w="28575" cap="flat" cmpd="sng" algn="ctr">
            <a:solidFill>
              <a:srgbClr val="353535"/>
            </a:solidFill>
            <a:prstDash val="solid"/>
          </a:ln>
          <a:effectLst/>
        </p:spPr>
        <p:txBody>
          <a:bodyPr rtlCol="0" anchor="ctr"/>
          <a:lstStyle/>
          <a:p>
            <a:pPr algn="ctr" defTabSz="951304">
              <a:defRPr/>
            </a:pPr>
            <a:endParaRPr lang="en-US" sz="1836" kern="0">
              <a:solidFill>
                <a:srgbClr val="353535"/>
              </a:solidFill>
              <a:latin typeface="Segoe UI Semilight"/>
            </a:endParaRPr>
          </a:p>
        </p:txBody>
      </p:sp>
      <p:grpSp>
        <p:nvGrpSpPr>
          <p:cNvPr id="40" name="Group 39">
            <a:extLst>
              <a:ext uri="{FF2B5EF4-FFF2-40B4-BE49-F238E27FC236}">
                <a16:creationId xmlns:a16="http://schemas.microsoft.com/office/drawing/2014/main" id="{C104C2E2-2060-4153-9519-ECF7E4185C21}"/>
              </a:ext>
            </a:extLst>
          </p:cNvPr>
          <p:cNvGrpSpPr/>
          <p:nvPr/>
        </p:nvGrpSpPr>
        <p:grpSpPr>
          <a:xfrm>
            <a:off x="30063" y="1253854"/>
            <a:ext cx="2407705" cy="1323319"/>
            <a:chOff x="569323" y="1132854"/>
            <a:chExt cx="2360709" cy="1297489"/>
          </a:xfrm>
        </p:grpSpPr>
        <p:sp>
          <p:nvSpPr>
            <p:cNvPr id="41" name="Freeform 539">
              <a:extLst>
                <a:ext uri="{FF2B5EF4-FFF2-40B4-BE49-F238E27FC236}">
                  <a16:creationId xmlns:a16="http://schemas.microsoft.com/office/drawing/2014/main" id="{F9CFD40A-460D-40DC-B5EF-F647884DF752}"/>
                </a:ext>
              </a:extLst>
            </p:cNvPr>
            <p:cNvSpPr>
              <a:spLocks noChangeAspect="1"/>
            </p:cNvSpPr>
            <p:nvPr/>
          </p:nvSpPr>
          <p:spPr bwMode="auto">
            <a:xfrm>
              <a:off x="569323" y="1132854"/>
              <a:ext cx="2360709" cy="129748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6E6E6"/>
            </a:solidFill>
            <a:ln w="28575">
              <a:solidFill>
                <a:srgbClr val="FFFFFF">
                  <a:lumMod val="65000"/>
                </a:srgbClr>
              </a:solidFill>
            </a:ln>
          </p:spPr>
          <p:txBody>
            <a:bodyPr lIns="95091" tIns="95091" rIns="95091" bIns="95091" anchor="ctr"/>
            <a:lstStyle/>
            <a:p>
              <a:pPr algn="ctr" defTabSz="969703">
                <a:defRPr/>
              </a:pPr>
              <a:endParaRPr lang="en-US" sz="1456" kern="0">
                <a:solidFill>
                  <a:prstClr val="black"/>
                </a:solidFill>
                <a:latin typeface="Segoe UI Semilight"/>
                <a:ea typeface="MS PGothic" pitchFamily="34" charset="-128"/>
              </a:endParaRPr>
            </a:p>
          </p:txBody>
        </p:sp>
        <p:pic>
          <p:nvPicPr>
            <p:cNvPr id="42" name="Picture 51">
              <a:extLst>
                <a:ext uri="{FF2B5EF4-FFF2-40B4-BE49-F238E27FC236}">
                  <a16:creationId xmlns:a16="http://schemas.microsoft.com/office/drawing/2014/main" id="{D11B5C89-D86E-4BDC-9363-6622DD902D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2542" y="1252041"/>
              <a:ext cx="574069" cy="5740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 name="Picture 42">
              <a:extLst>
                <a:ext uri="{FF2B5EF4-FFF2-40B4-BE49-F238E27FC236}">
                  <a16:creationId xmlns:a16="http://schemas.microsoft.com/office/drawing/2014/main" id="{CDEC11A8-5E38-4BCE-98B7-D7476369A958}"/>
                </a:ext>
              </a:extLst>
            </p:cNvPr>
            <p:cNvPicPr>
              <a:picLocks noChangeAspect="1"/>
            </p:cNvPicPr>
            <p:nvPr/>
          </p:nvPicPr>
          <p:blipFill>
            <a:blip r:embed="rId5"/>
            <a:stretch>
              <a:fillRect/>
            </a:stretch>
          </p:blipFill>
          <p:spPr>
            <a:xfrm>
              <a:off x="1742053" y="1759121"/>
              <a:ext cx="1026083" cy="596033"/>
            </a:xfrm>
            <a:prstGeom prst="rect">
              <a:avLst/>
            </a:prstGeom>
          </p:spPr>
        </p:pic>
        <p:sp>
          <p:nvSpPr>
            <p:cNvPr id="44" name="Freeform 16">
              <a:extLst>
                <a:ext uri="{FF2B5EF4-FFF2-40B4-BE49-F238E27FC236}">
                  <a16:creationId xmlns:a16="http://schemas.microsoft.com/office/drawing/2014/main" id="{CDCB4788-754F-4AB9-BCEF-78445985118B}"/>
                </a:ext>
              </a:extLst>
            </p:cNvPr>
            <p:cNvSpPr>
              <a:spLocks noChangeAspect="1"/>
            </p:cNvSpPr>
            <p:nvPr/>
          </p:nvSpPr>
          <p:spPr bwMode="black">
            <a:xfrm>
              <a:off x="1072971" y="1846863"/>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353535"/>
            </a:solidFill>
            <a:ln>
              <a:noFill/>
            </a:ln>
          </p:spPr>
          <p:txBody>
            <a:bodyPr vert="horz" wrap="square" lIns="93260" tIns="46630" rIns="93260" bIns="46630" numCol="1" anchor="t" anchorCtr="0" compatLnSpc="1">
              <a:prstTxWarp prst="textNoShape">
                <a:avLst/>
              </a:prstTxWarp>
            </a:bodyPr>
            <a:lstStyle/>
            <a:p>
              <a:pPr algn="ctr" defTabSz="951304">
                <a:defRPr/>
              </a:pPr>
              <a:endParaRPr lang="en-US" sz="1836" kern="0">
                <a:solidFill>
                  <a:srgbClr val="353535"/>
                </a:solidFill>
                <a:latin typeface="Segoe UI Semilight"/>
              </a:endParaRPr>
            </a:p>
          </p:txBody>
        </p:sp>
      </p:grpSp>
      <p:grpSp>
        <p:nvGrpSpPr>
          <p:cNvPr id="45" name="Group 44">
            <a:extLst>
              <a:ext uri="{FF2B5EF4-FFF2-40B4-BE49-F238E27FC236}">
                <a16:creationId xmlns:a16="http://schemas.microsoft.com/office/drawing/2014/main" id="{D66DB564-92E4-4609-8D88-6177336AEF1F}"/>
              </a:ext>
            </a:extLst>
          </p:cNvPr>
          <p:cNvGrpSpPr/>
          <p:nvPr/>
        </p:nvGrpSpPr>
        <p:grpSpPr>
          <a:xfrm>
            <a:off x="3195287" y="1262736"/>
            <a:ext cx="2407705" cy="1323319"/>
            <a:chOff x="569323" y="1132854"/>
            <a:chExt cx="2360709" cy="1297489"/>
          </a:xfrm>
        </p:grpSpPr>
        <p:sp>
          <p:nvSpPr>
            <p:cNvPr id="46" name="Freeform 539">
              <a:extLst>
                <a:ext uri="{FF2B5EF4-FFF2-40B4-BE49-F238E27FC236}">
                  <a16:creationId xmlns:a16="http://schemas.microsoft.com/office/drawing/2014/main" id="{E0A0F2A0-9321-4F94-8262-D11A4386E6D2}"/>
                </a:ext>
              </a:extLst>
            </p:cNvPr>
            <p:cNvSpPr>
              <a:spLocks noChangeAspect="1"/>
            </p:cNvSpPr>
            <p:nvPr/>
          </p:nvSpPr>
          <p:spPr bwMode="auto">
            <a:xfrm>
              <a:off x="569323" y="1132854"/>
              <a:ext cx="2360709" cy="129748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6E6E6"/>
            </a:solidFill>
            <a:ln w="28575">
              <a:solidFill>
                <a:srgbClr val="FFFFFF">
                  <a:lumMod val="65000"/>
                </a:srgbClr>
              </a:solidFill>
            </a:ln>
          </p:spPr>
          <p:txBody>
            <a:bodyPr lIns="95091" tIns="95091" rIns="95091" bIns="95091" anchor="ctr"/>
            <a:lstStyle/>
            <a:p>
              <a:pPr algn="ctr" defTabSz="969703">
                <a:defRPr/>
              </a:pPr>
              <a:endParaRPr lang="en-US" sz="1456" kern="0">
                <a:solidFill>
                  <a:prstClr val="black"/>
                </a:solidFill>
                <a:latin typeface="Segoe UI Semilight"/>
                <a:ea typeface="MS PGothic" pitchFamily="34" charset="-128"/>
              </a:endParaRPr>
            </a:p>
          </p:txBody>
        </p:sp>
        <p:pic>
          <p:nvPicPr>
            <p:cNvPr id="47" name="Picture 51">
              <a:extLst>
                <a:ext uri="{FF2B5EF4-FFF2-40B4-BE49-F238E27FC236}">
                  <a16:creationId xmlns:a16="http://schemas.microsoft.com/office/drawing/2014/main" id="{838D64D5-409B-4FEC-A02F-70BA68E6F0E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2542" y="1252041"/>
              <a:ext cx="574069" cy="5740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8" name="Picture 47">
              <a:extLst>
                <a:ext uri="{FF2B5EF4-FFF2-40B4-BE49-F238E27FC236}">
                  <a16:creationId xmlns:a16="http://schemas.microsoft.com/office/drawing/2014/main" id="{61D82DB4-81C0-461D-993F-7DAE80CC22E2}"/>
                </a:ext>
              </a:extLst>
            </p:cNvPr>
            <p:cNvPicPr>
              <a:picLocks noChangeAspect="1"/>
            </p:cNvPicPr>
            <p:nvPr/>
          </p:nvPicPr>
          <p:blipFill>
            <a:blip r:embed="rId5"/>
            <a:stretch>
              <a:fillRect/>
            </a:stretch>
          </p:blipFill>
          <p:spPr>
            <a:xfrm>
              <a:off x="1742053" y="1759121"/>
              <a:ext cx="1026083" cy="596033"/>
            </a:xfrm>
            <a:prstGeom prst="rect">
              <a:avLst/>
            </a:prstGeom>
          </p:spPr>
        </p:pic>
        <p:sp>
          <p:nvSpPr>
            <p:cNvPr id="49" name="Freeform 16">
              <a:extLst>
                <a:ext uri="{FF2B5EF4-FFF2-40B4-BE49-F238E27FC236}">
                  <a16:creationId xmlns:a16="http://schemas.microsoft.com/office/drawing/2014/main" id="{B51BF2F1-F3FD-4237-A154-9D050B5C25EB}"/>
                </a:ext>
              </a:extLst>
            </p:cNvPr>
            <p:cNvSpPr>
              <a:spLocks noChangeAspect="1"/>
            </p:cNvSpPr>
            <p:nvPr/>
          </p:nvSpPr>
          <p:spPr bwMode="black">
            <a:xfrm>
              <a:off x="1072971" y="1846863"/>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353535"/>
            </a:solidFill>
            <a:ln>
              <a:noFill/>
            </a:ln>
          </p:spPr>
          <p:txBody>
            <a:bodyPr vert="horz" wrap="square" lIns="93260" tIns="46630" rIns="93260" bIns="46630" numCol="1" anchor="t" anchorCtr="0" compatLnSpc="1">
              <a:prstTxWarp prst="textNoShape">
                <a:avLst/>
              </a:prstTxWarp>
            </a:bodyPr>
            <a:lstStyle/>
            <a:p>
              <a:pPr algn="ctr" defTabSz="951304">
                <a:defRPr/>
              </a:pPr>
              <a:endParaRPr lang="en-US" sz="1836" kern="0">
                <a:solidFill>
                  <a:srgbClr val="353535"/>
                </a:solidFill>
                <a:latin typeface="Segoe UI Semilight"/>
              </a:endParaRPr>
            </a:p>
          </p:txBody>
        </p:sp>
      </p:grpSp>
      <p:grpSp>
        <p:nvGrpSpPr>
          <p:cNvPr id="50" name="Group 49">
            <a:extLst>
              <a:ext uri="{FF2B5EF4-FFF2-40B4-BE49-F238E27FC236}">
                <a16:creationId xmlns:a16="http://schemas.microsoft.com/office/drawing/2014/main" id="{63D1C9C0-271A-48C4-8BD9-A9EB8BE8A8AE}"/>
              </a:ext>
            </a:extLst>
          </p:cNvPr>
          <p:cNvGrpSpPr/>
          <p:nvPr/>
        </p:nvGrpSpPr>
        <p:grpSpPr>
          <a:xfrm>
            <a:off x="6476028" y="1262736"/>
            <a:ext cx="2407705" cy="1323319"/>
            <a:chOff x="569323" y="1132854"/>
            <a:chExt cx="2360709" cy="1297489"/>
          </a:xfrm>
        </p:grpSpPr>
        <p:sp>
          <p:nvSpPr>
            <p:cNvPr id="51" name="Freeform 539">
              <a:extLst>
                <a:ext uri="{FF2B5EF4-FFF2-40B4-BE49-F238E27FC236}">
                  <a16:creationId xmlns:a16="http://schemas.microsoft.com/office/drawing/2014/main" id="{B965722F-720B-4424-B68C-446D1F34EF8C}"/>
                </a:ext>
              </a:extLst>
            </p:cNvPr>
            <p:cNvSpPr>
              <a:spLocks noChangeAspect="1"/>
            </p:cNvSpPr>
            <p:nvPr/>
          </p:nvSpPr>
          <p:spPr bwMode="auto">
            <a:xfrm>
              <a:off x="569323" y="1132854"/>
              <a:ext cx="2360709" cy="129748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6E6E6"/>
            </a:solidFill>
            <a:ln w="28575">
              <a:solidFill>
                <a:srgbClr val="FFFFFF">
                  <a:lumMod val="65000"/>
                </a:srgbClr>
              </a:solidFill>
            </a:ln>
          </p:spPr>
          <p:txBody>
            <a:bodyPr lIns="95091" tIns="95091" rIns="95091" bIns="95091" anchor="ctr"/>
            <a:lstStyle/>
            <a:p>
              <a:pPr algn="ctr" defTabSz="969703">
                <a:defRPr/>
              </a:pPr>
              <a:endParaRPr lang="en-US" sz="1456" kern="0">
                <a:solidFill>
                  <a:prstClr val="black"/>
                </a:solidFill>
                <a:latin typeface="Segoe UI Semilight"/>
                <a:ea typeface="MS PGothic" pitchFamily="34" charset="-128"/>
              </a:endParaRPr>
            </a:p>
          </p:txBody>
        </p:sp>
        <p:pic>
          <p:nvPicPr>
            <p:cNvPr id="52" name="Picture 51">
              <a:extLst>
                <a:ext uri="{FF2B5EF4-FFF2-40B4-BE49-F238E27FC236}">
                  <a16:creationId xmlns:a16="http://schemas.microsoft.com/office/drawing/2014/main" id="{CAD5DA1D-B2A8-4A11-951F-FE5EB212A0E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2542" y="1252041"/>
              <a:ext cx="574069" cy="5740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3" name="Picture 52">
              <a:extLst>
                <a:ext uri="{FF2B5EF4-FFF2-40B4-BE49-F238E27FC236}">
                  <a16:creationId xmlns:a16="http://schemas.microsoft.com/office/drawing/2014/main" id="{ECFC79F1-3991-4055-A337-C36FA43C1E2C}"/>
                </a:ext>
              </a:extLst>
            </p:cNvPr>
            <p:cNvPicPr>
              <a:picLocks noChangeAspect="1"/>
            </p:cNvPicPr>
            <p:nvPr/>
          </p:nvPicPr>
          <p:blipFill>
            <a:blip r:embed="rId5"/>
            <a:stretch>
              <a:fillRect/>
            </a:stretch>
          </p:blipFill>
          <p:spPr>
            <a:xfrm>
              <a:off x="1742053" y="1759121"/>
              <a:ext cx="1026083" cy="596033"/>
            </a:xfrm>
            <a:prstGeom prst="rect">
              <a:avLst/>
            </a:prstGeom>
          </p:spPr>
        </p:pic>
        <p:sp>
          <p:nvSpPr>
            <p:cNvPr id="54" name="Freeform 16">
              <a:extLst>
                <a:ext uri="{FF2B5EF4-FFF2-40B4-BE49-F238E27FC236}">
                  <a16:creationId xmlns:a16="http://schemas.microsoft.com/office/drawing/2014/main" id="{AA910E86-B73B-4FE1-B9F2-D7A4F50943FB}"/>
                </a:ext>
              </a:extLst>
            </p:cNvPr>
            <p:cNvSpPr>
              <a:spLocks noChangeAspect="1"/>
            </p:cNvSpPr>
            <p:nvPr/>
          </p:nvSpPr>
          <p:spPr bwMode="black">
            <a:xfrm>
              <a:off x="1072971" y="1846863"/>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353535"/>
            </a:solidFill>
            <a:ln>
              <a:noFill/>
            </a:ln>
          </p:spPr>
          <p:txBody>
            <a:bodyPr vert="horz" wrap="square" lIns="93260" tIns="46630" rIns="93260" bIns="46630" numCol="1" anchor="t" anchorCtr="0" compatLnSpc="1">
              <a:prstTxWarp prst="textNoShape">
                <a:avLst/>
              </a:prstTxWarp>
            </a:bodyPr>
            <a:lstStyle/>
            <a:p>
              <a:pPr algn="ctr" defTabSz="951304">
                <a:defRPr/>
              </a:pPr>
              <a:endParaRPr lang="en-US" sz="1836" kern="0">
                <a:solidFill>
                  <a:srgbClr val="353535"/>
                </a:solidFill>
                <a:latin typeface="Segoe UI Semilight"/>
              </a:endParaRPr>
            </a:p>
          </p:txBody>
        </p:sp>
      </p:grpSp>
      <p:pic>
        <p:nvPicPr>
          <p:cNvPr id="55" name="Picture 54">
            <a:extLst>
              <a:ext uri="{FF2B5EF4-FFF2-40B4-BE49-F238E27FC236}">
                <a16:creationId xmlns:a16="http://schemas.microsoft.com/office/drawing/2014/main" id="{15683A02-21B5-4199-B1E2-A50DB0DA1E07}"/>
              </a:ext>
            </a:extLst>
          </p:cNvPr>
          <p:cNvPicPr>
            <a:picLocks noChangeAspect="1"/>
          </p:cNvPicPr>
          <p:nvPr/>
        </p:nvPicPr>
        <p:blipFill>
          <a:blip r:embed="rId6"/>
          <a:stretch>
            <a:fillRect/>
          </a:stretch>
        </p:blipFill>
        <p:spPr>
          <a:xfrm>
            <a:off x="1045775" y="4699651"/>
            <a:ext cx="373074" cy="366856"/>
          </a:xfrm>
          <a:prstGeom prst="rect">
            <a:avLst/>
          </a:prstGeom>
          <a:solidFill>
            <a:srgbClr val="F8F8F8"/>
          </a:solidFill>
          <a:ln w="60325" cap="flat">
            <a:solidFill>
              <a:srgbClr val="F8F8F8"/>
            </a:solidFill>
            <a:miter lim="800000"/>
          </a:ln>
        </p:spPr>
      </p:pic>
      <p:sp>
        <p:nvSpPr>
          <p:cNvPr id="56" name="Rectangle 17">
            <a:extLst>
              <a:ext uri="{FF2B5EF4-FFF2-40B4-BE49-F238E27FC236}">
                <a16:creationId xmlns:a16="http://schemas.microsoft.com/office/drawing/2014/main" id="{60278F0E-4E34-4652-A2EC-71CF53F87713}"/>
              </a:ext>
            </a:extLst>
          </p:cNvPr>
          <p:cNvSpPr/>
          <p:nvPr/>
        </p:nvSpPr>
        <p:spPr bwMode="auto">
          <a:xfrm>
            <a:off x="9575284" y="6290038"/>
            <a:ext cx="2708643" cy="636700"/>
          </a:xfrm>
          <a:prstGeom prst="rect">
            <a:avLst/>
          </a:prstGeom>
          <a:noFill/>
          <a:ln w="22225" cap="sq" cmpd="sng" algn="ctr">
            <a:noFill/>
            <a:prstDash val="sysDot"/>
            <a:miter lim="800000"/>
            <a:headEnd type="none" w="med" len="med"/>
            <a:tailEnd type="none" w="med" len="med"/>
          </a:ln>
          <a:effectLst/>
        </p:spPr>
        <p:txBody>
          <a:bodyPr lIns="190182" tIns="152146" rIns="190182" bIns="152146" anchor="ctr"/>
          <a:lstStyle/>
          <a:p>
            <a:pPr algn="ctr" defTabSz="950564" fontAlgn="base">
              <a:lnSpc>
                <a:spcPct val="90000"/>
              </a:lnSpc>
              <a:spcBef>
                <a:spcPct val="0"/>
              </a:spcBef>
              <a:spcAft>
                <a:spcPct val="0"/>
              </a:spcAft>
              <a:defRPr/>
            </a:pPr>
            <a:r>
              <a:rPr lang="en-US" sz="1632" b="1"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ExpressRoute </a:t>
            </a:r>
            <a:br>
              <a:rPr lang="en-US" sz="1632" b="1"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br>
            <a:r>
              <a:rPr lang="en-US" sz="1632" b="1"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Peering Location</a:t>
            </a:r>
          </a:p>
        </p:txBody>
      </p:sp>
      <p:sp>
        <p:nvSpPr>
          <p:cNvPr id="61" name="Freeform 23">
            <a:extLst>
              <a:ext uri="{FF2B5EF4-FFF2-40B4-BE49-F238E27FC236}">
                <a16:creationId xmlns:a16="http://schemas.microsoft.com/office/drawing/2014/main" id="{6ABDEC4F-AA42-4E35-B2B1-673814D9864D}"/>
              </a:ext>
            </a:extLst>
          </p:cNvPr>
          <p:cNvSpPr>
            <a:spLocks noEditPoints="1"/>
          </p:cNvSpPr>
          <p:nvPr/>
        </p:nvSpPr>
        <p:spPr bwMode="auto">
          <a:xfrm>
            <a:off x="10957719" y="4901939"/>
            <a:ext cx="492185" cy="1183010"/>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sp>
        <p:nvSpPr>
          <p:cNvPr id="62" name="Freeform 23">
            <a:extLst>
              <a:ext uri="{FF2B5EF4-FFF2-40B4-BE49-F238E27FC236}">
                <a16:creationId xmlns:a16="http://schemas.microsoft.com/office/drawing/2014/main" id="{C139D84C-6CCA-4194-A209-499E246C1F1C}"/>
              </a:ext>
            </a:extLst>
          </p:cNvPr>
          <p:cNvSpPr>
            <a:spLocks noEditPoints="1"/>
          </p:cNvSpPr>
          <p:nvPr/>
        </p:nvSpPr>
        <p:spPr bwMode="auto">
          <a:xfrm>
            <a:off x="10449509" y="4901940"/>
            <a:ext cx="492185" cy="1183010"/>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5091" tIns="47545" rIns="95091" bIns="47545"/>
          <a:lstStyle/>
          <a:p>
            <a:pPr defTabSz="969703">
              <a:defRPr/>
            </a:pPr>
            <a:endParaRPr lang="en-US" sz="1836" kern="0">
              <a:solidFill>
                <a:srgbClr val="505050"/>
              </a:solidFill>
              <a:latin typeface="Segoe UI Semilight"/>
              <a:ea typeface="MS PGothic" pitchFamily="34" charset="-128"/>
            </a:endParaRPr>
          </a:p>
        </p:txBody>
      </p:sp>
      <p:grpSp>
        <p:nvGrpSpPr>
          <p:cNvPr id="64" name="Group 63">
            <a:extLst>
              <a:ext uri="{FF2B5EF4-FFF2-40B4-BE49-F238E27FC236}">
                <a16:creationId xmlns:a16="http://schemas.microsoft.com/office/drawing/2014/main" id="{FDA6A44F-F128-4BFD-8FBC-BCB0D8084150}"/>
              </a:ext>
            </a:extLst>
          </p:cNvPr>
          <p:cNvGrpSpPr/>
          <p:nvPr/>
        </p:nvGrpSpPr>
        <p:grpSpPr>
          <a:xfrm>
            <a:off x="10613017" y="2762728"/>
            <a:ext cx="1082788" cy="1729666"/>
            <a:chOff x="5832604" y="3267688"/>
            <a:chExt cx="1061789" cy="1696122"/>
          </a:xfrm>
          <a:solidFill>
            <a:srgbClr val="353535"/>
          </a:solidFill>
        </p:grpSpPr>
        <p:sp>
          <p:nvSpPr>
            <p:cNvPr id="65" name="Up-Down Arrow 50">
              <a:extLst>
                <a:ext uri="{FF2B5EF4-FFF2-40B4-BE49-F238E27FC236}">
                  <a16:creationId xmlns:a16="http://schemas.microsoft.com/office/drawing/2014/main" id="{47855F18-1B13-4408-8069-0E12C6F070D4}"/>
                </a:ext>
              </a:extLst>
            </p:cNvPr>
            <p:cNvSpPr/>
            <p:nvPr/>
          </p:nvSpPr>
          <p:spPr bwMode="auto">
            <a:xfrm>
              <a:off x="5832604" y="3267688"/>
              <a:ext cx="660795" cy="1696122"/>
            </a:xfrm>
            <a:prstGeom prst="upDownArrow">
              <a:avLst>
                <a:gd name="adj1" fmla="val 47431"/>
                <a:gd name="adj2" fmla="val 46845"/>
              </a:avLst>
            </a:prstGeom>
            <a:solidFill>
              <a:srgbClr val="4F814F"/>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8506" rIns="0" bIns="48506" anchor="ctr"/>
            <a:lstStyle/>
            <a:p>
              <a:pPr algn="ctr" defTabSz="969780" fontAlgn="base">
                <a:spcBef>
                  <a:spcPct val="0"/>
                </a:spcBef>
                <a:spcAft>
                  <a:spcPct val="0"/>
                </a:spcAft>
                <a:tabLst>
                  <a:tab pos="1224033" algn="l"/>
                </a:tabLst>
                <a:defRPr/>
              </a:pPr>
              <a:r>
                <a:rPr lang="en-US" sz="1224" kern="0">
                  <a:gradFill>
                    <a:gsLst>
                      <a:gs pos="0">
                        <a:srgbClr val="FFFFFF"/>
                      </a:gs>
                      <a:gs pos="59000">
                        <a:srgbClr val="FFFFFF"/>
                      </a:gs>
                    </a:gsLst>
                    <a:lin ang="0" scaled="0"/>
                  </a:gradFill>
                  <a:latin typeface="Segoe UI Semilight"/>
                  <a:ea typeface="MS PGothic" pitchFamily="34" charset="-128"/>
                </a:rPr>
                <a:t>ExpressRoute Direct</a:t>
              </a:r>
            </a:p>
          </p:txBody>
        </p:sp>
        <p:pic>
          <p:nvPicPr>
            <p:cNvPr id="66" name="Picture 72">
              <a:extLst>
                <a:ext uri="{FF2B5EF4-FFF2-40B4-BE49-F238E27FC236}">
                  <a16:creationId xmlns:a16="http://schemas.microsoft.com/office/drawing/2014/main" id="{57B91AC2-6AC2-4787-BE61-624724BABD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1618" y="3839595"/>
              <a:ext cx="472775" cy="4727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a:extLst>
              <a:ext uri="{FF2B5EF4-FFF2-40B4-BE49-F238E27FC236}">
                <a16:creationId xmlns:a16="http://schemas.microsoft.com/office/drawing/2014/main" id="{F5FB8808-3FB0-4B5D-AEA4-01CEB4895017}"/>
              </a:ext>
            </a:extLst>
          </p:cNvPr>
          <p:cNvGrpSpPr/>
          <p:nvPr/>
        </p:nvGrpSpPr>
        <p:grpSpPr>
          <a:xfrm>
            <a:off x="9716685" y="1253854"/>
            <a:ext cx="2407705" cy="1323319"/>
            <a:chOff x="569323" y="1132854"/>
            <a:chExt cx="2360709" cy="1297489"/>
          </a:xfrm>
        </p:grpSpPr>
        <p:sp>
          <p:nvSpPr>
            <p:cNvPr id="68" name="Freeform 539">
              <a:extLst>
                <a:ext uri="{FF2B5EF4-FFF2-40B4-BE49-F238E27FC236}">
                  <a16:creationId xmlns:a16="http://schemas.microsoft.com/office/drawing/2014/main" id="{0E7AC28E-6716-45FB-BFA3-36493651CBB2}"/>
                </a:ext>
              </a:extLst>
            </p:cNvPr>
            <p:cNvSpPr>
              <a:spLocks noChangeAspect="1"/>
            </p:cNvSpPr>
            <p:nvPr/>
          </p:nvSpPr>
          <p:spPr bwMode="auto">
            <a:xfrm>
              <a:off x="569323" y="1132854"/>
              <a:ext cx="2360709" cy="129748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6E6E6"/>
            </a:solidFill>
            <a:ln w="28575">
              <a:solidFill>
                <a:srgbClr val="FFFFFF">
                  <a:lumMod val="65000"/>
                </a:srgbClr>
              </a:solidFill>
            </a:ln>
          </p:spPr>
          <p:txBody>
            <a:bodyPr lIns="95091" tIns="95091" rIns="95091" bIns="95091" anchor="ctr"/>
            <a:lstStyle/>
            <a:p>
              <a:pPr algn="ctr" defTabSz="969703">
                <a:defRPr/>
              </a:pPr>
              <a:endParaRPr lang="en-US" sz="1456" kern="0">
                <a:solidFill>
                  <a:prstClr val="black"/>
                </a:solidFill>
                <a:latin typeface="Segoe UI Semilight"/>
                <a:ea typeface="MS PGothic" pitchFamily="34" charset="-128"/>
              </a:endParaRPr>
            </a:p>
          </p:txBody>
        </p:sp>
        <p:pic>
          <p:nvPicPr>
            <p:cNvPr id="69" name="Picture 51">
              <a:extLst>
                <a:ext uri="{FF2B5EF4-FFF2-40B4-BE49-F238E27FC236}">
                  <a16:creationId xmlns:a16="http://schemas.microsoft.com/office/drawing/2014/main" id="{CF1C9AF3-9AF5-4D0B-972C-7AE106CDFD1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2542" y="1252041"/>
              <a:ext cx="574069" cy="5740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0" name="Picture 69">
              <a:extLst>
                <a:ext uri="{FF2B5EF4-FFF2-40B4-BE49-F238E27FC236}">
                  <a16:creationId xmlns:a16="http://schemas.microsoft.com/office/drawing/2014/main" id="{818FE04A-6168-43DF-8BB5-296648912D30}"/>
                </a:ext>
              </a:extLst>
            </p:cNvPr>
            <p:cNvPicPr>
              <a:picLocks noChangeAspect="1"/>
            </p:cNvPicPr>
            <p:nvPr/>
          </p:nvPicPr>
          <p:blipFill>
            <a:blip r:embed="rId5"/>
            <a:stretch>
              <a:fillRect/>
            </a:stretch>
          </p:blipFill>
          <p:spPr>
            <a:xfrm>
              <a:off x="1742053" y="1759121"/>
              <a:ext cx="1026083" cy="596033"/>
            </a:xfrm>
            <a:prstGeom prst="rect">
              <a:avLst/>
            </a:prstGeom>
          </p:spPr>
        </p:pic>
        <p:sp>
          <p:nvSpPr>
            <p:cNvPr id="71" name="Freeform 16">
              <a:extLst>
                <a:ext uri="{FF2B5EF4-FFF2-40B4-BE49-F238E27FC236}">
                  <a16:creationId xmlns:a16="http://schemas.microsoft.com/office/drawing/2014/main" id="{A8CF9287-FE1E-4CC7-8533-CF427A26F2E0}"/>
                </a:ext>
              </a:extLst>
            </p:cNvPr>
            <p:cNvSpPr>
              <a:spLocks noChangeAspect="1"/>
            </p:cNvSpPr>
            <p:nvPr/>
          </p:nvSpPr>
          <p:spPr bwMode="black">
            <a:xfrm>
              <a:off x="1072971" y="1846863"/>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353535"/>
            </a:solidFill>
            <a:ln>
              <a:noFill/>
            </a:ln>
          </p:spPr>
          <p:txBody>
            <a:bodyPr vert="horz" wrap="square" lIns="93260" tIns="46630" rIns="93260" bIns="46630" numCol="1" anchor="t" anchorCtr="0" compatLnSpc="1">
              <a:prstTxWarp prst="textNoShape">
                <a:avLst/>
              </a:prstTxWarp>
            </a:bodyPr>
            <a:lstStyle/>
            <a:p>
              <a:pPr algn="ctr" defTabSz="951304">
                <a:defRPr/>
              </a:pPr>
              <a:endParaRPr lang="en-US" sz="1836" kern="0">
                <a:solidFill>
                  <a:srgbClr val="353535"/>
                </a:solidFill>
                <a:latin typeface="Segoe UI Semilight"/>
              </a:endParaRPr>
            </a:p>
          </p:txBody>
        </p:sp>
      </p:grpSp>
      <p:sp>
        <p:nvSpPr>
          <p:cNvPr id="73" name="Rectangle 72">
            <a:extLst>
              <a:ext uri="{FF2B5EF4-FFF2-40B4-BE49-F238E27FC236}">
                <a16:creationId xmlns:a16="http://schemas.microsoft.com/office/drawing/2014/main" id="{2C58643D-9B7A-43B4-89B6-663C5AF1BB99}"/>
              </a:ext>
            </a:extLst>
          </p:cNvPr>
          <p:cNvSpPr/>
          <p:nvPr/>
        </p:nvSpPr>
        <p:spPr bwMode="auto">
          <a:xfrm>
            <a:off x="9550722" y="1031328"/>
            <a:ext cx="2733205" cy="5963197"/>
          </a:xfrm>
          <a:prstGeom prst="rect">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12037390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ExpressRoute gateways</a:t>
            </a:r>
          </a:p>
        </p:txBody>
      </p:sp>
      <p:pic>
        <p:nvPicPr>
          <p:cNvPr id="13" name="Picture 12">
            <a:extLst>
              <a:ext uri="{FF2B5EF4-FFF2-40B4-BE49-F238E27FC236}">
                <a16:creationId xmlns:a16="http://schemas.microsoft.com/office/drawing/2014/main" id="{F0BCE98B-C654-495E-BF93-CF14D5F81B79}"/>
              </a:ext>
            </a:extLst>
          </p:cNvPr>
          <p:cNvPicPr>
            <a:picLocks noChangeAspect="1"/>
          </p:cNvPicPr>
          <p:nvPr/>
        </p:nvPicPr>
        <p:blipFill>
          <a:blip r:embed="rId3"/>
          <a:stretch>
            <a:fillRect/>
          </a:stretch>
        </p:blipFill>
        <p:spPr>
          <a:xfrm>
            <a:off x="1359016" y="1427396"/>
            <a:ext cx="9716856" cy="4915586"/>
          </a:xfrm>
          <a:prstGeom prst="rect">
            <a:avLst/>
          </a:prstGeom>
        </p:spPr>
      </p:pic>
    </p:spTree>
    <p:extLst>
      <p:ext uri="{BB962C8B-B14F-4D97-AF65-F5344CB8AC3E}">
        <p14:creationId xmlns:p14="http://schemas.microsoft.com/office/powerpoint/2010/main" val="187057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4887492"/>
          </a:xfrm>
        </p:spPr>
        <p:txBody>
          <a:bodyPr/>
          <a:lstStyle/>
          <a:p>
            <a:pPr marL="0" indent="0">
              <a:buNone/>
            </a:pPr>
            <a:r>
              <a:rPr lang="en-US">
                <a:solidFill>
                  <a:srgbClr val="0078D7"/>
                </a:solidFill>
              </a:rPr>
              <a:t>Understand the models</a:t>
            </a:r>
          </a:p>
          <a:p>
            <a:pPr marL="342900" lvl="1" indent="-342900" defTabSz="932742">
              <a:buClr>
                <a:schemeClr val="tx1"/>
              </a:buClr>
              <a:buSzPct val="100000"/>
            </a:pPr>
            <a:r>
              <a:rPr lang="en-US"/>
              <a:t>Differences between unlimited data and metered data</a:t>
            </a:r>
          </a:p>
          <a:p>
            <a:pPr marL="342900" lvl="1" indent="-342900" defTabSz="932742">
              <a:buClr>
                <a:schemeClr val="tx1"/>
              </a:buClr>
              <a:buSzPct val="100000"/>
            </a:pPr>
            <a:r>
              <a:rPr lang="en-US"/>
              <a:t>Understand what model you are using today to accelerate adoption</a:t>
            </a:r>
          </a:p>
          <a:p>
            <a:pPr marL="342900" lvl="1" indent="-342900" defTabSz="932742">
              <a:buClr>
                <a:schemeClr val="tx1"/>
              </a:buClr>
              <a:buSzPct val="100000"/>
            </a:pPr>
            <a:r>
              <a:rPr lang="en-US"/>
              <a:t>Understand the differences in available port speeds, locations, and approach</a:t>
            </a:r>
          </a:p>
          <a:p>
            <a:pPr marL="342900" lvl="1" indent="-342900" defTabSz="932742">
              <a:buClr>
                <a:schemeClr val="tx1"/>
              </a:buClr>
              <a:buSzPct val="100000"/>
            </a:pPr>
            <a:r>
              <a:rPr lang="en-US"/>
              <a:t>Understand the limits that drive additional circuits</a:t>
            </a:r>
          </a:p>
          <a:p>
            <a:pPr marL="0" indent="0">
              <a:buNone/>
            </a:pPr>
            <a:r>
              <a:rPr lang="en-US">
                <a:solidFill>
                  <a:srgbClr val="0078D7"/>
                </a:solidFill>
              </a:rPr>
              <a:t>Understand the providers</a:t>
            </a:r>
          </a:p>
          <a:p>
            <a:pPr marL="342900" lvl="1" indent="-342900" defTabSz="932742">
              <a:buClr>
                <a:schemeClr val="tx1"/>
              </a:buClr>
              <a:buSzPct val="100000"/>
            </a:pPr>
            <a:r>
              <a:rPr lang="en-US"/>
              <a:t>Each offer a different experience based on ecosystem and capabilities</a:t>
            </a:r>
          </a:p>
          <a:p>
            <a:pPr marL="342900" lvl="1" indent="-342900" defTabSz="932742">
              <a:buClr>
                <a:schemeClr val="tx1"/>
              </a:buClr>
              <a:buSzPct val="100000"/>
            </a:pPr>
            <a:r>
              <a:rPr lang="en-US"/>
              <a:t>Some provide complete solutions and management</a:t>
            </a:r>
          </a:p>
          <a:p>
            <a:pPr marL="0" indent="0">
              <a:buNone/>
            </a:pPr>
            <a:r>
              <a:rPr lang="en-US">
                <a:solidFill>
                  <a:srgbClr val="0078D7"/>
                </a:solidFill>
              </a:rPr>
              <a:t>Understand the costs</a:t>
            </a:r>
          </a:p>
          <a:p>
            <a:pPr marL="342900" lvl="1" indent="-342900" defTabSz="932742">
              <a:buClr>
                <a:schemeClr val="tx1"/>
              </a:buClr>
              <a:buSzPct val="100000"/>
            </a:pPr>
            <a:r>
              <a:rPr lang="en-US"/>
              <a:t>Connection costs can be broken out by the service connection costs (Azure) and the authorized carrier costs (telco partner)</a:t>
            </a:r>
          </a:p>
          <a:p>
            <a:pPr marL="342900" lvl="1" indent="-342900" defTabSz="932742">
              <a:buClr>
                <a:schemeClr val="tx1"/>
              </a:buClr>
              <a:buSzPct val="100000"/>
            </a:pPr>
            <a:r>
              <a:rPr lang="en-US"/>
              <a:t>Unlike other Azure services, look beyond the Azure pricing calculator </a:t>
            </a:r>
          </a:p>
        </p:txBody>
      </p:sp>
      <p:sp>
        <p:nvSpPr>
          <p:cNvPr id="3" name="Title 2"/>
          <p:cNvSpPr>
            <a:spLocks noGrp="1"/>
          </p:cNvSpPr>
          <p:nvPr>
            <p:ph type="title"/>
          </p:nvPr>
        </p:nvSpPr>
        <p:spPr/>
        <p:txBody>
          <a:bodyPr/>
          <a:lstStyle/>
          <a:p>
            <a:r>
              <a:rPr lang="en-US"/>
              <a:t>ExpressRoute considerations</a:t>
            </a:r>
          </a:p>
        </p:txBody>
      </p:sp>
      <p:pic>
        <p:nvPicPr>
          <p:cNvPr id="6" name="Picture 5"/>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600375" y="33263"/>
            <a:ext cx="1449981" cy="1449981"/>
          </a:xfrm>
          <a:prstGeom prst="rect">
            <a:avLst/>
          </a:prstGeom>
        </p:spPr>
      </p:pic>
    </p:spTree>
    <p:extLst>
      <p:ext uri="{BB962C8B-B14F-4D97-AF65-F5344CB8AC3E}">
        <p14:creationId xmlns:p14="http://schemas.microsoft.com/office/powerpoint/2010/main" val="3711904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59" name="Rectangle 458">
            <a:extLst>
              <a:ext uri="{FF2B5EF4-FFF2-40B4-BE49-F238E27FC236}">
                <a16:creationId xmlns:a16="http://schemas.microsoft.com/office/drawing/2014/main" id="{FE91F3F7-D948-4D5D-A66E-AF4A1DD54AD4}"/>
              </a:ext>
            </a:extLst>
          </p:cNvPr>
          <p:cNvSpPr/>
          <p:nvPr/>
        </p:nvSpPr>
        <p:spPr bwMode="auto">
          <a:xfrm>
            <a:off x="11227241" y="-14607"/>
            <a:ext cx="1207558"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latin typeface="Calibri" panose="020F0502020204030204"/>
            </a:endParaRPr>
          </a:p>
        </p:txBody>
      </p:sp>
      <p:grpSp>
        <p:nvGrpSpPr>
          <p:cNvPr id="455" name="Group 454">
            <a:extLst>
              <a:ext uri="{FF2B5EF4-FFF2-40B4-BE49-F238E27FC236}">
                <a16:creationId xmlns:a16="http://schemas.microsoft.com/office/drawing/2014/main" id="{EE00BC7E-3081-454B-9CF9-A52CD109A302}"/>
              </a:ext>
            </a:extLst>
          </p:cNvPr>
          <p:cNvGrpSpPr/>
          <p:nvPr/>
        </p:nvGrpSpPr>
        <p:grpSpPr>
          <a:xfrm>
            <a:off x="521872" y="1335996"/>
            <a:ext cx="4797042" cy="4558216"/>
            <a:chOff x="899117" y="1100526"/>
            <a:chExt cx="4703409" cy="4469245"/>
          </a:xfrm>
        </p:grpSpPr>
        <p:cxnSp>
          <p:nvCxnSpPr>
            <p:cNvPr id="448" name="Straight Connector 447">
              <a:extLst>
                <a:ext uri="{FF2B5EF4-FFF2-40B4-BE49-F238E27FC236}">
                  <a16:creationId xmlns:a16="http://schemas.microsoft.com/office/drawing/2014/main" id="{191D3D10-5CEB-45B2-9488-96C1121CA091}"/>
                </a:ext>
              </a:extLst>
            </p:cNvPr>
            <p:cNvCxnSpPr>
              <a:cxnSpLocks/>
            </p:cNvCxnSpPr>
            <p:nvPr/>
          </p:nvCxnSpPr>
          <p:spPr>
            <a:xfrm rot="10800000" flipH="1" flipV="1">
              <a:off x="2673634" y="1270304"/>
              <a:ext cx="633110" cy="85504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CCF953C0-32D8-4EA4-AD57-09C2FE16D9F8}"/>
                </a:ext>
              </a:extLst>
            </p:cNvPr>
            <p:cNvCxnSpPr>
              <a:cxnSpLocks/>
            </p:cNvCxnSpPr>
            <p:nvPr/>
          </p:nvCxnSpPr>
          <p:spPr>
            <a:xfrm rot="10800000" flipV="1">
              <a:off x="3302914" y="1100526"/>
              <a:ext cx="177644" cy="102073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43817A56-B3E3-4065-BE9E-7E9371ECF9FE}"/>
                </a:ext>
              </a:extLst>
            </p:cNvPr>
            <p:cNvCxnSpPr>
              <a:cxnSpLocks/>
            </p:cNvCxnSpPr>
            <p:nvPr/>
          </p:nvCxnSpPr>
          <p:spPr>
            <a:xfrm rot="9378755" flipV="1">
              <a:off x="2254675" y="1882853"/>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CED5EFA-767C-4729-9516-15EC12D337C1}"/>
                </a:ext>
              </a:extLst>
            </p:cNvPr>
            <p:cNvCxnSpPr>
              <a:cxnSpLocks/>
              <a:endCxn id="434" idx="2"/>
            </p:cNvCxnSpPr>
            <p:nvPr/>
          </p:nvCxnSpPr>
          <p:spPr>
            <a:xfrm rot="9378755" flipH="1" flipV="1">
              <a:off x="899117" y="3330189"/>
              <a:ext cx="1298046" cy="27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B1C60634-C257-43F9-A7FD-DC64EBE5A8B9}"/>
                </a:ext>
              </a:extLst>
            </p:cNvPr>
            <p:cNvCxnSpPr>
              <a:cxnSpLocks/>
            </p:cNvCxnSpPr>
            <p:nvPr/>
          </p:nvCxnSpPr>
          <p:spPr>
            <a:xfrm rot="9378755" flipH="1" flipV="1">
              <a:off x="1607103" y="2341611"/>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5D155A5-12A9-4B7D-841C-FDAC75A6FDBF}"/>
                </a:ext>
              </a:extLst>
            </p:cNvPr>
            <p:cNvCxnSpPr>
              <a:cxnSpLocks/>
            </p:cNvCxnSpPr>
            <p:nvPr/>
          </p:nvCxnSpPr>
          <p:spPr>
            <a:xfrm rot="5400000" flipV="1">
              <a:off x="2201106" y="3595193"/>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1CFE4EC3-F048-4DC5-B427-7EAF5ECBEE6C}"/>
                </a:ext>
              </a:extLst>
            </p:cNvPr>
            <p:cNvCxnSpPr>
              <a:cxnSpLocks/>
              <a:endCxn id="428" idx="2"/>
            </p:cNvCxnSpPr>
            <p:nvPr/>
          </p:nvCxnSpPr>
          <p:spPr>
            <a:xfrm rot="5400000" flipH="1" flipV="1">
              <a:off x="1672131" y="4919351"/>
              <a:ext cx="1298046" cy="27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D99A01C0-AB4B-4710-96B1-5E800522358E}"/>
                </a:ext>
              </a:extLst>
            </p:cNvPr>
            <p:cNvCxnSpPr>
              <a:cxnSpLocks/>
            </p:cNvCxnSpPr>
            <p:nvPr/>
          </p:nvCxnSpPr>
          <p:spPr>
            <a:xfrm rot="5400000" flipH="1" flipV="1">
              <a:off x="1973601" y="4140640"/>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2CBD0AA-D19E-4EA2-8F07-77D5A6C12F87}"/>
                </a:ext>
              </a:extLst>
            </p:cNvPr>
            <p:cNvCxnSpPr>
              <a:cxnSpLocks/>
            </p:cNvCxnSpPr>
            <p:nvPr/>
          </p:nvCxnSpPr>
          <p:spPr>
            <a:xfrm rot="20262615" flipV="1">
              <a:off x="4806828" y="3702641"/>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509A7830-0860-420B-9039-C87F0F24AE1E}"/>
                </a:ext>
              </a:extLst>
            </p:cNvPr>
            <p:cNvCxnSpPr>
              <a:cxnSpLocks/>
              <a:endCxn id="421" idx="2"/>
            </p:cNvCxnSpPr>
            <p:nvPr/>
          </p:nvCxnSpPr>
          <p:spPr>
            <a:xfrm rot="20262615" flipH="1" flipV="1">
              <a:off x="4106142" y="3769530"/>
              <a:ext cx="1298046" cy="27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03E7F612-7FA7-4F16-A57C-DA6D13AB675F}"/>
                </a:ext>
              </a:extLst>
            </p:cNvPr>
            <p:cNvCxnSpPr>
              <a:cxnSpLocks/>
            </p:cNvCxnSpPr>
            <p:nvPr/>
          </p:nvCxnSpPr>
          <p:spPr>
            <a:xfrm rot="20262615" flipH="1" flipV="1">
              <a:off x="4718722" y="3611913"/>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3A7E7FD-3C07-4CA0-BEA6-7ACFC6F708D3}"/>
                </a:ext>
              </a:extLst>
            </p:cNvPr>
            <p:cNvCxnSpPr>
              <a:cxnSpLocks/>
            </p:cNvCxnSpPr>
            <p:nvPr/>
          </p:nvCxnSpPr>
          <p:spPr>
            <a:xfrm>
              <a:off x="4382463" y="1413715"/>
              <a:ext cx="0" cy="109024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F68FB19-13BB-4866-B5CA-ADD44F77F83E}"/>
                </a:ext>
              </a:extLst>
            </p:cNvPr>
            <p:cNvCxnSpPr>
              <a:cxnSpLocks/>
              <a:stCxn id="179" idx="14"/>
              <a:endCxn id="400" idx="2"/>
            </p:cNvCxnSpPr>
            <p:nvPr/>
          </p:nvCxnSpPr>
          <p:spPr>
            <a:xfrm flipH="1">
              <a:off x="4304480" y="2437175"/>
              <a:ext cx="1298046" cy="3062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92ABD2D4-6CB9-4ABB-B255-522C6346D4FA}"/>
                </a:ext>
              </a:extLst>
            </p:cNvPr>
            <p:cNvCxnSpPr>
              <a:cxnSpLocks/>
            </p:cNvCxnSpPr>
            <p:nvPr/>
          </p:nvCxnSpPr>
          <p:spPr>
            <a:xfrm flipH="1">
              <a:off x="4376118" y="1738003"/>
              <a:ext cx="742380" cy="7290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1C3326-D119-42AB-8640-A304E97432EE}"/>
                </a:ext>
              </a:extLst>
            </p:cNvPr>
            <p:cNvCxnSpPr>
              <a:cxnSpLocks/>
            </p:cNvCxnSpPr>
            <p:nvPr/>
          </p:nvCxnSpPr>
          <p:spPr>
            <a:xfrm flipH="1" flipV="1">
              <a:off x="3755876" y="4524059"/>
              <a:ext cx="633110" cy="85504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9053A2A7-C681-4A4B-99B9-A0EC5A51BFFF}"/>
                </a:ext>
              </a:extLst>
            </p:cNvPr>
            <p:cNvCxnSpPr>
              <a:cxnSpLocks/>
            </p:cNvCxnSpPr>
            <p:nvPr/>
          </p:nvCxnSpPr>
          <p:spPr>
            <a:xfrm flipV="1">
              <a:off x="3582062" y="4528147"/>
              <a:ext cx="177644" cy="1020738"/>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97" name="Oval 396">
            <a:extLst>
              <a:ext uri="{FF2B5EF4-FFF2-40B4-BE49-F238E27FC236}">
                <a16:creationId xmlns:a16="http://schemas.microsoft.com/office/drawing/2014/main" id="{6B204D96-3991-4507-984E-C672648CF8BB}"/>
              </a:ext>
            </a:extLst>
          </p:cNvPr>
          <p:cNvSpPr/>
          <p:nvPr/>
        </p:nvSpPr>
        <p:spPr>
          <a:xfrm rot="3987497">
            <a:off x="3127589" y="3520985"/>
            <a:ext cx="157395" cy="15739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nvGrpSpPr>
          <p:cNvPr id="46" name="Group 45">
            <a:extLst>
              <a:ext uri="{FF2B5EF4-FFF2-40B4-BE49-F238E27FC236}">
                <a16:creationId xmlns:a16="http://schemas.microsoft.com/office/drawing/2014/main" id="{FEF5A8EB-A6FD-4BF0-BF5D-058E64133227}"/>
              </a:ext>
            </a:extLst>
          </p:cNvPr>
          <p:cNvGrpSpPr/>
          <p:nvPr/>
        </p:nvGrpSpPr>
        <p:grpSpPr>
          <a:xfrm>
            <a:off x="458521" y="838045"/>
            <a:ext cx="5531178" cy="5539962"/>
            <a:chOff x="837002" y="612295"/>
            <a:chExt cx="5423216" cy="5431828"/>
          </a:xfrm>
        </p:grpSpPr>
        <p:grpSp>
          <p:nvGrpSpPr>
            <p:cNvPr id="39" name="Group 38">
              <a:extLst>
                <a:ext uri="{FF2B5EF4-FFF2-40B4-BE49-F238E27FC236}">
                  <a16:creationId xmlns:a16="http://schemas.microsoft.com/office/drawing/2014/main" id="{20E5AEFB-458D-4115-91EF-16A41F975706}"/>
                </a:ext>
              </a:extLst>
            </p:cNvPr>
            <p:cNvGrpSpPr/>
            <p:nvPr/>
          </p:nvGrpSpPr>
          <p:grpSpPr>
            <a:xfrm>
              <a:off x="1000616" y="788037"/>
              <a:ext cx="5076024" cy="5089602"/>
              <a:chOff x="1000616" y="788037"/>
              <a:chExt cx="5076024" cy="5089602"/>
            </a:xfrm>
          </p:grpSpPr>
          <p:sp>
            <p:nvSpPr>
              <p:cNvPr id="56" name="Oval 55">
                <a:extLst>
                  <a:ext uri="{FF2B5EF4-FFF2-40B4-BE49-F238E27FC236}">
                    <a16:creationId xmlns:a16="http://schemas.microsoft.com/office/drawing/2014/main" id="{3392DC1B-0527-4B43-A72B-DBAFAA306ADE}"/>
                  </a:ext>
                </a:extLst>
              </p:cNvPr>
              <p:cNvSpPr/>
              <p:nvPr/>
            </p:nvSpPr>
            <p:spPr bwMode="auto">
              <a:xfrm rot="2040000">
                <a:off x="3249993" y="5249369"/>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F06DDF0F-11D7-4429-B7DD-5404ABCD014B}"/>
                  </a:ext>
                </a:extLst>
              </p:cNvPr>
              <p:cNvSpPr/>
              <p:nvPr/>
            </p:nvSpPr>
            <p:spPr bwMode="auto">
              <a:xfrm rot="3420000">
                <a:off x="4103703" y="992487"/>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Oval 156">
                <a:extLst>
                  <a:ext uri="{FF2B5EF4-FFF2-40B4-BE49-F238E27FC236}">
                    <a16:creationId xmlns:a16="http://schemas.microsoft.com/office/drawing/2014/main" id="{3B0B9874-9604-4EF3-A158-C38BB4BDC201}"/>
                  </a:ext>
                </a:extLst>
              </p:cNvPr>
              <p:cNvSpPr/>
              <p:nvPr/>
            </p:nvSpPr>
            <p:spPr bwMode="auto">
              <a:xfrm rot="17580000" flipH="1">
                <a:off x="5467040" y="3034072"/>
                <a:ext cx="609600" cy="609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638F1267-C835-4F38-82D5-F02BFA546382}"/>
                  </a:ext>
                </a:extLst>
              </p:cNvPr>
              <p:cNvSpPr/>
              <p:nvPr/>
            </p:nvSpPr>
            <p:spPr bwMode="auto">
              <a:xfrm rot="20280000" flipH="1">
                <a:off x="2414193" y="918568"/>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5" name="Oval 164">
                <a:extLst>
                  <a:ext uri="{FF2B5EF4-FFF2-40B4-BE49-F238E27FC236}">
                    <a16:creationId xmlns:a16="http://schemas.microsoft.com/office/drawing/2014/main" id="{2E554CF8-2C34-4E94-B238-E9011D90650F}"/>
                  </a:ext>
                </a:extLst>
              </p:cNvPr>
              <p:cNvSpPr/>
              <p:nvPr/>
            </p:nvSpPr>
            <p:spPr bwMode="auto">
              <a:xfrm flipH="1">
                <a:off x="3244412" y="788037"/>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Oval 169">
                <a:extLst>
                  <a:ext uri="{FF2B5EF4-FFF2-40B4-BE49-F238E27FC236}">
                    <a16:creationId xmlns:a16="http://schemas.microsoft.com/office/drawing/2014/main" id="{3EFF5DA0-49A3-4C2E-8968-8264AE0F13C4}"/>
                  </a:ext>
                </a:extLst>
              </p:cNvPr>
              <p:cNvSpPr/>
              <p:nvPr/>
            </p:nvSpPr>
            <p:spPr bwMode="auto">
              <a:xfrm rot="1320000">
                <a:off x="1710455" y="1393677"/>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59D4293-C1BA-4D84-8FD8-C0D9E3295268}"/>
                  </a:ext>
                </a:extLst>
              </p:cNvPr>
              <p:cNvSpPr/>
              <p:nvPr/>
            </p:nvSpPr>
            <p:spPr bwMode="auto">
              <a:xfrm rot="18900000" flipH="1">
                <a:off x="1000616" y="3029615"/>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Oval 177">
                <a:extLst>
                  <a:ext uri="{FF2B5EF4-FFF2-40B4-BE49-F238E27FC236}">
                    <a16:creationId xmlns:a16="http://schemas.microsoft.com/office/drawing/2014/main" id="{305A0D78-5F7B-43FA-990D-777AEE3D7132}"/>
                  </a:ext>
                </a:extLst>
              </p:cNvPr>
              <p:cNvSpPr/>
              <p:nvPr/>
            </p:nvSpPr>
            <p:spPr bwMode="auto">
              <a:xfrm rot="2700000">
                <a:off x="5285495" y="2136329"/>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Oval 180">
                <a:extLst>
                  <a:ext uri="{FF2B5EF4-FFF2-40B4-BE49-F238E27FC236}">
                    <a16:creationId xmlns:a16="http://schemas.microsoft.com/office/drawing/2014/main" id="{33B9E3DC-1B54-4BBA-94D4-2993F0A5245E}"/>
                  </a:ext>
                </a:extLst>
              </p:cNvPr>
              <p:cNvSpPr/>
              <p:nvPr/>
            </p:nvSpPr>
            <p:spPr bwMode="auto">
              <a:xfrm rot="2700000">
                <a:off x="4829899" y="1426252"/>
                <a:ext cx="609602" cy="60960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4" name="Oval 183">
                <a:extLst>
                  <a:ext uri="{FF2B5EF4-FFF2-40B4-BE49-F238E27FC236}">
                    <a16:creationId xmlns:a16="http://schemas.microsoft.com/office/drawing/2014/main" id="{F2D8CE35-9A58-4CF9-9AE7-B021BE5E3733}"/>
                  </a:ext>
                </a:extLst>
              </p:cNvPr>
              <p:cNvSpPr/>
              <p:nvPr/>
            </p:nvSpPr>
            <p:spPr bwMode="auto">
              <a:xfrm rot="4020000">
                <a:off x="1147799" y="2097961"/>
                <a:ext cx="668864" cy="668864"/>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96CA4F7B-583C-40B9-BD12-3F77BAE09EC1}"/>
                  </a:ext>
                </a:extLst>
              </p:cNvPr>
              <p:cNvSpPr/>
              <p:nvPr/>
            </p:nvSpPr>
            <p:spPr bwMode="auto">
              <a:xfrm rot="2040000">
                <a:off x="5305690" y="3870727"/>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Oval 187">
                <a:extLst>
                  <a:ext uri="{FF2B5EF4-FFF2-40B4-BE49-F238E27FC236}">
                    <a16:creationId xmlns:a16="http://schemas.microsoft.com/office/drawing/2014/main" id="{0B0313CD-3360-4FA9-AB8C-472B23B2D492}"/>
                  </a:ext>
                </a:extLst>
              </p:cNvPr>
              <p:cNvSpPr/>
              <p:nvPr/>
            </p:nvSpPr>
            <p:spPr bwMode="auto">
              <a:xfrm rot="2040000">
                <a:off x="4078673" y="5061412"/>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C19982D8-8908-4D3F-8FF5-BA175BF96B36}"/>
                  </a:ext>
                </a:extLst>
              </p:cNvPr>
              <p:cNvSpPr/>
              <p:nvPr/>
            </p:nvSpPr>
            <p:spPr bwMode="auto">
              <a:xfrm rot="2040000">
                <a:off x="4808090" y="4607903"/>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Oval 189">
                <a:extLst>
                  <a:ext uri="{FF2B5EF4-FFF2-40B4-BE49-F238E27FC236}">
                    <a16:creationId xmlns:a16="http://schemas.microsoft.com/office/drawing/2014/main" id="{4E38E05C-1175-4D15-B199-98B303B5B3EC}"/>
                  </a:ext>
                </a:extLst>
              </p:cNvPr>
              <p:cNvSpPr/>
              <p:nvPr/>
            </p:nvSpPr>
            <p:spPr bwMode="auto">
              <a:xfrm rot="2040000">
                <a:off x="1164594" y="3855523"/>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Oval 190">
                <a:extLst>
                  <a:ext uri="{FF2B5EF4-FFF2-40B4-BE49-F238E27FC236}">
                    <a16:creationId xmlns:a16="http://schemas.microsoft.com/office/drawing/2014/main" id="{263F66B2-1B84-489B-A458-C77139F61AA4}"/>
                  </a:ext>
                </a:extLst>
              </p:cNvPr>
              <p:cNvSpPr/>
              <p:nvPr/>
            </p:nvSpPr>
            <p:spPr bwMode="auto">
              <a:xfrm rot="2040000">
                <a:off x="1648180" y="4618972"/>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7E466A-B469-4950-A124-B600401F7675}"/>
                  </a:ext>
                </a:extLst>
              </p:cNvPr>
              <p:cNvSpPr/>
              <p:nvPr/>
            </p:nvSpPr>
            <p:spPr bwMode="auto">
              <a:xfrm rot="2040000">
                <a:off x="2382724" y="5048640"/>
                <a:ext cx="628270" cy="6282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 name="Freeform 5">
              <a:extLst>
                <a:ext uri="{FF2B5EF4-FFF2-40B4-BE49-F238E27FC236}">
                  <a16:creationId xmlns:a16="http://schemas.microsoft.com/office/drawing/2014/main" id="{EA72DE83-36A0-40CB-A995-32AAA3ECEE89}"/>
                </a:ext>
              </a:extLst>
            </p:cNvPr>
            <p:cNvSpPr>
              <a:spLocks/>
            </p:cNvSpPr>
            <p:nvPr/>
          </p:nvSpPr>
          <p:spPr bwMode="auto">
            <a:xfrm>
              <a:off x="837002" y="612295"/>
              <a:ext cx="5423216" cy="5431828"/>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2700" cap="flat" cmpd="sng" algn="ctr">
              <a:solidFill>
                <a:srgbClr val="0078D7"/>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a:gradFill>
                  <a:gsLst>
                    <a:gs pos="0">
                      <a:srgbClr val="FFFFFF"/>
                    </a:gs>
                    <a:gs pos="100000">
                      <a:srgbClr val="FFFFFF"/>
                    </a:gs>
                  </a:gsLst>
                  <a:lin ang="5400000" scaled="0"/>
                </a:gradFill>
                <a:latin typeface="Segoe UI Semilight"/>
                <a:cs typeface="Segoe UI" pitchFamily="34" charset="0"/>
              </a:endParaRPr>
            </a:p>
          </p:txBody>
        </p:sp>
      </p:grpSp>
      <p:sp>
        <p:nvSpPr>
          <p:cNvPr id="7" name="Oval 6">
            <a:extLst>
              <a:ext uri="{FF2B5EF4-FFF2-40B4-BE49-F238E27FC236}">
                <a16:creationId xmlns:a16="http://schemas.microsoft.com/office/drawing/2014/main" id="{79FA0FB4-2904-424C-AD14-FA362CCB9D93}"/>
              </a:ext>
            </a:extLst>
          </p:cNvPr>
          <p:cNvSpPr/>
          <p:nvPr/>
        </p:nvSpPr>
        <p:spPr bwMode="auto">
          <a:xfrm>
            <a:off x="406836" y="790753"/>
            <a:ext cx="5632924" cy="5632924"/>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3" name="Group 32">
            <a:extLst>
              <a:ext uri="{FF2B5EF4-FFF2-40B4-BE49-F238E27FC236}">
                <a16:creationId xmlns:a16="http://schemas.microsoft.com/office/drawing/2014/main" id="{00E32488-1F19-499E-A16B-992EE9209AF1}"/>
              </a:ext>
            </a:extLst>
          </p:cNvPr>
          <p:cNvGrpSpPr/>
          <p:nvPr/>
        </p:nvGrpSpPr>
        <p:grpSpPr>
          <a:xfrm>
            <a:off x="191756" y="566717"/>
            <a:ext cx="6089613" cy="6081001"/>
            <a:chOff x="575444" y="346262"/>
            <a:chExt cx="5970751" cy="5962307"/>
          </a:xfrm>
        </p:grpSpPr>
        <p:grpSp>
          <p:nvGrpSpPr>
            <p:cNvPr id="28" name="Group 27">
              <a:extLst>
                <a:ext uri="{FF2B5EF4-FFF2-40B4-BE49-F238E27FC236}">
                  <a16:creationId xmlns:a16="http://schemas.microsoft.com/office/drawing/2014/main" id="{F986A40C-9F38-4519-9B99-95069527D0FA}"/>
                </a:ext>
              </a:extLst>
            </p:cNvPr>
            <p:cNvGrpSpPr/>
            <p:nvPr/>
          </p:nvGrpSpPr>
          <p:grpSpPr>
            <a:xfrm>
              <a:off x="3765472" y="5784905"/>
              <a:ext cx="523664" cy="523664"/>
              <a:chOff x="3765472" y="5784905"/>
              <a:chExt cx="523664" cy="523664"/>
            </a:xfrm>
          </p:grpSpPr>
          <p:sp>
            <p:nvSpPr>
              <p:cNvPr id="143" name="Oval 142">
                <a:extLst>
                  <a:ext uri="{FF2B5EF4-FFF2-40B4-BE49-F238E27FC236}">
                    <a16:creationId xmlns:a16="http://schemas.microsoft.com/office/drawing/2014/main" id="{746D2F79-0B9F-4409-A3C6-52AE53ACFFEB}"/>
                  </a:ext>
                </a:extLst>
              </p:cNvPr>
              <p:cNvSpPr/>
              <p:nvPr/>
            </p:nvSpPr>
            <p:spPr bwMode="auto">
              <a:xfrm rot="21000000" flipH="1">
                <a:off x="3765472" y="5784905"/>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ingerprint_E928">
                <a:extLst>
                  <a:ext uri="{FF2B5EF4-FFF2-40B4-BE49-F238E27FC236}">
                    <a16:creationId xmlns:a16="http://schemas.microsoft.com/office/drawing/2014/main" id="{BC8D5B94-D7D0-47E3-B110-F2164D886064}"/>
                  </a:ext>
                </a:extLst>
              </p:cNvPr>
              <p:cNvSpPr>
                <a:spLocks noChangeAspect="1" noEditPoints="1"/>
              </p:cNvSpPr>
              <p:nvPr/>
            </p:nvSpPr>
            <p:spPr bwMode="auto">
              <a:xfrm>
                <a:off x="3905131" y="5882437"/>
                <a:ext cx="244346" cy="32860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0">
                        <a:srgbClr val="505050"/>
                      </a:gs>
                      <a:gs pos="100000">
                        <a:srgbClr val="505050"/>
                      </a:gs>
                    </a:gsLst>
                  </a:gradFill>
                  <a:latin typeface="Segoe UI Semilight"/>
                </a:endParaRPr>
              </a:p>
            </p:txBody>
          </p:sp>
        </p:grpSp>
        <p:grpSp>
          <p:nvGrpSpPr>
            <p:cNvPr id="4" name="Group 3">
              <a:extLst>
                <a:ext uri="{FF2B5EF4-FFF2-40B4-BE49-F238E27FC236}">
                  <a16:creationId xmlns:a16="http://schemas.microsoft.com/office/drawing/2014/main" id="{C8B1EE2D-B163-4A75-BFED-B8E808B5E884}"/>
                </a:ext>
              </a:extLst>
            </p:cNvPr>
            <p:cNvGrpSpPr/>
            <p:nvPr/>
          </p:nvGrpSpPr>
          <p:grpSpPr>
            <a:xfrm>
              <a:off x="2806492" y="346262"/>
              <a:ext cx="523664" cy="523664"/>
              <a:chOff x="2806492" y="346262"/>
              <a:chExt cx="523664" cy="523664"/>
            </a:xfrm>
          </p:grpSpPr>
          <p:sp>
            <p:nvSpPr>
              <p:cNvPr id="141" name="Oval 140">
                <a:extLst>
                  <a:ext uri="{FF2B5EF4-FFF2-40B4-BE49-F238E27FC236}">
                    <a16:creationId xmlns:a16="http://schemas.microsoft.com/office/drawing/2014/main" id="{3FA079C2-98D0-476D-903A-FD6DDFBDBC2C}"/>
                  </a:ext>
                </a:extLst>
              </p:cNvPr>
              <p:cNvSpPr/>
              <p:nvPr/>
            </p:nvSpPr>
            <p:spPr bwMode="auto">
              <a:xfrm rot="21000000" flipH="1">
                <a:off x="2806492" y="346262"/>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2" name="key">
                <a:extLst>
                  <a:ext uri="{FF2B5EF4-FFF2-40B4-BE49-F238E27FC236}">
                    <a16:creationId xmlns:a16="http://schemas.microsoft.com/office/drawing/2014/main" id="{82797153-6D6F-42A6-86AF-1D7FE9941E56}"/>
                  </a:ext>
                </a:extLst>
              </p:cNvPr>
              <p:cNvSpPr>
                <a:spLocks noChangeAspect="1" noEditPoints="1"/>
              </p:cNvSpPr>
              <p:nvPr/>
            </p:nvSpPr>
            <p:spPr bwMode="auto">
              <a:xfrm>
                <a:off x="2920621" y="461149"/>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grpSp>
          <p:nvGrpSpPr>
            <p:cNvPr id="13" name="Group 12">
              <a:extLst>
                <a:ext uri="{FF2B5EF4-FFF2-40B4-BE49-F238E27FC236}">
                  <a16:creationId xmlns:a16="http://schemas.microsoft.com/office/drawing/2014/main" id="{FFCED103-A1A8-4508-B182-612E3BAEE559}"/>
                </a:ext>
              </a:extLst>
            </p:cNvPr>
            <p:cNvGrpSpPr/>
            <p:nvPr/>
          </p:nvGrpSpPr>
          <p:grpSpPr>
            <a:xfrm>
              <a:off x="1782086" y="749786"/>
              <a:ext cx="523664" cy="523664"/>
              <a:chOff x="1782086" y="749786"/>
              <a:chExt cx="523664" cy="523664"/>
            </a:xfrm>
          </p:grpSpPr>
          <p:sp>
            <p:nvSpPr>
              <p:cNvPr id="139" name="Oval 138">
                <a:extLst>
                  <a:ext uri="{FF2B5EF4-FFF2-40B4-BE49-F238E27FC236}">
                    <a16:creationId xmlns:a16="http://schemas.microsoft.com/office/drawing/2014/main" id="{AA8F871A-3D84-4919-A454-3EE9FAA46A4D}"/>
                  </a:ext>
                </a:extLst>
              </p:cNvPr>
              <p:cNvSpPr/>
              <p:nvPr/>
            </p:nvSpPr>
            <p:spPr bwMode="auto">
              <a:xfrm rot="19620000" flipH="1">
                <a:off x="1782086" y="749786"/>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Temperature_med">
                <a:extLst>
                  <a:ext uri="{FF2B5EF4-FFF2-40B4-BE49-F238E27FC236}">
                    <a16:creationId xmlns:a16="http://schemas.microsoft.com/office/drawing/2014/main" id="{BC538143-1AE6-4F07-9DF3-16DBE81D9871}"/>
                  </a:ext>
                </a:extLst>
              </p:cNvPr>
              <p:cNvSpPr>
                <a:spLocks noChangeAspect="1" noEditPoints="1"/>
              </p:cNvSpPr>
              <p:nvPr/>
            </p:nvSpPr>
            <p:spPr bwMode="auto">
              <a:xfrm>
                <a:off x="1972034" y="831865"/>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918" kern="0">
                  <a:gradFill>
                    <a:gsLst>
                      <a:gs pos="0">
                        <a:srgbClr val="505050"/>
                      </a:gs>
                      <a:gs pos="100000">
                        <a:srgbClr val="505050"/>
                      </a:gs>
                    </a:gsLst>
                    <a:lin ang="5400000" scaled="1"/>
                  </a:gradFill>
                  <a:latin typeface="Segoe UI Semilight"/>
                </a:endParaRPr>
              </a:p>
            </p:txBody>
          </p:sp>
        </p:grpSp>
        <p:grpSp>
          <p:nvGrpSpPr>
            <p:cNvPr id="18" name="Group 17">
              <a:extLst>
                <a:ext uri="{FF2B5EF4-FFF2-40B4-BE49-F238E27FC236}">
                  <a16:creationId xmlns:a16="http://schemas.microsoft.com/office/drawing/2014/main" id="{D22F5FC5-F99A-4CF5-95AC-BF7917C241DE}"/>
                </a:ext>
              </a:extLst>
            </p:cNvPr>
            <p:cNvGrpSpPr/>
            <p:nvPr/>
          </p:nvGrpSpPr>
          <p:grpSpPr>
            <a:xfrm>
              <a:off x="1024081" y="1481783"/>
              <a:ext cx="523664" cy="523664"/>
              <a:chOff x="1024081" y="1481783"/>
              <a:chExt cx="523664" cy="523664"/>
            </a:xfrm>
          </p:grpSpPr>
          <p:sp>
            <p:nvSpPr>
              <p:cNvPr id="137" name="Oval 136">
                <a:extLst>
                  <a:ext uri="{FF2B5EF4-FFF2-40B4-BE49-F238E27FC236}">
                    <a16:creationId xmlns:a16="http://schemas.microsoft.com/office/drawing/2014/main" id="{3FAA43C1-FEAA-4E68-AE40-6B719565F0AD}"/>
                  </a:ext>
                </a:extLst>
              </p:cNvPr>
              <p:cNvSpPr/>
              <p:nvPr/>
            </p:nvSpPr>
            <p:spPr bwMode="auto">
              <a:xfrm rot="18300000" flipH="1">
                <a:off x="1024081" y="1481783"/>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News_E900">
                <a:extLst>
                  <a:ext uri="{FF2B5EF4-FFF2-40B4-BE49-F238E27FC236}">
                    <a16:creationId xmlns:a16="http://schemas.microsoft.com/office/drawing/2014/main" id="{197C3EDA-09D4-42A4-81BA-D9C1ED640A37}"/>
                  </a:ext>
                </a:extLst>
              </p:cNvPr>
              <p:cNvSpPr>
                <a:spLocks noChangeAspect="1" noEditPoints="1"/>
              </p:cNvSpPr>
              <p:nvPr/>
            </p:nvSpPr>
            <p:spPr bwMode="auto">
              <a:xfrm>
                <a:off x="1121106" y="1633607"/>
                <a:ext cx="329615" cy="22001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grpSp>
          <p:nvGrpSpPr>
            <p:cNvPr id="21" name="Group 20">
              <a:extLst>
                <a:ext uri="{FF2B5EF4-FFF2-40B4-BE49-F238E27FC236}">
                  <a16:creationId xmlns:a16="http://schemas.microsoft.com/office/drawing/2014/main" id="{37B36829-EC8E-4E40-B866-A646B71EDD4B}"/>
                </a:ext>
              </a:extLst>
            </p:cNvPr>
            <p:cNvGrpSpPr/>
            <p:nvPr/>
          </p:nvGrpSpPr>
          <p:grpSpPr>
            <a:xfrm>
              <a:off x="970186" y="4569480"/>
              <a:ext cx="523664" cy="523664"/>
              <a:chOff x="970186" y="4569480"/>
              <a:chExt cx="523664" cy="523664"/>
            </a:xfrm>
          </p:grpSpPr>
          <p:sp>
            <p:nvSpPr>
              <p:cNvPr id="135" name="Oval 134">
                <a:extLst>
                  <a:ext uri="{FF2B5EF4-FFF2-40B4-BE49-F238E27FC236}">
                    <a16:creationId xmlns:a16="http://schemas.microsoft.com/office/drawing/2014/main" id="{11ADC766-7E15-42EE-AA64-C8CAE3A688B6}"/>
                  </a:ext>
                </a:extLst>
              </p:cNvPr>
              <p:cNvSpPr/>
              <p:nvPr/>
            </p:nvSpPr>
            <p:spPr bwMode="auto">
              <a:xfrm rot="3420000">
                <a:off x="970186" y="4569480"/>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ShoppingCart_E7BF">
                <a:extLst>
                  <a:ext uri="{FF2B5EF4-FFF2-40B4-BE49-F238E27FC236}">
                    <a16:creationId xmlns:a16="http://schemas.microsoft.com/office/drawing/2014/main" id="{8237A9F0-EB90-4AF1-8168-6F8180026FC2}"/>
                  </a:ext>
                </a:extLst>
              </p:cNvPr>
              <p:cNvSpPr>
                <a:spLocks noChangeAspect="1" noEditPoints="1"/>
              </p:cNvSpPr>
              <p:nvPr/>
            </p:nvSpPr>
            <p:spPr bwMode="auto">
              <a:xfrm>
                <a:off x="1068972" y="4692665"/>
                <a:ext cx="326092" cy="27729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918" kern="0">
                  <a:gradFill>
                    <a:gsLst>
                      <a:gs pos="0">
                        <a:srgbClr val="505050"/>
                      </a:gs>
                      <a:gs pos="100000">
                        <a:srgbClr val="505050"/>
                      </a:gs>
                    </a:gsLst>
                    <a:lin ang="5400000" scaled="1"/>
                  </a:gradFill>
                  <a:latin typeface="Segoe UI Semilight"/>
                </a:endParaRPr>
              </a:p>
            </p:txBody>
          </p:sp>
        </p:grpSp>
        <p:grpSp>
          <p:nvGrpSpPr>
            <p:cNvPr id="23" name="Group 22">
              <a:extLst>
                <a:ext uri="{FF2B5EF4-FFF2-40B4-BE49-F238E27FC236}">
                  <a16:creationId xmlns:a16="http://schemas.microsoft.com/office/drawing/2014/main" id="{AF357499-EDAD-4E1E-A513-33C0CBBDCF04}"/>
                </a:ext>
              </a:extLst>
            </p:cNvPr>
            <p:cNvGrpSpPr/>
            <p:nvPr/>
          </p:nvGrpSpPr>
          <p:grpSpPr>
            <a:xfrm>
              <a:off x="2711881" y="5766514"/>
              <a:ext cx="523664" cy="523664"/>
              <a:chOff x="2711881" y="5766514"/>
              <a:chExt cx="523664" cy="523664"/>
            </a:xfrm>
          </p:grpSpPr>
          <p:sp>
            <p:nvSpPr>
              <p:cNvPr id="131" name="Oval 130">
                <a:extLst>
                  <a:ext uri="{FF2B5EF4-FFF2-40B4-BE49-F238E27FC236}">
                    <a16:creationId xmlns:a16="http://schemas.microsoft.com/office/drawing/2014/main" id="{28953961-6967-4D38-BCDF-3E6BC7B5A83F}"/>
                  </a:ext>
                </a:extLst>
              </p:cNvPr>
              <p:cNvSpPr/>
              <p:nvPr/>
            </p:nvSpPr>
            <p:spPr bwMode="auto">
              <a:xfrm rot="720000" flipH="1">
                <a:off x="2711881" y="5766514"/>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TagLegacy_E1CB">
                <a:extLst>
                  <a:ext uri="{FF2B5EF4-FFF2-40B4-BE49-F238E27FC236}">
                    <a16:creationId xmlns:a16="http://schemas.microsoft.com/office/drawing/2014/main" id="{7B5C0193-3AA4-4CDA-976D-41A424533CCC}"/>
                  </a:ext>
                </a:extLst>
              </p:cNvPr>
              <p:cNvSpPr>
                <a:spLocks noChangeAspect="1" noEditPoints="1"/>
              </p:cNvSpPr>
              <p:nvPr/>
            </p:nvSpPr>
            <p:spPr bwMode="auto">
              <a:xfrm>
                <a:off x="2809885" y="5897577"/>
                <a:ext cx="327656" cy="26153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grpSp>
          <p:nvGrpSpPr>
            <p:cNvPr id="19" name="Group 18">
              <a:extLst>
                <a:ext uri="{FF2B5EF4-FFF2-40B4-BE49-F238E27FC236}">
                  <a16:creationId xmlns:a16="http://schemas.microsoft.com/office/drawing/2014/main" id="{12C5DD1E-D47E-4E88-AF5D-3291BCAEF908}"/>
                </a:ext>
              </a:extLst>
            </p:cNvPr>
            <p:cNvGrpSpPr/>
            <p:nvPr/>
          </p:nvGrpSpPr>
          <p:grpSpPr>
            <a:xfrm>
              <a:off x="585051" y="2491483"/>
              <a:ext cx="523664" cy="523664"/>
              <a:chOff x="585051" y="2491483"/>
              <a:chExt cx="523664" cy="523664"/>
            </a:xfrm>
          </p:grpSpPr>
          <p:sp>
            <p:nvSpPr>
              <p:cNvPr id="129" name="Oval 128">
                <a:extLst>
                  <a:ext uri="{FF2B5EF4-FFF2-40B4-BE49-F238E27FC236}">
                    <a16:creationId xmlns:a16="http://schemas.microsoft.com/office/drawing/2014/main" id="{AA00E672-F3EB-4E1C-9D48-383E05763589}"/>
                  </a:ext>
                </a:extLst>
              </p:cNvPr>
              <p:cNvSpPr/>
              <p:nvPr/>
            </p:nvSpPr>
            <p:spPr bwMode="auto">
              <a:xfrm rot="16920000" flipH="1">
                <a:off x="585051" y="2491483"/>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13">
                <a:extLst>
                  <a:ext uri="{FF2B5EF4-FFF2-40B4-BE49-F238E27FC236}">
                    <a16:creationId xmlns:a16="http://schemas.microsoft.com/office/drawing/2014/main" id="{83BDB31D-AD7A-4251-B24E-BF127EF7C83F}"/>
                  </a:ext>
                </a:extLst>
              </p:cNvPr>
              <p:cNvSpPr>
                <a:spLocks noEditPoints="1"/>
              </p:cNvSpPr>
              <p:nvPr/>
            </p:nvSpPr>
            <p:spPr bwMode="auto">
              <a:xfrm>
                <a:off x="687539" y="2605353"/>
                <a:ext cx="318688" cy="29592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flat" cmpd="sng" algn="ctr">
                <a:solidFill>
                  <a:srgbClr val="505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grpSp>
        <p:grpSp>
          <p:nvGrpSpPr>
            <p:cNvPr id="3" name="Group 2">
              <a:extLst>
                <a:ext uri="{FF2B5EF4-FFF2-40B4-BE49-F238E27FC236}">
                  <a16:creationId xmlns:a16="http://schemas.microsoft.com/office/drawing/2014/main" id="{CEFFFEF3-07A3-4E56-AD31-D351FAA28EDB}"/>
                </a:ext>
              </a:extLst>
            </p:cNvPr>
            <p:cNvGrpSpPr/>
            <p:nvPr/>
          </p:nvGrpSpPr>
          <p:grpSpPr>
            <a:xfrm>
              <a:off x="3860083" y="364652"/>
              <a:ext cx="523664" cy="523664"/>
              <a:chOff x="3860083" y="364652"/>
              <a:chExt cx="523664" cy="523664"/>
            </a:xfrm>
          </p:grpSpPr>
          <p:sp>
            <p:nvSpPr>
              <p:cNvPr id="127" name="Oval 126">
                <a:extLst>
                  <a:ext uri="{FF2B5EF4-FFF2-40B4-BE49-F238E27FC236}">
                    <a16:creationId xmlns:a16="http://schemas.microsoft.com/office/drawing/2014/main" id="{47BAE2B5-650E-48A2-8610-39547F734D26}"/>
                  </a:ext>
                </a:extLst>
              </p:cNvPr>
              <p:cNvSpPr/>
              <p:nvPr/>
            </p:nvSpPr>
            <p:spPr bwMode="auto">
              <a:xfrm rot="720000" flipH="1">
                <a:off x="3860083" y="364652"/>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33">
                <a:extLst>
                  <a:ext uri="{FF2B5EF4-FFF2-40B4-BE49-F238E27FC236}">
                    <a16:creationId xmlns:a16="http://schemas.microsoft.com/office/drawing/2014/main" id="{71365020-E129-4F67-A952-1CCA370FCF18}"/>
                  </a:ext>
                </a:extLst>
              </p:cNvPr>
              <p:cNvSpPr>
                <a:spLocks/>
              </p:cNvSpPr>
              <p:nvPr/>
            </p:nvSpPr>
            <p:spPr bwMode="auto">
              <a:xfrm>
                <a:off x="3963283" y="492140"/>
                <a:ext cx="317264" cy="26868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918" kern="0">
                  <a:gradFill>
                    <a:gsLst>
                      <a:gs pos="0">
                        <a:srgbClr val="505050"/>
                      </a:gs>
                      <a:gs pos="100000">
                        <a:srgbClr val="505050"/>
                      </a:gs>
                    </a:gsLst>
                    <a:lin ang="5400000" scaled="1"/>
                  </a:gradFill>
                  <a:latin typeface="Segoe UI Semilight"/>
                </a:endParaRPr>
              </a:p>
            </p:txBody>
          </p:sp>
        </p:grpSp>
        <p:grpSp>
          <p:nvGrpSpPr>
            <p:cNvPr id="20" name="Group 19">
              <a:extLst>
                <a:ext uri="{FF2B5EF4-FFF2-40B4-BE49-F238E27FC236}">
                  <a16:creationId xmlns:a16="http://schemas.microsoft.com/office/drawing/2014/main" id="{52C0C273-0536-4A6B-8B8A-A03484F5F995}"/>
                </a:ext>
              </a:extLst>
            </p:cNvPr>
            <p:cNvGrpSpPr/>
            <p:nvPr/>
          </p:nvGrpSpPr>
          <p:grpSpPr>
            <a:xfrm>
              <a:off x="575444" y="3592459"/>
              <a:ext cx="523664" cy="523664"/>
              <a:chOff x="575444" y="3592459"/>
              <a:chExt cx="523664" cy="523664"/>
            </a:xfrm>
          </p:grpSpPr>
          <p:sp>
            <p:nvSpPr>
              <p:cNvPr id="125" name="Oval 124">
                <a:extLst>
                  <a:ext uri="{FF2B5EF4-FFF2-40B4-BE49-F238E27FC236}">
                    <a16:creationId xmlns:a16="http://schemas.microsoft.com/office/drawing/2014/main" id="{E500BC52-B8AE-457B-BA6C-137FBCB8D222}"/>
                  </a:ext>
                </a:extLst>
              </p:cNvPr>
              <p:cNvSpPr/>
              <p:nvPr/>
            </p:nvSpPr>
            <p:spPr bwMode="auto">
              <a:xfrm rot="4740000">
                <a:off x="575444" y="3592459"/>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Freeform 17">
                <a:extLst>
                  <a:ext uri="{FF2B5EF4-FFF2-40B4-BE49-F238E27FC236}">
                    <a16:creationId xmlns:a16="http://schemas.microsoft.com/office/drawing/2014/main" id="{201EFBAA-6858-4D0D-A7BB-5794BB05E31D}"/>
                  </a:ext>
                </a:extLst>
              </p:cNvPr>
              <p:cNvSpPr>
                <a:spLocks noEditPoints="1"/>
              </p:cNvSpPr>
              <p:nvPr/>
            </p:nvSpPr>
            <p:spPr bwMode="auto">
              <a:xfrm>
                <a:off x="664915" y="3695290"/>
                <a:ext cx="344722" cy="3180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cmpd="sng" algn="ctr">
                <a:solidFill>
                  <a:srgbClr val="505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grpSp>
        <p:grpSp>
          <p:nvGrpSpPr>
            <p:cNvPr id="22" name="Group 21">
              <a:extLst>
                <a:ext uri="{FF2B5EF4-FFF2-40B4-BE49-F238E27FC236}">
                  <a16:creationId xmlns:a16="http://schemas.microsoft.com/office/drawing/2014/main" id="{86386365-EEFF-4D89-81A5-1402ED575F6A}"/>
                </a:ext>
              </a:extLst>
            </p:cNvPr>
            <p:cNvGrpSpPr/>
            <p:nvPr/>
          </p:nvGrpSpPr>
          <p:grpSpPr>
            <a:xfrm>
              <a:off x="1741900" y="5354781"/>
              <a:ext cx="523664" cy="523664"/>
              <a:chOff x="1741900" y="5354781"/>
              <a:chExt cx="523664" cy="523664"/>
            </a:xfrm>
          </p:grpSpPr>
          <p:sp>
            <p:nvSpPr>
              <p:cNvPr id="78" name="Oval 77">
                <a:extLst>
                  <a:ext uri="{FF2B5EF4-FFF2-40B4-BE49-F238E27FC236}">
                    <a16:creationId xmlns:a16="http://schemas.microsoft.com/office/drawing/2014/main" id="{97CEE5B1-15F0-4A42-A004-30897C3758B8}"/>
                  </a:ext>
                </a:extLst>
              </p:cNvPr>
              <p:cNvSpPr/>
              <p:nvPr/>
            </p:nvSpPr>
            <p:spPr bwMode="auto">
              <a:xfrm rot="2040000">
                <a:off x="1741900" y="5354781"/>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Freeform 25">
                <a:extLst>
                  <a:ext uri="{FF2B5EF4-FFF2-40B4-BE49-F238E27FC236}">
                    <a16:creationId xmlns:a16="http://schemas.microsoft.com/office/drawing/2014/main" id="{3EA176DC-5024-4B81-B5BA-1BD4BB5A298C}"/>
                  </a:ext>
                </a:extLst>
              </p:cNvPr>
              <p:cNvSpPr>
                <a:spLocks noEditPoints="1"/>
              </p:cNvSpPr>
              <p:nvPr/>
            </p:nvSpPr>
            <p:spPr bwMode="auto">
              <a:xfrm>
                <a:off x="1851888" y="5468253"/>
                <a:ext cx="303690" cy="296722"/>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cmpd="sng" algn="ctr">
                <a:solidFill>
                  <a:srgbClr val="505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grpSp>
        <p:grpSp>
          <p:nvGrpSpPr>
            <p:cNvPr id="30" name="Group 29">
              <a:extLst>
                <a:ext uri="{FF2B5EF4-FFF2-40B4-BE49-F238E27FC236}">
                  <a16:creationId xmlns:a16="http://schemas.microsoft.com/office/drawing/2014/main" id="{B5B1BEA7-E82C-463F-8CA4-E5A8831C9F12}"/>
                </a:ext>
              </a:extLst>
            </p:cNvPr>
            <p:cNvGrpSpPr/>
            <p:nvPr/>
          </p:nvGrpSpPr>
          <p:grpSpPr>
            <a:xfrm>
              <a:off x="5547883" y="4649384"/>
              <a:ext cx="523664" cy="523664"/>
              <a:chOff x="5547883" y="4649384"/>
              <a:chExt cx="523664" cy="523664"/>
            </a:xfrm>
          </p:grpSpPr>
          <p:sp>
            <p:nvSpPr>
              <p:cNvPr id="76" name="Oval 75">
                <a:extLst>
                  <a:ext uri="{FF2B5EF4-FFF2-40B4-BE49-F238E27FC236}">
                    <a16:creationId xmlns:a16="http://schemas.microsoft.com/office/drawing/2014/main" id="{C47016B9-929E-426F-86B1-49F068C0329A}"/>
                  </a:ext>
                </a:extLst>
              </p:cNvPr>
              <p:cNvSpPr/>
              <p:nvPr/>
            </p:nvSpPr>
            <p:spPr bwMode="auto">
              <a:xfrm rot="18300000" flipH="1">
                <a:off x="5547883" y="4649384"/>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speedometer_2">
                <a:extLst>
                  <a:ext uri="{FF2B5EF4-FFF2-40B4-BE49-F238E27FC236}">
                    <a16:creationId xmlns:a16="http://schemas.microsoft.com/office/drawing/2014/main" id="{560491FA-F3BB-4B62-86DC-17607AA472E4}"/>
                  </a:ext>
                </a:extLst>
              </p:cNvPr>
              <p:cNvSpPr>
                <a:spLocks noChangeAspect="1" noEditPoints="1"/>
              </p:cNvSpPr>
              <p:nvPr/>
            </p:nvSpPr>
            <p:spPr bwMode="auto">
              <a:xfrm>
                <a:off x="5662601" y="4764102"/>
                <a:ext cx="294228" cy="29422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grpSp>
          <p:nvGrpSpPr>
            <p:cNvPr id="29" name="Group 28">
              <a:extLst>
                <a:ext uri="{FF2B5EF4-FFF2-40B4-BE49-F238E27FC236}">
                  <a16:creationId xmlns:a16="http://schemas.microsoft.com/office/drawing/2014/main" id="{44B2960C-CF89-45CC-A70A-637DE9023148}"/>
                </a:ext>
              </a:extLst>
            </p:cNvPr>
            <p:cNvGrpSpPr/>
            <p:nvPr/>
          </p:nvGrpSpPr>
          <p:grpSpPr>
            <a:xfrm>
              <a:off x="4789878" y="5381381"/>
              <a:ext cx="523664" cy="523664"/>
              <a:chOff x="4789878" y="5381381"/>
              <a:chExt cx="523664" cy="523664"/>
            </a:xfrm>
          </p:grpSpPr>
          <p:sp>
            <p:nvSpPr>
              <p:cNvPr id="74" name="Oval 73">
                <a:extLst>
                  <a:ext uri="{FF2B5EF4-FFF2-40B4-BE49-F238E27FC236}">
                    <a16:creationId xmlns:a16="http://schemas.microsoft.com/office/drawing/2014/main" id="{B2F85E34-E988-41C7-84EF-DEBF33D729C0}"/>
                  </a:ext>
                </a:extLst>
              </p:cNvPr>
              <p:cNvSpPr/>
              <p:nvPr/>
            </p:nvSpPr>
            <p:spPr bwMode="auto">
              <a:xfrm rot="19620000" flipH="1">
                <a:off x="4789878" y="5381381"/>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document_6">
                <a:extLst>
                  <a:ext uri="{FF2B5EF4-FFF2-40B4-BE49-F238E27FC236}">
                    <a16:creationId xmlns:a16="http://schemas.microsoft.com/office/drawing/2014/main" id="{D046D8CC-EDE0-4D89-AB0E-2EFD816783AC}"/>
                  </a:ext>
                </a:extLst>
              </p:cNvPr>
              <p:cNvSpPr>
                <a:spLocks noChangeAspect="1" noEditPoints="1"/>
              </p:cNvSpPr>
              <p:nvPr/>
            </p:nvSpPr>
            <p:spPr bwMode="auto">
              <a:xfrm>
                <a:off x="4938972" y="5502290"/>
                <a:ext cx="225476" cy="28184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grpSp>
          <p:nvGrpSpPr>
            <p:cNvPr id="31" name="Group 30">
              <a:extLst>
                <a:ext uri="{FF2B5EF4-FFF2-40B4-BE49-F238E27FC236}">
                  <a16:creationId xmlns:a16="http://schemas.microsoft.com/office/drawing/2014/main" id="{F6A92E8E-DD2A-4B19-83D4-74A4A2CE0E03}"/>
                </a:ext>
              </a:extLst>
            </p:cNvPr>
            <p:cNvGrpSpPr/>
            <p:nvPr/>
          </p:nvGrpSpPr>
          <p:grpSpPr>
            <a:xfrm>
              <a:off x="5986913" y="3639684"/>
              <a:ext cx="523664" cy="523664"/>
              <a:chOff x="5986913" y="3639684"/>
              <a:chExt cx="523664" cy="523664"/>
            </a:xfrm>
          </p:grpSpPr>
          <p:sp>
            <p:nvSpPr>
              <p:cNvPr id="70" name="Oval 69">
                <a:extLst>
                  <a:ext uri="{FF2B5EF4-FFF2-40B4-BE49-F238E27FC236}">
                    <a16:creationId xmlns:a16="http://schemas.microsoft.com/office/drawing/2014/main" id="{57E935FE-1E59-4736-AAAB-16147625DAA5}"/>
                  </a:ext>
                </a:extLst>
              </p:cNvPr>
              <p:cNvSpPr/>
              <p:nvPr/>
            </p:nvSpPr>
            <p:spPr bwMode="auto">
              <a:xfrm rot="16920000" flipH="1">
                <a:off x="5986913" y="3639684"/>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a:extLst>
                  <a:ext uri="{FF2B5EF4-FFF2-40B4-BE49-F238E27FC236}">
                    <a16:creationId xmlns:a16="http://schemas.microsoft.com/office/drawing/2014/main" id="{A47E6771-B304-4221-9DA6-6EF843C00E98}"/>
                  </a:ext>
                </a:extLst>
              </p:cNvPr>
              <p:cNvGrpSpPr/>
              <p:nvPr/>
            </p:nvGrpSpPr>
            <p:grpSpPr>
              <a:xfrm>
                <a:off x="6075731" y="3800490"/>
                <a:ext cx="346030" cy="202052"/>
                <a:chOff x="11030366" y="2382953"/>
                <a:chExt cx="397040" cy="231838"/>
              </a:xfrm>
            </p:grpSpPr>
            <p:sp>
              <p:nvSpPr>
                <p:cNvPr id="72" name="Freeform 77">
                  <a:extLst>
                    <a:ext uri="{FF2B5EF4-FFF2-40B4-BE49-F238E27FC236}">
                      <a16:creationId xmlns:a16="http://schemas.microsoft.com/office/drawing/2014/main" id="{2D1A346B-13A2-45C6-9792-8ABCEE73B067}"/>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73" name="Freeform 78">
                  <a:extLst>
                    <a:ext uri="{FF2B5EF4-FFF2-40B4-BE49-F238E27FC236}">
                      <a16:creationId xmlns:a16="http://schemas.microsoft.com/office/drawing/2014/main" id="{704E3F8A-733F-4401-A8D3-F29FA38BBED6}"/>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grpSp>
        <p:grpSp>
          <p:nvGrpSpPr>
            <p:cNvPr id="226" name="Group 225">
              <a:extLst>
                <a:ext uri="{FF2B5EF4-FFF2-40B4-BE49-F238E27FC236}">
                  <a16:creationId xmlns:a16="http://schemas.microsoft.com/office/drawing/2014/main" id="{0C770AA0-EBAC-408A-B9DE-09E23C419AC2}"/>
                </a:ext>
              </a:extLst>
            </p:cNvPr>
            <p:cNvGrpSpPr/>
            <p:nvPr/>
          </p:nvGrpSpPr>
          <p:grpSpPr>
            <a:xfrm>
              <a:off x="5620945" y="1537829"/>
              <a:ext cx="527686" cy="527686"/>
              <a:chOff x="5620945" y="1537829"/>
              <a:chExt cx="527686" cy="527686"/>
            </a:xfrm>
          </p:grpSpPr>
          <p:sp>
            <p:nvSpPr>
              <p:cNvPr id="60" name="Oval 59">
                <a:extLst>
                  <a:ext uri="{FF2B5EF4-FFF2-40B4-BE49-F238E27FC236}">
                    <a16:creationId xmlns:a16="http://schemas.microsoft.com/office/drawing/2014/main" id="{A7FADB73-1B66-4164-BC09-82670FE0F7DE}"/>
                  </a:ext>
                </a:extLst>
              </p:cNvPr>
              <p:cNvSpPr/>
              <p:nvPr/>
            </p:nvSpPr>
            <p:spPr bwMode="auto">
              <a:xfrm rot="4020000">
                <a:off x="5620945" y="1537829"/>
                <a:ext cx="527686" cy="52768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Freeform 5">
                <a:extLst>
                  <a:ext uri="{FF2B5EF4-FFF2-40B4-BE49-F238E27FC236}">
                    <a16:creationId xmlns:a16="http://schemas.microsoft.com/office/drawing/2014/main" id="{18038F41-BECE-46A9-A20A-75E1B46C6744}"/>
                  </a:ext>
                </a:extLst>
              </p:cNvPr>
              <p:cNvSpPr>
                <a:spLocks noEditPoints="1"/>
              </p:cNvSpPr>
              <p:nvPr/>
            </p:nvSpPr>
            <p:spPr bwMode="auto">
              <a:xfrm>
                <a:off x="5763006" y="1644507"/>
                <a:ext cx="243564" cy="31433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918" kern="0">
                  <a:gradFill>
                    <a:gsLst>
                      <a:gs pos="0">
                        <a:srgbClr val="505050"/>
                      </a:gs>
                      <a:gs pos="100000">
                        <a:srgbClr val="505050"/>
                      </a:gs>
                    </a:gsLst>
                    <a:lin ang="5400000" scaled="1"/>
                  </a:gradFill>
                  <a:latin typeface="Segoe UI Semilight"/>
                </a:endParaRPr>
              </a:p>
            </p:txBody>
          </p:sp>
        </p:grpSp>
        <p:grpSp>
          <p:nvGrpSpPr>
            <p:cNvPr id="227" name="Group 226">
              <a:extLst>
                <a:ext uri="{FF2B5EF4-FFF2-40B4-BE49-F238E27FC236}">
                  <a16:creationId xmlns:a16="http://schemas.microsoft.com/office/drawing/2014/main" id="{857024DB-60EF-4960-843E-BDE595C27009}"/>
                </a:ext>
              </a:extLst>
            </p:cNvPr>
            <p:cNvGrpSpPr/>
            <p:nvPr/>
          </p:nvGrpSpPr>
          <p:grpSpPr>
            <a:xfrm>
              <a:off x="4832627" y="712558"/>
              <a:ext cx="523664" cy="523664"/>
              <a:chOff x="4832627" y="712558"/>
              <a:chExt cx="523664" cy="523664"/>
            </a:xfrm>
          </p:grpSpPr>
          <p:sp>
            <p:nvSpPr>
              <p:cNvPr id="194" name="Oval 193">
                <a:extLst>
                  <a:ext uri="{FF2B5EF4-FFF2-40B4-BE49-F238E27FC236}">
                    <a16:creationId xmlns:a16="http://schemas.microsoft.com/office/drawing/2014/main" id="{BB8EF8D0-5739-44F9-9F8C-501064E24824}"/>
                  </a:ext>
                </a:extLst>
              </p:cNvPr>
              <p:cNvSpPr/>
              <p:nvPr/>
            </p:nvSpPr>
            <p:spPr bwMode="auto">
              <a:xfrm rot="4740000">
                <a:off x="4832627" y="712558"/>
                <a:ext cx="523664" cy="523664"/>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plant_3">
                <a:extLst>
                  <a:ext uri="{FF2B5EF4-FFF2-40B4-BE49-F238E27FC236}">
                    <a16:creationId xmlns:a16="http://schemas.microsoft.com/office/drawing/2014/main" id="{A585530C-5AD8-4BC5-8FC3-9B35B4E162A1}"/>
                  </a:ext>
                </a:extLst>
              </p:cNvPr>
              <p:cNvSpPr>
                <a:spLocks noChangeAspect="1" noEditPoints="1"/>
              </p:cNvSpPr>
              <p:nvPr/>
            </p:nvSpPr>
            <p:spPr bwMode="auto">
              <a:xfrm>
                <a:off x="4998548" y="810703"/>
                <a:ext cx="191824" cy="327376"/>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0">
                        <a:srgbClr val="505050"/>
                      </a:gs>
                      <a:gs pos="100000">
                        <a:srgbClr val="505050"/>
                      </a:gs>
                    </a:gsLst>
                  </a:gradFill>
                  <a:latin typeface="Segoe UI Semilight"/>
                </a:endParaRPr>
              </a:p>
            </p:txBody>
          </p:sp>
        </p:grpSp>
        <p:grpSp>
          <p:nvGrpSpPr>
            <p:cNvPr id="225" name="Group 224">
              <a:extLst>
                <a:ext uri="{FF2B5EF4-FFF2-40B4-BE49-F238E27FC236}">
                  <a16:creationId xmlns:a16="http://schemas.microsoft.com/office/drawing/2014/main" id="{83F7C7EC-C8AC-46C1-9738-84D53A2D11EF}"/>
                </a:ext>
              </a:extLst>
            </p:cNvPr>
            <p:cNvGrpSpPr/>
            <p:nvPr/>
          </p:nvGrpSpPr>
          <p:grpSpPr>
            <a:xfrm>
              <a:off x="6018509" y="2536178"/>
              <a:ext cx="527686" cy="527686"/>
              <a:chOff x="6018509" y="2536178"/>
              <a:chExt cx="527686" cy="527686"/>
            </a:xfrm>
          </p:grpSpPr>
          <p:sp>
            <p:nvSpPr>
              <p:cNvPr id="197" name="Oval 196">
                <a:extLst>
                  <a:ext uri="{FF2B5EF4-FFF2-40B4-BE49-F238E27FC236}">
                    <a16:creationId xmlns:a16="http://schemas.microsoft.com/office/drawing/2014/main" id="{3F4D9E01-7622-4EEB-A599-438762216C34}"/>
                  </a:ext>
                </a:extLst>
              </p:cNvPr>
              <p:cNvSpPr/>
              <p:nvPr/>
            </p:nvSpPr>
            <p:spPr bwMode="auto">
              <a:xfrm rot="5400000">
                <a:off x="6018509" y="2536178"/>
                <a:ext cx="527686" cy="52768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DeveloperTools_EC7A">
                <a:extLst>
                  <a:ext uri="{FF2B5EF4-FFF2-40B4-BE49-F238E27FC236}">
                    <a16:creationId xmlns:a16="http://schemas.microsoft.com/office/drawing/2014/main" id="{E8A14232-6EA0-4217-8BD9-262435BBCCAD}"/>
                  </a:ext>
                </a:extLst>
              </p:cNvPr>
              <p:cNvSpPr>
                <a:spLocks noChangeAspect="1" noEditPoints="1"/>
              </p:cNvSpPr>
              <p:nvPr/>
            </p:nvSpPr>
            <p:spPr bwMode="auto">
              <a:xfrm>
                <a:off x="6181178" y="2640606"/>
                <a:ext cx="202348" cy="31883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grpSp>
      <p:sp>
        <p:nvSpPr>
          <p:cNvPr id="6" name="Oval 5">
            <a:extLst>
              <a:ext uri="{FF2B5EF4-FFF2-40B4-BE49-F238E27FC236}">
                <a16:creationId xmlns:a16="http://schemas.microsoft.com/office/drawing/2014/main" id="{6A59B9EE-1A46-447C-826D-C107FC4A6AFF}"/>
              </a:ext>
            </a:extLst>
          </p:cNvPr>
          <p:cNvSpPr/>
          <p:nvPr/>
        </p:nvSpPr>
        <p:spPr bwMode="auto">
          <a:xfrm>
            <a:off x="933757" y="1317674"/>
            <a:ext cx="4579082" cy="4579082"/>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7" name="Group 46">
            <a:extLst>
              <a:ext uri="{FF2B5EF4-FFF2-40B4-BE49-F238E27FC236}">
                <a16:creationId xmlns:a16="http://schemas.microsoft.com/office/drawing/2014/main" id="{FD510781-580A-43A9-8078-4BE52A9EEEE4}"/>
              </a:ext>
            </a:extLst>
          </p:cNvPr>
          <p:cNvGrpSpPr/>
          <p:nvPr/>
        </p:nvGrpSpPr>
        <p:grpSpPr>
          <a:xfrm>
            <a:off x="762859" y="1164658"/>
            <a:ext cx="4947407" cy="4885119"/>
            <a:chOff x="1123816" y="960364"/>
            <a:chExt cx="4850839" cy="4789767"/>
          </a:xfrm>
        </p:grpSpPr>
        <p:sp>
          <p:nvSpPr>
            <p:cNvPr id="57" name="Freeform 5">
              <a:extLst>
                <a:ext uri="{FF2B5EF4-FFF2-40B4-BE49-F238E27FC236}">
                  <a16:creationId xmlns:a16="http://schemas.microsoft.com/office/drawing/2014/main" id="{02C67442-5E91-4695-81AD-2580D177654C}"/>
                </a:ext>
              </a:extLst>
            </p:cNvPr>
            <p:cNvSpPr>
              <a:spLocks noEditPoints="1"/>
            </p:cNvSpPr>
            <p:nvPr/>
          </p:nvSpPr>
          <p:spPr bwMode="auto">
            <a:xfrm>
              <a:off x="3447450" y="5376879"/>
              <a:ext cx="233355" cy="37325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78D7"/>
            </a:solidFill>
            <a:ln w="15875"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148" name="Freeform 5">
              <a:extLst>
                <a:ext uri="{FF2B5EF4-FFF2-40B4-BE49-F238E27FC236}">
                  <a16:creationId xmlns:a16="http://schemas.microsoft.com/office/drawing/2014/main" id="{27D50476-B654-47DD-8AA3-6A6ADE83B159}"/>
                </a:ext>
              </a:extLst>
            </p:cNvPr>
            <p:cNvSpPr>
              <a:spLocks noEditPoints="1"/>
            </p:cNvSpPr>
            <p:nvPr/>
          </p:nvSpPr>
          <p:spPr bwMode="auto">
            <a:xfrm>
              <a:off x="4298121" y="1172861"/>
              <a:ext cx="239436" cy="26752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0078D7"/>
            </a:solidFill>
            <a:ln w="15875"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158" name="Freeform 5">
              <a:extLst>
                <a:ext uri="{FF2B5EF4-FFF2-40B4-BE49-F238E27FC236}">
                  <a16:creationId xmlns:a16="http://schemas.microsoft.com/office/drawing/2014/main" id="{1379E9C1-FCFC-490C-AB80-EDDF9264F123}"/>
                </a:ext>
              </a:extLst>
            </p:cNvPr>
            <p:cNvSpPr>
              <a:spLocks noEditPoints="1"/>
            </p:cNvSpPr>
            <p:nvPr/>
          </p:nvSpPr>
          <p:spPr bwMode="auto">
            <a:xfrm>
              <a:off x="5569028" y="3233171"/>
              <a:ext cx="405627" cy="211401"/>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solidFill>
              <a:srgbClr val="0078D7"/>
            </a:solidFill>
            <a:ln w="15875"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nvGrpSpPr>
            <p:cNvPr id="161" name="Group 160">
              <a:extLst>
                <a:ext uri="{FF2B5EF4-FFF2-40B4-BE49-F238E27FC236}">
                  <a16:creationId xmlns:a16="http://schemas.microsoft.com/office/drawing/2014/main" id="{50C87BA5-4698-4309-9087-1BBF9397BB9A}"/>
                </a:ext>
              </a:extLst>
            </p:cNvPr>
            <p:cNvGrpSpPr/>
            <p:nvPr/>
          </p:nvGrpSpPr>
          <p:grpSpPr>
            <a:xfrm>
              <a:off x="2549229" y="1098852"/>
              <a:ext cx="339531" cy="249037"/>
              <a:chOff x="4036202" y="3031654"/>
              <a:chExt cx="514225" cy="377173"/>
            </a:xfrm>
            <a:solidFill>
              <a:srgbClr val="0078D7"/>
            </a:solidFill>
          </p:grpSpPr>
          <p:sp>
            <p:nvSpPr>
              <p:cNvPr id="162" name="Freeform 9">
                <a:extLst>
                  <a:ext uri="{FF2B5EF4-FFF2-40B4-BE49-F238E27FC236}">
                    <a16:creationId xmlns:a16="http://schemas.microsoft.com/office/drawing/2014/main" id="{655C91C6-BF92-4D5D-8CB9-91001F168770}"/>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sp>
            <p:nvSpPr>
              <p:cNvPr id="163" name="Rectangle 162">
                <a:extLst>
                  <a:ext uri="{FF2B5EF4-FFF2-40B4-BE49-F238E27FC236}">
                    <a16:creationId xmlns:a16="http://schemas.microsoft.com/office/drawing/2014/main" id="{33460BB5-A517-418F-BFCD-1B66147AE556}"/>
                  </a:ext>
                </a:extLst>
              </p:cNvPr>
              <p:cNvSpPr/>
              <p:nvPr/>
            </p:nvSpPr>
            <p:spPr bwMode="auto">
              <a:xfrm>
                <a:off x="4203700" y="3117850"/>
                <a:ext cx="95250" cy="9525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B5DEA7E9-796C-4E2F-A279-846AFAF4F6F2}"/>
                </a:ext>
              </a:extLst>
            </p:cNvPr>
            <p:cNvGrpSpPr/>
            <p:nvPr/>
          </p:nvGrpSpPr>
          <p:grpSpPr>
            <a:xfrm>
              <a:off x="3350538" y="960364"/>
              <a:ext cx="397353" cy="264949"/>
              <a:chOff x="4658896" y="2838920"/>
              <a:chExt cx="854707" cy="569907"/>
            </a:xfrm>
            <a:solidFill>
              <a:srgbClr val="0078D7"/>
            </a:solidFill>
          </p:grpSpPr>
          <p:sp>
            <p:nvSpPr>
              <p:cNvPr id="167" name="Freeform 5">
                <a:extLst>
                  <a:ext uri="{FF2B5EF4-FFF2-40B4-BE49-F238E27FC236}">
                    <a16:creationId xmlns:a16="http://schemas.microsoft.com/office/drawing/2014/main" id="{10950094-6975-4BA4-B434-722ADF91BE96}"/>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sp>
            <p:nvSpPr>
              <p:cNvPr id="168" name="Isosceles Triangle 167">
                <a:extLst>
                  <a:ext uri="{FF2B5EF4-FFF2-40B4-BE49-F238E27FC236}">
                    <a16:creationId xmlns:a16="http://schemas.microsoft.com/office/drawing/2014/main" id="{2F8BAEE7-CEB2-4679-9876-B1280EF14C3A}"/>
                  </a:ext>
                </a:extLst>
              </p:cNvPr>
              <p:cNvSpPr/>
              <p:nvPr/>
            </p:nvSpPr>
            <p:spPr bwMode="auto">
              <a:xfrm>
                <a:off x="4921250" y="2965450"/>
                <a:ext cx="169418" cy="146050"/>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53BB057C-146E-4F96-95C0-5258FF66261D}"/>
                </a:ext>
              </a:extLst>
            </p:cNvPr>
            <p:cNvGrpSpPr/>
            <p:nvPr/>
          </p:nvGrpSpPr>
          <p:grpSpPr>
            <a:xfrm>
              <a:off x="1914821" y="1531439"/>
              <a:ext cx="200870" cy="334078"/>
              <a:chOff x="5622072" y="3034107"/>
              <a:chExt cx="225306" cy="374720"/>
            </a:xfrm>
            <a:solidFill>
              <a:srgbClr val="0078D7"/>
            </a:solidFill>
          </p:grpSpPr>
          <p:sp>
            <p:nvSpPr>
              <p:cNvPr id="172" name="Freeform 5">
                <a:extLst>
                  <a:ext uri="{FF2B5EF4-FFF2-40B4-BE49-F238E27FC236}">
                    <a16:creationId xmlns:a16="http://schemas.microsoft.com/office/drawing/2014/main" id="{A3894EC6-03FE-4488-8566-D763784E933D}"/>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sp>
            <p:nvSpPr>
              <p:cNvPr id="173" name="Oval 172">
                <a:extLst>
                  <a:ext uri="{FF2B5EF4-FFF2-40B4-BE49-F238E27FC236}">
                    <a16:creationId xmlns:a16="http://schemas.microsoft.com/office/drawing/2014/main" id="{4B064071-4B1C-4418-8E86-BBA500773842}"/>
                  </a:ext>
                </a:extLst>
              </p:cNvPr>
              <p:cNvSpPr/>
              <p:nvPr/>
            </p:nvSpPr>
            <p:spPr bwMode="auto">
              <a:xfrm>
                <a:off x="5670550" y="3124200"/>
                <a:ext cx="107950" cy="10795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76" name="Freeform 5">
              <a:extLst>
                <a:ext uri="{FF2B5EF4-FFF2-40B4-BE49-F238E27FC236}">
                  <a16:creationId xmlns:a16="http://schemas.microsoft.com/office/drawing/2014/main" id="{5AA278A7-DA9A-4691-A552-1C2F1ACB9407}"/>
                </a:ext>
              </a:extLst>
            </p:cNvPr>
            <p:cNvSpPr>
              <a:spLocks noEditPoints="1"/>
            </p:cNvSpPr>
            <p:nvPr/>
          </p:nvSpPr>
          <p:spPr bwMode="auto">
            <a:xfrm>
              <a:off x="1123816" y="3225161"/>
              <a:ext cx="363202" cy="218511"/>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solidFill>
              <a:srgbClr val="0078D7"/>
            </a:solid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sp>
          <p:nvSpPr>
            <p:cNvPr id="179" name="Freeform 5">
              <a:extLst>
                <a:ext uri="{FF2B5EF4-FFF2-40B4-BE49-F238E27FC236}">
                  <a16:creationId xmlns:a16="http://schemas.microsoft.com/office/drawing/2014/main" id="{947555B1-4462-47CE-8046-45161CF4E278}"/>
                </a:ext>
              </a:extLst>
            </p:cNvPr>
            <p:cNvSpPr>
              <a:spLocks noEditPoints="1"/>
            </p:cNvSpPr>
            <p:nvPr/>
          </p:nvSpPr>
          <p:spPr bwMode="auto">
            <a:xfrm>
              <a:off x="5432195" y="2285610"/>
              <a:ext cx="316203" cy="31104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rgbClr val="0078D7"/>
            </a:solidFill>
            <a:ln w="15875" cap="rnd">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182" name="Freeform 9">
              <a:extLst>
                <a:ext uri="{FF2B5EF4-FFF2-40B4-BE49-F238E27FC236}">
                  <a16:creationId xmlns:a16="http://schemas.microsoft.com/office/drawing/2014/main" id="{2292328C-41A0-432A-ACE8-424C106AD61B}"/>
                </a:ext>
              </a:extLst>
            </p:cNvPr>
            <p:cNvSpPr>
              <a:spLocks noEditPoints="1"/>
            </p:cNvSpPr>
            <p:nvPr/>
          </p:nvSpPr>
          <p:spPr bwMode="auto">
            <a:xfrm>
              <a:off x="4935471" y="1650219"/>
              <a:ext cx="398457" cy="161670"/>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solidFill>
              <a:srgbClr val="0078D7"/>
            </a:solidFill>
            <a:ln w="15875" cap="rnd">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185" name="Freeform 41">
              <a:extLst>
                <a:ext uri="{FF2B5EF4-FFF2-40B4-BE49-F238E27FC236}">
                  <a16:creationId xmlns:a16="http://schemas.microsoft.com/office/drawing/2014/main" id="{4EE83FB2-3CD0-4C1B-9BDC-A001280A3E20}"/>
                </a:ext>
              </a:extLst>
            </p:cNvPr>
            <p:cNvSpPr>
              <a:spLocks noEditPoints="1"/>
            </p:cNvSpPr>
            <p:nvPr/>
          </p:nvSpPr>
          <p:spPr bwMode="auto">
            <a:xfrm>
              <a:off x="1271673" y="2300794"/>
              <a:ext cx="421115" cy="26319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918" kern="0">
                <a:gradFill>
                  <a:gsLst>
                    <a:gs pos="0">
                      <a:srgbClr val="505050"/>
                    </a:gs>
                    <a:gs pos="100000">
                      <a:srgbClr val="505050"/>
                    </a:gs>
                  </a:gsLst>
                  <a:lin ang="5400000" scaled="1"/>
                </a:gradFill>
                <a:latin typeface="Segoe UI Semilight"/>
              </a:endParaRPr>
            </a:p>
          </p:txBody>
        </p:sp>
        <p:sp>
          <p:nvSpPr>
            <p:cNvPr id="134" name="building_11">
              <a:extLst>
                <a:ext uri="{FF2B5EF4-FFF2-40B4-BE49-F238E27FC236}">
                  <a16:creationId xmlns:a16="http://schemas.microsoft.com/office/drawing/2014/main" id="{9433472E-2F09-47C3-A567-41DACBD00300}"/>
                </a:ext>
              </a:extLst>
            </p:cNvPr>
            <p:cNvSpPr>
              <a:spLocks noChangeAspect="1" noEditPoints="1"/>
            </p:cNvSpPr>
            <p:nvPr/>
          </p:nvSpPr>
          <p:spPr bwMode="auto">
            <a:xfrm>
              <a:off x="5366764" y="4021326"/>
              <a:ext cx="500044" cy="269176"/>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grpSp>
          <p:nvGrpSpPr>
            <p:cNvPr id="117" name="Group 196">
              <a:extLst>
                <a:ext uri="{FF2B5EF4-FFF2-40B4-BE49-F238E27FC236}">
                  <a16:creationId xmlns:a16="http://schemas.microsoft.com/office/drawing/2014/main" id="{D1EB09AE-D849-4432-AC08-1EB8ED5FDCC9}"/>
                </a:ext>
              </a:extLst>
            </p:cNvPr>
            <p:cNvGrpSpPr>
              <a:grpSpLocks noChangeAspect="1"/>
            </p:cNvGrpSpPr>
            <p:nvPr/>
          </p:nvGrpSpPr>
          <p:grpSpPr bwMode="auto">
            <a:xfrm>
              <a:off x="4278871" y="5177188"/>
              <a:ext cx="214497" cy="408724"/>
              <a:chOff x="7261" y="805"/>
              <a:chExt cx="127" cy="242"/>
            </a:xfrm>
          </p:grpSpPr>
          <p:sp>
            <p:nvSpPr>
              <p:cNvPr id="118" name="Freeform 197">
                <a:extLst>
                  <a:ext uri="{FF2B5EF4-FFF2-40B4-BE49-F238E27FC236}">
                    <a16:creationId xmlns:a16="http://schemas.microsoft.com/office/drawing/2014/main" id="{8A84869C-80DE-4973-B568-50C179CAAF6E}"/>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19" name="Freeform 198">
                <a:extLst>
                  <a:ext uri="{FF2B5EF4-FFF2-40B4-BE49-F238E27FC236}">
                    <a16:creationId xmlns:a16="http://schemas.microsoft.com/office/drawing/2014/main" id="{072763D5-9270-44E2-B8EB-4DE57F58AADC}"/>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20" name="Freeform 199">
                <a:extLst>
                  <a:ext uri="{FF2B5EF4-FFF2-40B4-BE49-F238E27FC236}">
                    <a16:creationId xmlns:a16="http://schemas.microsoft.com/office/drawing/2014/main" id="{27F0BA17-CA96-4163-A83F-356C92FF53C3}"/>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21" name="Freeform 200">
                <a:extLst>
                  <a:ext uri="{FF2B5EF4-FFF2-40B4-BE49-F238E27FC236}">
                    <a16:creationId xmlns:a16="http://schemas.microsoft.com/office/drawing/2014/main" id="{2A1D31C2-07D0-4763-8E1E-949F81003B7F}"/>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22" name="Oval 201">
                <a:extLst>
                  <a:ext uri="{FF2B5EF4-FFF2-40B4-BE49-F238E27FC236}">
                    <a16:creationId xmlns:a16="http://schemas.microsoft.com/office/drawing/2014/main" id="{C5F17554-3DF0-4619-BB16-6FFE0B6B977E}"/>
                  </a:ext>
                </a:extLst>
              </p:cNvPr>
              <p:cNvSpPr>
                <a:spLocks noChangeArrowheads="1"/>
              </p:cNvSpPr>
              <p:nvPr/>
            </p:nvSpPr>
            <p:spPr bwMode="auto">
              <a:xfrm>
                <a:off x="7287" y="878"/>
                <a:ext cx="9" cy="8"/>
              </a:xfrm>
              <a:prstGeom prst="ellips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23" name="Oval 202">
                <a:extLst>
                  <a:ext uri="{FF2B5EF4-FFF2-40B4-BE49-F238E27FC236}">
                    <a16:creationId xmlns:a16="http://schemas.microsoft.com/office/drawing/2014/main" id="{EF08C5DD-99E1-466F-8DD0-3091AD4090DD}"/>
                  </a:ext>
                </a:extLst>
              </p:cNvPr>
              <p:cNvSpPr>
                <a:spLocks noChangeArrowheads="1"/>
              </p:cNvSpPr>
              <p:nvPr/>
            </p:nvSpPr>
            <p:spPr bwMode="auto">
              <a:xfrm>
                <a:off x="7287" y="923"/>
                <a:ext cx="9" cy="8"/>
              </a:xfrm>
              <a:prstGeom prst="ellips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24" name="Oval 203">
                <a:extLst>
                  <a:ext uri="{FF2B5EF4-FFF2-40B4-BE49-F238E27FC236}">
                    <a16:creationId xmlns:a16="http://schemas.microsoft.com/office/drawing/2014/main" id="{53DDAF71-8E1D-4A14-91CF-BED645CFFB83}"/>
                  </a:ext>
                </a:extLst>
              </p:cNvPr>
              <p:cNvSpPr>
                <a:spLocks noChangeArrowheads="1"/>
              </p:cNvSpPr>
              <p:nvPr/>
            </p:nvSpPr>
            <p:spPr bwMode="auto">
              <a:xfrm>
                <a:off x="7287" y="967"/>
                <a:ext cx="9" cy="8"/>
              </a:xfrm>
              <a:prstGeom prst="ellips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grpSp>
        <p:grpSp>
          <p:nvGrpSpPr>
            <p:cNvPr id="98" name="Group 4">
              <a:extLst>
                <a:ext uri="{FF2B5EF4-FFF2-40B4-BE49-F238E27FC236}">
                  <a16:creationId xmlns:a16="http://schemas.microsoft.com/office/drawing/2014/main" id="{922C42B1-FA4B-41B1-BAA0-808B1CC93446}"/>
                </a:ext>
              </a:extLst>
            </p:cNvPr>
            <p:cNvGrpSpPr>
              <a:grpSpLocks noChangeAspect="1"/>
            </p:cNvGrpSpPr>
            <p:nvPr/>
          </p:nvGrpSpPr>
          <p:grpSpPr bwMode="auto">
            <a:xfrm>
              <a:off x="4908278" y="4799061"/>
              <a:ext cx="432492" cy="245953"/>
              <a:chOff x="4568" y="3459"/>
              <a:chExt cx="313" cy="178"/>
            </a:xfrm>
          </p:grpSpPr>
          <p:sp>
            <p:nvSpPr>
              <p:cNvPr id="99" name="Freeform 5">
                <a:extLst>
                  <a:ext uri="{FF2B5EF4-FFF2-40B4-BE49-F238E27FC236}">
                    <a16:creationId xmlns:a16="http://schemas.microsoft.com/office/drawing/2014/main" id="{71CAA45B-3E83-4238-BB1F-2E26DEE5050C}"/>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00" name="Freeform 6">
                <a:extLst>
                  <a:ext uri="{FF2B5EF4-FFF2-40B4-BE49-F238E27FC236}">
                    <a16:creationId xmlns:a16="http://schemas.microsoft.com/office/drawing/2014/main" id="{A3B136D7-C2FC-42E2-805F-0A3ADC36DBBF}"/>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01" name="Line 7">
                <a:extLst>
                  <a:ext uri="{FF2B5EF4-FFF2-40B4-BE49-F238E27FC236}">
                    <a16:creationId xmlns:a16="http://schemas.microsoft.com/office/drawing/2014/main" id="{080E6CFD-3BFC-4234-B0C7-7CE145CA00B1}"/>
                  </a:ext>
                </a:extLst>
              </p:cNvPr>
              <p:cNvSpPr>
                <a:spLocks noChangeShapeType="1"/>
              </p:cNvSpPr>
              <p:nvPr/>
            </p:nvSpPr>
            <p:spPr bwMode="auto">
              <a:xfrm>
                <a:off x="4568" y="3479"/>
                <a:ext cx="92" cy="0"/>
              </a:xfrm>
              <a:prstGeom prst="lin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02" name="Line 8">
                <a:extLst>
                  <a:ext uri="{FF2B5EF4-FFF2-40B4-BE49-F238E27FC236}">
                    <a16:creationId xmlns:a16="http://schemas.microsoft.com/office/drawing/2014/main" id="{0147BE75-CC0F-447D-B9A7-D9EA52087F40}"/>
                  </a:ext>
                </a:extLst>
              </p:cNvPr>
              <p:cNvSpPr>
                <a:spLocks noChangeShapeType="1"/>
              </p:cNvSpPr>
              <p:nvPr/>
            </p:nvSpPr>
            <p:spPr bwMode="auto">
              <a:xfrm>
                <a:off x="4614" y="3479"/>
                <a:ext cx="0" cy="32"/>
              </a:xfrm>
              <a:prstGeom prst="lin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03" name="Freeform 9">
                <a:extLst>
                  <a:ext uri="{FF2B5EF4-FFF2-40B4-BE49-F238E27FC236}">
                    <a16:creationId xmlns:a16="http://schemas.microsoft.com/office/drawing/2014/main" id="{D04E9B0E-4752-4220-9D1D-89A0D666BF08}"/>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04" name="Line 10">
                <a:extLst>
                  <a:ext uri="{FF2B5EF4-FFF2-40B4-BE49-F238E27FC236}">
                    <a16:creationId xmlns:a16="http://schemas.microsoft.com/office/drawing/2014/main" id="{E9D20703-8F57-4C20-8177-E1D126503B36}"/>
                  </a:ext>
                </a:extLst>
              </p:cNvPr>
              <p:cNvSpPr>
                <a:spLocks noChangeShapeType="1"/>
              </p:cNvSpPr>
              <p:nvPr/>
            </p:nvSpPr>
            <p:spPr bwMode="auto">
              <a:xfrm>
                <a:off x="4627" y="3526"/>
                <a:ext cx="18" cy="0"/>
              </a:xfrm>
              <a:prstGeom prst="lin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05" name="Line 11">
                <a:extLst>
                  <a:ext uri="{FF2B5EF4-FFF2-40B4-BE49-F238E27FC236}">
                    <a16:creationId xmlns:a16="http://schemas.microsoft.com/office/drawing/2014/main" id="{4A894468-8BC5-4401-BC7C-B919CE462033}"/>
                  </a:ext>
                </a:extLst>
              </p:cNvPr>
              <p:cNvSpPr>
                <a:spLocks noChangeShapeType="1"/>
              </p:cNvSpPr>
              <p:nvPr/>
            </p:nvSpPr>
            <p:spPr bwMode="auto">
              <a:xfrm>
                <a:off x="4627" y="3558"/>
                <a:ext cx="18" cy="0"/>
              </a:xfrm>
              <a:prstGeom prst="lin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06" name="Freeform 12">
                <a:extLst>
                  <a:ext uri="{FF2B5EF4-FFF2-40B4-BE49-F238E27FC236}">
                    <a16:creationId xmlns:a16="http://schemas.microsoft.com/office/drawing/2014/main" id="{ED4EA0CA-4B9F-4373-A973-60167AF8BEED}"/>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07" name="Line 13">
                <a:extLst>
                  <a:ext uri="{FF2B5EF4-FFF2-40B4-BE49-F238E27FC236}">
                    <a16:creationId xmlns:a16="http://schemas.microsoft.com/office/drawing/2014/main" id="{C11EED69-80A7-4CBA-A816-6C12210B37AE}"/>
                  </a:ext>
                </a:extLst>
              </p:cNvPr>
              <p:cNvSpPr>
                <a:spLocks noChangeShapeType="1"/>
              </p:cNvSpPr>
              <p:nvPr/>
            </p:nvSpPr>
            <p:spPr bwMode="auto">
              <a:xfrm flipH="1">
                <a:off x="4789" y="3479"/>
                <a:ext cx="92" cy="0"/>
              </a:xfrm>
              <a:prstGeom prst="lin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08" name="Line 14">
                <a:extLst>
                  <a:ext uri="{FF2B5EF4-FFF2-40B4-BE49-F238E27FC236}">
                    <a16:creationId xmlns:a16="http://schemas.microsoft.com/office/drawing/2014/main" id="{82B5C250-83E4-46DE-9B51-4EC67D7A8EF0}"/>
                  </a:ext>
                </a:extLst>
              </p:cNvPr>
              <p:cNvSpPr>
                <a:spLocks noChangeShapeType="1"/>
              </p:cNvSpPr>
              <p:nvPr/>
            </p:nvSpPr>
            <p:spPr bwMode="auto">
              <a:xfrm>
                <a:off x="4835" y="3479"/>
                <a:ext cx="0" cy="32"/>
              </a:xfrm>
              <a:prstGeom prst="lin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09" name="Freeform 15">
                <a:extLst>
                  <a:ext uri="{FF2B5EF4-FFF2-40B4-BE49-F238E27FC236}">
                    <a16:creationId xmlns:a16="http://schemas.microsoft.com/office/drawing/2014/main" id="{68DF70CC-9B21-4FBD-AD58-30B58556845A}"/>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10" name="Line 16">
                <a:extLst>
                  <a:ext uri="{FF2B5EF4-FFF2-40B4-BE49-F238E27FC236}">
                    <a16:creationId xmlns:a16="http://schemas.microsoft.com/office/drawing/2014/main" id="{5B87953D-5399-4AE2-89DF-5826D18C3A6A}"/>
                  </a:ext>
                </a:extLst>
              </p:cNvPr>
              <p:cNvSpPr>
                <a:spLocks noChangeShapeType="1"/>
              </p:cNvSpPr>
              <p:nvPr/>
            </p:nvSpPr>
            <p:spPr bwMode="auto">
              <a:xfrm flipH="1">
                <a:off x="4804" y="3526"/>
                <a:ext cx="18" cy="0"/>
              </a:xfrm>
              <a:prstGeom prst="lin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11" name="Line 17">
                <a:extLst>
                  <a:ext uri="{FF2B5EF4-FFF2-40B4-BE49-F238E27FC236}">
                    <a16:creationId xmlns:a16="http://schemas.microsoft.com/office/drawing/2014/main" id="{E25E5DFA-90C9-4AF8-80F9-DE6BCDB3AE5F}"/>
                  </a:ext>
                </a:extLst>
              </p:cNvPr>
              <p:cNvSpPr>
                <a:spLocks noChangeShapeType="1"/>
              </p:cNvSpPr>
              <p:nvPr/>
            </p:nvSpPr>
            <p:spPr bwMode="auto">
              <a:xfrm flipH="1">
                <a:off x="4804" y="3558"/>
                <a:ext cx="18" cy="0"/>
              </a:xfrm>
              <a:prstGeom prst="lin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12" name="Line 18">
                <a:extLst>
                  <a:ext uri="{FF2B5EF4-FFF2-40B4-BE49-F238E27FC236}">
                    <a16:creationId xmlns:a16="http://schemas.microsoft.com/office/drawing/2014/main" id="{15431631-E8EA-4104-BC38-288FAAC5B7A9}"/>
                  </a:ext>
                </a:extLst>
              </p:cNvPr>
              <p:cNvSpPr>
                <a:spLocks noChangeShapeType="1"/>
              </p:cNvSpPr>
              <p:nvPr/>
            </p:nvSpPr>
            <p:spPr bwMode="auto">
              <a:xfrm flipH="1">
                <a:off x="4638" y="3573"/>
                <a:ext cx="33" cy="64"/>
              </a:xfrm>
              <a:prstGeom prst="lin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13" name="Line 19">
                <a:extLst>
                  <a:ext uri="{FF2B5EF4-FFF2-40B4-BE49-F238E27FC236}">
                    <a16:creationId xmlns:a16="http://schemas.microsoft.com/office/drawing/2014/main" id="{10DD4F45-E172-4FE6-9C84-4132D005489E}"/>
                  </a:ext>
                </a:extLst>
              </p:cNvPr>
              <p:cNvSpPr>
                <a:spLocks noChangeShapeType="1"/>
              </p:cNvSpPr>
              <p:nvPr/>
            </p:nvSpPr>
            <p:spPr bwMode="auto">
              <a:xfrm>
                <a:off x="4777" y="3573"/>
                <a:ext cx="33" cy="64"/>
              </a:xfrm>
              <a:prstGeom prst="lin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14" name="Line 20">
                <a:extLst>
                  <a:ext uri="{FF2B5EF4-FFF2-40B4-BE49-F238E27FC236}">
                    <a16:creationId xmlns:a16="http://schemas.microsoft.com/office/drawing/2014/main" id="{B354BD48-897F-4E9C-B211-E13DEE5B478B}"/>
                  </a:ext>
                </a:extLst>
              </p:cNvPr>
              <p:cNvSpPr>
                <a:spLocks noChangeShapeType="1"/>
              </p:cNvSpPr>
              <p:nvPr/>
            </p:nvSpPr>
            <p:spPr bwMode="auto">
              <a:xfrm>
                <a:off x="4683" y="3552"/>
                <a:ext cx="83" cy="0"/>
              </a:xfrm>
              <a:prstGeom prst="line">
                <a:avLst/>
              </a:pr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115" name="Freeform 21">
                <a:extLst>
                  <a:ext uri="{FF2B5EF4-FFF2-40B4-BE49-F238E27FC236}">
                    <a16:creationId xmlns:a16="http://schemas.microsoft.com/office/drawing/2014/main" id="{DD10D03F-8F74-4C35-A30A-251DECA04A13}"/>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grpSp>
        <p:sp>
          <p:nvSpPr>
            <p:cNvPr id="82" name="Freeform 9">
              <a:extLst>
                <a:ext uri="{FF2B5EF4-FFF2-40B4-BE49-F238E27FC236}">
                  <a16:creationId xmlns:a16="http://schemas.microsoft.com/office/drawing/2014/main" id="{E3ABB322-D6A4-4ACA-BC33-E17CFFE4404F}"/>
                </a:ext>
              </a:extLst>
            </p:cNvPr>
            <p:cNvSpPr>
              <a:spLocks noEditPoints="1"/>
            </p:cNvSpPr>
            <p:nvPr/>
          </p:nvSpPr>
          <p:spPr bwMode="auto">
            <a:xfrm>
              <a:off x="1355377" y="3975956"/>
              <a:ext cx="346090" cy="354706"/>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83" name="Freeform 10">
              <a:extLst>
                <a:ext uri="{FF2B5EF4-FFF2-40B4-BE49-F238E27FC236}">
                  <a16:creationId xmlns:a16="http://schemas.microsoft.com/office/drawing/2014/main" id="{1BBC4927-72CB-47E4-A50E-FD11D85936D1}"/>
                </a:ext>
              </a:extLst>
            </p:cNvPr>
            <p:cNvSpPr>
              <a:spLocks noEditPoints="1"/>
            </p:cNvSpPr>
            <p:nvPr/>
          </p:nvSpPr>
          <p:spPr bwMode="auto">
            <a:xfrm>
              <a:off x="1264905" y="4126742"/>
              <a:ext cx="198176" cy="202484"/>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63" name="Airplane_E709">
              <a:extLst>
                <a:ext uri="{FF2B5EF4-FFF2-40B4-BE49-F238E27FC236}">
                  <a16:creationId xmlns:a16="http://schemas.microsoft.com/office/drawing/2014/main" id="{E359AE26-0DE8-4381-8E79-CC169B17DB8F}"/>
                </a:ext>
              </a:extLst>
            </p:cNvPr>
            <p:cNvSpPr>
              <a:spLocks noChangeAspect="1"/>
            </p:cNvSpPr>
            <p:nvPr/>
          </p:nvSpPr>
          <p:spPr bwMode="auto">
            <a:xfrm>
              <a:off x="1795755" y="4753685"/>
              <a:ext cx="346921" cy="3515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grpFill/>
            <a:ln w="15875" cap="flat" cmpd="sng" algn="ctr">
              <a:solidFill>
                <a:srgbClr val="FFFFFF"/>
              </a:solidFill>
              <a:prstDash val="solid"/>
              <a:headEnd type="none"/>
              <a:tailEnd type="none"/>
            </a:ln>
            <a:effec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latin typeface="Segoe UI Semilight"/>
              </a:endParaRPr>
            </a:p>
          </p:txBody>
        </p:sp>
        <p:sp>
          <p:nvSpPr>
            <p:cNvPr id="91" name="bus">
              <a:extLst>
                <a:ext uri="{FF2B5EF4-FFF2-40B4-BE49-F238E27FC236}">
                  <a16:creationId xmlns:a16="http://schemas.microsoft.com/office/drawing/2014/main" id="{D2413B16-73B9-4E10-846B-CE8A6A66896E}"/>
                </a:ext>
              </a:extLst>
            </p:cNvPr>
            <p:cNvSpPr>
              <a:spLocks noChangeAspect="1" noEditPoints="1"/>
            </p:cNvSpPr>
            <p:nvPr/>
          </p:nvSpPr>
          <p:spPr bwMode="auto">
            <a:xfrm>
              <a:off x="2538723" y="5213725"/>
              <a:ext cx="310950" cy="310947"/>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918" kern="0">
                <a:gradFill>
                  <a:gsLst>
                    <a:gs pos="0">
                      <a:srgbClr val="505050"/>
                    </a:gs>
                    <a:gs pos="100000">
                      <a:srgbClr val="505050"/>
                    </a:gs>
                  </a:gsLst>
                </a:gradFill>
                <a:latin typeface="Segoe UI Semilight"/>
              </a:endParaRPr>
            </a:p>
          </p:txBody>
        </p:sp>
      </p:grpSp>
      <p:sp>
        <p:nvSpPr>
          <p:cNvPr id="199" name="TextBox 198">
            <a:extLst>
              <a:ext uri="{FF2B5EF4-FFF2-40B4-BE49-F238E27FC236}">
                <a16:creationId xmlns:a16="http://schemas.microsoft.com/office/drawing/2014/main" id="{7B8805EE-412F-4576-A0BC-123066D1EB2E}"/>
              </a:ext>
            </a:extLst>
          </p:cNvPr>
          <p:cNvSpPr txBox="1"/>
          <p:nvPr/>
        </p:nvSpPr>
        <p:spPr>
          <a:xfrm flipH="1">
            <a:off x="6372671" y="664254"/>
            <a:ext cx="5514867" cy="1887084"/>
          </a:xfrm>
          <a:prstGeom prst="rect">
            <a:avLst/>
          </a:prstGeom>
          <a:noFill/>
        </p:spPr>
        <p:txBody>
          <a:bodyPr wrap="square" rtlCol="0">
            <a:spAutoFit/>
          </a:bodyPr>
          <a:lstStyle/>
          <a:p>
            <a:pPr defTabSz="932597"/>
            <a:r>
              <a:rPr lang="en-US" sz="2856">
                <a:gradFill>
                  <a:gsLst>
                    <a:gs pos="33654">
                      <a:prstClr val="black"/>
                    </a:gs>
                    <a:gs pos="15000">
                      <a:prstClr val="black"/>
                    </a:gs>
                  </a:gsLst>
                  <a:lin ang="5400000" scaled="0"/>
                </a:gradFill>
                <a:latin typeface="Calibri" panose="020F0502020204030204"/>
              </a:rPr>
              <a:t>Organizations are hitting a tipping point where more traffic is going to the cloud than to on premises datacenters</a:t>
            </a:r>
          </a:p>
        </p:txBody>
      </p:sp>
      <p:grpSp>
        <p:nvGrpSpPr>
          <p:cNvPr id="453" name="Group 452">
            <a:extLst>
              <a:ext uri="{FF2B5EF4-FFF2-40B4-BE49-F238E27FC236}">
                <a16:creationId xmlns:a16="http://schemas.microsoft.com/office/drawing/2014/main" id="{0C6D013E-62E2-4B91-AD17-D344BCD80A10}"/>
              </a:ext>
            </a:extLst>
          </p:cNvPr>
          <p:cNvGrpSpPr/>
          <p:nvPr/>
        </p:nvGrpSpPr>
        <p:grpSpPr>
          <a:xfrm>
            <a:off x="2255545" y="2552212"/>
            <a:ext cx="1918225" cy="2104483"/>
            <a:chOff x="2598950" y="2293003"/>
            <a:chExt cx="1880783" cy="2063406"/>
          </a:xfrm>
        </p:grpSpPr>
        <p:cxnSp>
          <p:nvCxnSpPr>
            <p:cNvPr id="451" name="Straight Connector 450">
              <a:extLst>
                <a:ext uri="{FF2B5EF4-FFF2-40B4-BE49-F238E27FC236}">
                  <a16:creationId xmlns:a16="http://schemas.microsoft.com/office/drawing/2014/main" id="{A560BFBC-77F2-4E28-8E23-92E11851FDC7}"/>
                </a:ext>
              </a:extLst>
            </p:cNvPr>
            <p:cNvCxnSpPr>
              <a:cxnSpLocks/>
            </p:cNvCxnSpPr>
            <p:nvPr/>
          </p:nvCxnSpPr>
          <p:spPr>
            <a:xfrm rot="18265094" flipH="1">
              <a:off x="2981981" y="2287428"/>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0486C126-37F6-4687-849A-D974025A9048}"/>
                </a:ext>
              </a:extLst>
            </p:cNvPr>
            <p:cNvCxnSpPr>
              <a:cxnSpLocks/>
            </p:cNvCxnSpPr>
            <p:nvPr/>
          </p:nvCxnSpPr>
          <p:spPr>
            <a:xfrm rot="9378755" flipH="1" flipV="1">
              <a:off x="2598950" y="2682102"/>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AA9B11BE-A769-40E3-B060-48A7982617F0}"/>
                </a:ext>
              </a:extLst>
            </p:cNvPr>
            <p:cNvCxnSpPr>
              <a:cxnSpLocks/>
            </p:cNvCxnSpPr>
            <p:nvPr/>
          </p:nvCxnSpPr>
          <p:spPr>
            <a:xfrm rot="5400000" flipH="1" flipV="1">
              <a:off x="2715400" y="3264973"/>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13AE6E-A870-4565-BC71-6C526146EA70}"/>
                </a:ext>
              </a:extLst>
            </p:cNvPr>
            <p:cNvCxnSpPr>
              <a:cxnSpLocks/>
            </p:cNvCxnSpPr>
            <p:nvPr/>
          </p:nvCxnSpPr>
          <p:spPr>
            <a:xfrm rot="20262615" flipH="1" flipV="1">
              <a:off x="3609417" y="3093367"/>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A42C91A-7D68-4C87-90F0-6C246ADDF5BE}"/>
                </a:ext>
              </a:extLst>
            </p:cNvPr>
            <p:cNvCxnSpPr>
              <a:cxnSpLocks/>
            </p:cNvCxnSpPr>
            <p:nvPr/>
          </p:nvCxnSpPr>
          <p:spPr>
            <a:xfrm flipH="1">
              <a:off x="3512696" y="2467557"/>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FBD8DDD-0D57-47A2-91FD-DAD87100007D}"/>
                </a:ext>
              </a:extLst>
            </p:cNvPr>
            <p:cNvCxnSpPr>
              <a:cxnSpLocks/>
            </p:cNvCxnSpPr>
            <p:nvPr/>
          </p:nvCxnSpPr>
          <p:spPr>
            <a:xfrm rot="7465094" flipH="1">
              <a:off x="3210323" y="3480518"/>
              <a:ext cx="870316" cy="88146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54" name="Group 453">
            <a:extLst>
              <a:ext uri="{FF2B5EF4-FFF2-40B4-BE49-F238E27FC236}">
                <a16:creationId xmlns:a16="http://schemas.microsoft.com/office/drawing/2014/main" id="{C5914B94-45FB-4446-9F2A-ED4190F691A1}"/>
              </a:ext>
            </a:extLst>
          </p:cNvPr>
          <p:cNvGrpSpPr/>
          <p:nvPr/>
        </p:nvGrpSpPr>
        <p:grpSpPr>
          <a:xfrm>
            <a:off x="2035030" y="2298431"/>
            <a:ext cx="2353379" cy="2612045"/>
            <a:chOff x="2382740" y="2044175"/>
            <a:chExt cx="2307444" cy="2561061"/>
          </a:xfrm>
        </p:grpSpPr>
        <p:sp>
          <p:nvSpPr>
            <p:cNvPr id="452" name="Oval 451">
              <a:extLst>
                <a:ext uri="{FF2B5EF4-FFF2-40B4-BE49-F238E27FC236}">
                  <a16:creationId xmlns:a16="http://schemas.microsoft.com/office/drawing/2014/main" id="{BD30BF85-1746-4127-A80A-66A79C88E57A}"/>
                </a:ext>
              </a:extLst>
            </p:cNvPr>
            <p:cNvSpPr/>
            <p:nvPr/>
          </p:nvSpPr>
          <p:spPr>
            <a:xfrm rot="18265094">
              <a:off x="3221792" y="2044175"/>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434" name="Oval 433">
              <a:extLst>
                <a:ext uri="{FF2B5EF4-FFF2-40B4-BE49-F238E27FC236}">
                  <a16:creationId xmlns:a16="http://schemas.microsoft.com/office/drawing/2014/main" id="{B214978F-E47A-4EB1-863D-1D817CBFA5B1}"/>
                </a:ext>
              </a:extLst>
            </p:cNvPr>
            <p:cNvSpPr/>
            <p:nvPr/>
          </p:nvSpPr>
          <p:spPr>
            <a:xfrm rot="9378755" flipV="1">
              <a:off x="2382740" y="2816566"/>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428" name="Oval 427">
              <a:extLst>
                <a:ext uri="{FF2B5EF4-FFF2-40B4-BE49-F238E27FC236}">
                  <a16:creationId xmlns:a16="http://schemas.microsoft.com/office/drawing/2014/main" id="{AE778DE2-FE31-4DE2-97A4-69747D65A969}"/>
                </a:ext>
              </a:extLst>
            </p:cNvPr>
            <p:cNvSpPr/>
            <p:nvPr/>
          </p:nvSpPr>
          <p:spPr>
            <a:xfrm rot="5400000" flipV="1">
              <a:off x="2632907" y="4062332"/>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421" name="Oval 420">
              <a:extLst>
                <a:ext uri="{FF2B5EF4-FFF2-40B4-BE49-F238E27FC236}">
                  <a16:creationId xmlns:a16="http://schemas.microsoft.com/office/drawing/2014/main" id="{910A92BF-3ABE-4DF7-8387-D4FE4346A858}"/>
                </a:ext>
              </a:extLst>
            </p:cNvPr>
            <p:cNvSpPr/>
            <p:nvPr/>
          </p:nvSpPr>
          <p:spPr>
            <a:xfrm rot="20262615" flipV="1">
              <a:off x="4535861" y="3699982"/>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400" name="Oval 399">
              <a:extLst>
                <a:ext uri="{FF2B5EF4-FFF2-40B4-BE49-F238E27FC236}">
                  <a16:creationId xmlns:a16="http://schemas.microsoft.com/office/drawing/2014/main" id="{074CFC9D-E713-4BE8-867F-555E759D7500}"/>
                </a:ext>
              </a:extLst>
            </p:cNvPr>
            <p:cNvSpPr/>
            <p:nvPr/>
          </p:nvSpPr>
          <p:spPr>
            <a:xfrm>
              <a:off x="4304480" y="2390638"/>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412" name="Oval 411">
              <a:extLst>
                <a:ext uri="{FF2B5EF4-FFF2-40B4-BE49-F238E27FC236}">
                  <a16:creationId xmlns:a16="http://schemas.microsoft.com/office/drawing/2014/main" id="{B8B7F2E9-8288-453C-AAF5-2D1049F08255}"/>
                </a:ext>
              </a:extLst>
            </p:cNvPr>
            <p:cNvSpPr/>
            <p:nvPr/>
          </p:nvSpPr>
          <p:spPr>
            <a:xfrm rot="7465094">
              <a:off x="3686505" y="4450913"/>
              <a:ext cx="154323" cy="15432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sp>
        <p:nvSpPr>
          <p:cNvPr id="44" name="Freeform: Shape 43">
            <a:extLst>
              <a:ext uri="{FF2B5EF4-FFF2-40B4-BE49-F238E27FC236}">
                <a16:creationId xmlns:a16="http://schemas.microsoft.com/office/drawing/2014/main" id="{B0339A6C-4C08-4226-A672-B97C39188512}"/>
              </a:ext>
            </a:extLst>
          </p:cNvPr>
          <p:cNvSpPr/>
          <p:nvPr/>
        </p:nvSpPr>
        <p:spPr bwMode="auto">
          <a:xfrm flipV="1">
            <a:off x="2272309" y="2962203"/>
            <a:ext cx="1928506" cy="106309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2225" cap="flat">
            <a:noFill/>
            <a:prstDash val="solid"/>
            <a:miter lim="800000"/>
            <a:headEnd/>
            <a:tailEnd/>
          </a:ln>
        </p:spPr>
        <p:txBody>
          <a:bodyPr vert="horz" wrap="square" lIns="93260" tIns="46630" rIns="93260" bIns="46630" numCol="1" anchor="t" anchorCtr="0" compatLnSpc="1">
            <a:prstTxWarp prst="textNoShape">
              <a:avLst/>
            </a:prstTxWarp>
          </a:bodyPr>
          <a:lstStyle/>
          <a:p>
            <a:pPr algn="ctr" defTabSz="951304">
              <a:defRPr/>
            </a:pPr>
            <a:endParaRPr lang="en-US" sz="1836" kern="0">
              <a:solidFill>
                <a:srgbClr val="505050"/>
              </a:solidFill>
              <a:latin typeface="Segoe UI Semilight"/>
            </a:endParaRPr>
          </a:p>
        </p:txBody>
      </p:sp>
      <p:sp>
        <p:nvSpPr>
          <p:cNvPr id="169" name="TextBox 168">
            <a:extLst>
              <a:ext uri="{FF2B5EF4-FFF2-40B4-BE49-F238E27FC236}">
                <a16:creationId xmlns:a16="http://schemas.microsoft.com/office/drawing/2014/main" id="{9A1B91AB-C90E-4799-AFA5-D13264CC7EE5}"/>
              </a:ext>
            </a:extLst>
          </p:cNvPr>
          <p:cNvSpPr txBox="1"/>
          <p:nvPr/>
        </p:nvSpPr>
        <p:spPr>
          <a:xfrm flipH="1">
            <a:off x="6509717" y="3141626"/>
            <a:ext cx="5434163" cy="542399"/>
          </a:xfrm>
          <a:prstGeom prst="rect">
            <a:avLst/>
          </a:prstGeom>
          <a:noFill/>
        </p:spPr>
        <p:txBody>
          <a:bodyPr wrap="square" rtlCol="0">
            <a:spAutoFit/>
          </a:bodyPr>
          <a:lstStyle/>
          <a:p>
            <a:pPr defTabSz="932597"/>
            <a:r>
              <a:rPr lang="en-US" sz="2856">
                <a:gradFill>
                  <a:gsLst>
                    <a:gs pos="33654">
                      <a:prstClr val="black"/>
                    </a:gs>
                    <a:gs pos="15000">
                      <a:prstClr val="black"/>
                    </a:gs>
                  </a:gsLst>
                  <a:lin ang="5400000" scaled="0"/>
                </a:gradFill>
                <a:latin typeface="Calibri" panose="020F0502020204030204"/>
              </a:rPr>
              <a:t>a new network design</a:t>
            </a:r>
          </a:p>
        </p:txBody>
      </p:sp>
      <p:sp>
        <p:nvSpPr>
          <p:cNvPr id="164" name="TextBox 163">
            <a:extLst>
              <a:ext uri="{FF2B5EF4-FFF2-40B4-BE49-F238E27FC236}">
                <a16:creationId xmlns:a16="http://schemas.microsoft.com/office/drawing/2014/main" id="{86B8EC4B-CD37-4AB6-8AE2-B2E2D3F9477A}"/>
              </a:ext>
            </a:extLst>
          </p:cNvPr>
          <p:cNvSpPr txBox="1"/>
          <p:nvPr/>
        </p:nvSpPr>
        <p:spPr>
          <a:xfrm flipH="1">
            <a:off x="6490309" y="3799079"/>
            <a:ext cx="5552245" cy="542399"/>
          </a:xfrm>
          <a:prstGeom prst="rect">
            <a:avLst/>
          </a:prstGeom>
          <a:noFill/>
        </p:spPr>
        <p:txBody>
          <a:bodyPr wrap="square" rtlCol="0">
            <a:spAutoFit/>
          </a:bodyPr>
          <a:lstStyle/>
          <a:p>
            <a:pPr defTabSz="932597"/>
            <a:r>
              <a:rPr lang="en-US" sz="2856">
                <a:gradFill>
                  <a:gsLst>
                    <a:gs pos="33654">
                      <a:prstClr val="black"/>
                    </a:gs>
                    <a:gs pos="15000">
                      <a:prstClr val="black"/>
                    </a:gs>
                  </a:gsLst>
                  <a:lin ang="5400000" scaled="0"/>
                </a:gradFill>
                <a:latin typeface="Calibri" panose="020F0502020204030204"/>
              </a:rPr>
              <a:t>a new network security approach</a:t>
            </a:r>
          </a:p>
        </p:txBody>
      </p:sp>
      <p:sp>
        <p:nvSpPr>
          <p:cNvPr id="174" name="TextBox 173">
            <a:extLst>
              <a:ext uri="{FF2B5EF4-FFF2-40B4-BE49-F238E27FC236}">
                <a16:creationId xmlns:a16="http://schemas.microsoft.com/office/drawing/2014/main" id="{81CB895C-A314-4217-89A6-73EB2AE1F534}"/>
              </a:ext>
            </a:extLst>
          </p:cNvPr>
          <p:cNvSpPr txBox="1"/>
          <p:nvPr/>
        </p:nvSpPr>
        <p:spPr>
          <a:xfrm flipH="1">
            <a:off x="6519526" y="4567392"/>
            <a:ext cx="5552245" cy="542399"/>
          </a:xfrm>
          <a:prstGeom prst="rect">
            <a:avLst/>
          </a:prstGeom>
          <a:noFill/>
        </p:spPr>
        <p:txBody>
          <a:bodyPr wrap="square" rtlCol="0">
            <a:spAutoFit/>
          </a:bodyPr>
          <a:lstStyle/>
          <a:p>
            <a:pPr defTabSz="932597"/>
            <a:r>
              <a:rPr lang="en-US" sz="2856">
                <a:gradFill>
                  <a:gsLst>
                    <a:gs pos="33654">
                      <a:prstClr val="black"/>
                    </a:gs>
                    <a:gs pos="15000">
                      <a:prstClr val="black"/>
                    </a:gs>
                  </a:gsLst>
                  <a:lin ang="5400000" scaled="0"/>
                </a:gradFill>
                <a:latin typeface="Calibri" panose="020F0502020204030204"/>
              </a:rPr>
              <a:t>a new application delivery model</a:t>
            </a:r>
          </a:p>
        </p:txBody>
      </p:sp>
      <p:sp>
        <p:nvSpPr>
          <p:cNvPr id="177" name="TextBox 176">
            <a:extLst>
              <a:ext uri="{FF2B5EF4-FFF2-40B4-BE49-F238E27FC236}">
                <a16:creationId xmlns:a16="http://schemas.microsoft.com/office/drawing/2014/main" id="{FAF0613C-39DB-4A0A-8858-7F7E7BC3E52D}"/>
              </a:ext>
            </a:extLst>
          </p:cNvPr>
          <p:cNvSpPr txBox="1"/>
          <p:nvPr/>
        </p:nvSpPr>
        <p:spPr>
          <a:xfrm flipH="1">
            <a:off x="6519526" y="5230629"/>
            <a:ext cx="5915273" cy="990628"/>
          </a:xfrm>
          <a:prstGeom prst="rect">
            <a:avLst/>
          </a:prstGeom>
          <a:noFill/>
        </p:spPr>
        <p:txBody>
          <a:bodyPr wrap="square" rtlCol="0">
            <a:spAutoFit/>
          </a:bodyPr>
          <a:lstStyle/>
          <a:p>
            <a:pPr defTabSz="932597"/>
            <a:r>
              <a:rPr lang="en-US" sz="2856">
                <a:gradFill>
                  <a:gsLst>
                    <a:gs pos="33654">
                      <a:prstClr val="black"/>
                    </a:gs>
                    <a:gs pos="15000">
                      <a:prstClr val="black"/>
                    </a:gs>
                  </a:gsLst>
                  <a:lin ang="5400000" scaled="0"/>
                </a:gradFill>
                <a:latin typeface="Calibri" panose="020F0502020204030204"/>
              </a:rPr>
              <a:t>a comprehensive monitoring approach integrated with </a:t>
            </a:r>
            <a:r>
              <a:rPr lang="en-US" sz="2856" err="1">
                <a:gradFill>
                  <a:gsLst>
                    <a:gs pos="33654">
                      <a:prstClr val="black"/>
                    </a:gs>
                    <a:gs pos="15000">
                      <a:prstClr val="black"/>
                    </a:gs>
                  </a:gsLst>
                  <a:lin ang="5400000" scaled="0"/>
                </a:gradFill>
                <a:latin typeface="Calibri" panose="020F0502020204030204"/>
              </a:rPr>
              <a:t>devops</a:t>
            </a:r>
            <a:endParaRPr lang="en-US" sz="2856">
              <a:gradFill>
                <a:gsLst>
                  <a:gs pos="33654">
                    <a:prstClr val="black"/>
                  </a:gs>
                  <a:gs pos="15000">
                    <a:prstClr val="black"/>
                  </a:gs>
                </a:gsLst>
                <a:lin ang="5400000" scaled="0"/>
              </a:gradFill>
              <a:latin typeface="Calibri" panose="020F0502020204030204"/>
            </a:endParaRPr>
          </a:p>
        </p:txBody>
      </p:sp>
      <p:sp>
        <p:nvSpPr>
          <p:cNvPr id="2" name="TextBox 1">
            <a:extLst>
              <a:ext uri="{FF2B5EF4-FFF2-40B4-BE49-F238E27FC236}">
                <a16:creationId xmlns:a16="http://schemas.microsoft.com/office/drawing/2014/main" id="{D30DB0DA-C1E4-4DBB-94B1-D18DAC7101B3}"/>
              </a:ext>
            </a:extLst>
          </p:cNvPr>
          <p:cNvSpPr txBox="1"/>
          <p:nvPr/>
        </p:nvSpPr>
        <p:spPr>
          <a:xfrm>
            <a:off x="6512308" y="2716530"/>
            <a:ext cx="3328098" cy="320182"/>
          </a:xfrm>
          <a:prstGeom prst="rect">
            <a:avLst/>
          </a:prstGeom>
          <a:noFill/>
        </p:spPr>
        <p:txBody>
          <a:bodyPr wrap="none" lIns="0" tIns="0" rIns="0" bIns="0" rtlCol="0">
            <a:spAutoFit/>
          </a:bodyPr>
          <a:lstStyle/>
          <a:p>
            <a:pPr defTabSz="932597"/>
            <a:r>
              <a:rPr lang="en-US" sz="2040">
                <a:solidFill>
                  <a:srgbClr val="FFC000"/>
                </a:solidFill>
                <a:latin typeface="Calibri" panose="020F0502020204030204"/>
              </a:rPr>
              <a:t>Requires foundational changes</a:t>
            </a:r>
          </a:p>
        </p:txBody>
      </p:sp>
    </p:spTree>
    <p:extLst>
      <p:ext uri="{BB962C8B-B14F-4D97-AF65-F5344CB8AC3E}">
        <p14:creationId xmlns:p14="http://schemas.microsoft.com/office/powerpoint/2010/main" val="76119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1000" fill="hold"/>
                                        <p:tgtEl>
                                          <p:spTgt spid="33"/>
                                        </p:tgtEl>
                                        <p:attrNameLst>
                                          <p:attrName>ppt_w</p:attrName>
                                        </p:attrNameLst>
                                      </p:cBhvr>
                                      <p:tavLst>
                                        <p:tav tm="0">
                                          <p:val>
                                            <p:fltVal val="0"/>
                                          </p:val>
                                        </p:tav>
                                        <p:tav tm="100000">
                                          <p:val>
                                            <p:strVal val="#ppt_w"/>
                                          </p:val>
                                        </p:tav>
                                      </p:tavLst>
                                    </p:anim>
                                    <p:anim calcmode="lin" valueType="num">
                                      <p:cBhvr>
                                        <p:cTn id="14" dur="1000" fill="hold"/>
                                        <p:tgtEl>
                                          <p:spTgt spid="33"/>
                                        </p:tgtEl>
                                        <p:attrNameLst>
                                          <p:attrName>ppt_h</p:attrName>
                                        </p:attrNameLst>
                                      </p:cBhvr>
                                      <p:tavLst>
                                        <p:tav tm="0">
                                          <p:val>
                                            <p:fltVal val="0"/>
                                          </p:val>
                                        </p:tav>
                                        <p:tav tm="100000">
                                          <p:val>
                                            <p:strVal val="#ppt_h"/>
                                          </p:val>
                                        </p:tav>
                                      </p:tavLst>
                                    </p:anim>
                                    <p:anim calcmode="lin" valueType="num">
                                      <p:cBhvr>
                                        <p:cTn id="15" dur="1000" fill="hold"/>
                                        <p:tgtEl>
                                          <p:spTgt spid="33"/>
                                        </p:tgtEl>
                                        <p:attrNameLst>
                                          <p:attrName>style.rotation</p:attrName>
                                        </p:attrNameLst>
                                      </p:cBhvr>
                                      <p:tavLst>
                                        <p:tav tm="0">
                                          <p:val>
                                            <p:fltVal val="90"/>
                                          </p:val>
                                        </p:tav>
                                        <p:tav tm="100000">
                                          <p:val>
                                            <p:fltVal val="0"/>
                                          </p:val>
                                        </p:tav>
                                      </p:tavLst>
                                    </p:anim>
                                    <p:animEffect transition="in" filter="fade">
                                      <p:cBhvr>
                                        <p:cTn id="16" dur="1000"/>
                                        <p:tgtEl>
                                          <p:spTgt spid="33"/>
                                        </p:tgtEl>
                                      </p:cBhvr>
                                    </p:animEffect>
                                  </p:childTnLst>
                                </p:cTn>
                              </p:par>
                              <p:par>
                                <p:cTn id="17" presetID="3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1000" fill="hold"/>
                                        <p:tgtEl>
                                          <p:spTgt spid="46"/>
                                        </p:tgtEl>
                                        <p:attrNameLst>
                                          <p:attrName>ppt_w</p:attrName>
                                        </p:attrNameLst>
                                      </p:cBhvr>
                                      <p:tavLst>
                                        <p:tav tm="0">
                                          <p:val>
                                            <p:fltVal val="0"/>
                                          </p:val>
                                        </p:tav>
                                        <p:tav tm="100000">
                                          <p:val>
                                            <p:strVal val="#ppt_w"/>
                                          </p:val>
                                        </p:tav>
                                      </p:tavLst>
                                    </p:anim>
                                    <p:anim calcmode="lin" valueType="num">
                                      <p:cBhvr>
                                        <p:cTn id="20" dur="1000" fill="hold"/>
                                        <p:tgtEl>
                                          <p:spTgt spid="46"/>
                                        </p:tgtEl>
                                        <p:attrNameLst>
                                          <p:attrName>ppt_h</p:attrName>
                                        </p:attrNameLst>
                                      </p:cBhvr>
                                      <p:tavLst>
                                        <p:tav tm="0">
                                          <p:val>
                                            <p:fltVal val="0"/>
                                          </p:val>
                                        </p:tav>
                                        <p:tav tm="100000">
                                          <p:val>
                                            <p:strVal val="#ppt_h"/>
                                          </p:val>
                                        </p:tav>
                                      </p:tavLst>
                                    </p:anim>
                                    <p:anim calcmode="lin" valueType="num">
                                      <p:cBhvr>
                                        <p:cTn id="21" dur="1000" fill="hold"/>
                                        <p:tgtEl>
                                          <p:spTgt spid="46"/>
                                        </p:tgtEl>
                                        <p:attrNameLst>
                                          <p:attrName>style.rotation</p:attrName>
                                        </p:attrNameLst>
                                      </p:cBhvr>
                                      <p:tavLst>
                                        <p:tav tm="0">
                                          <p:val>
                                            <p:fltVal val="90"/>
                                          </p:val>
                                        </p:tav>
                                        <p:tav tm="100000">
                                          <p:val>
                                            <p:fltVal val="0"/>
                                          </p:val>
                                        </p:tav>
                                      </p:tavLst>
                                    </p:anim>
                                    <p:animEffect transition="in" filter="fade">
                                      <p:cBhvr>
                                        <p:cTn id="22" dur="1000"/>
                                        <p:tgtEl>
                                          <p:spTgt spid="4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par>
                          <p:cTn id="29" fill="hold">
                            <p:stCondLst>
                              <p:cond delay="1000"/>
                            </p:stCondLst>
                            <p:childTnLst>
                              <p:par>
                                <p:cTn id="30" presetID="10" presetClass="entr" presetSubtype="0" fill="hold" nodeType="afterEffect">
                                  <p:stCondLst>
                                    <p:cond delay="50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750"/>
                                        <p:tgtEl>
                                          <p:spTgt spid="47"/>
                                        </p:tgtEl>
                                      </p:cBhvr>
                                    </p:animEffect>
                                  </p:childTnLst>
                                </p:cTn>
                              </p:par>
                            </p:childTnLst>
                          </p:cTn>
                        </p:par>
                        <p:par>
                          <p:cTn id="33" fill="hold">
                            <p:stCondLst>
                              <p:cond delay="2250"/>
                            </p:stCondLst>
                            <p:childTnLst>
                              <p:par>
                                <p:cTn id="34" presetID="23" presetClass="entr" presetSubtype="16" fill="hold" nodeType="afterEffect">
                                  <p:stCondLst>
                                    <p:cond delay="250"/>
                                  </p:stCondLst>
                                  <p:childTnLst>
                                    <p:set>
                                      <p:cBhvr>
                                        <p:cTn id="35" dur="1" fill="hold">
                                          <p:stCondLst>
                                            <p:cond delay="0"/>
                                          </p:stCondLst>
                                        </p:cTn>
                                        <p:tgtEl>
                                          <p:spTgt spid="453"/>
                                        </p:tgtEl>
                                        <p:attrNameLst>
                                          <p:attrName>style.visibility</p:attrName>
                                        </p:attrNameLst>
                                      </p:cBhvr>
                                      <p:to>
                                        <p:strVal val="visible"/>
                                      </p:to>
                                    </p:set>
                                    <p:anim calcmode="lin" valueType="num">
                                      <p:cBhvr>
                                        <p:cTn id="36" dur="500" fill="hold"/>
                                        <p:tgtEl>
                                          <p:spTgt spid="453"/>
                                        </p:tgtEl>
                                        <p:attrNameLst>
                                          <p:attrName>ppt_w</p:attrName>
                                        </p:attrNameLst>
                                      </p:cBhvr>
                                      <p:tavLst>
                                        <p:tav tm="0">
                                          <p:val>
                                            <p:fltVal val="0"/>
                                          </p:val>
                                        </p:tav>
                                        <p:tav tm="100000">
                                          <p:val>
                                            <p:strVal val="#ppt_w"/>
                                          </p:val>
                                        </p:tav>
                                      </p:tavLst>
                                    </p:anim>
                                    <p:anim calcmode="lin" valueType="num">
                                      <p:cBhvr>
                                        <p:cTn id="37" dur="500" fill="hold"/>
                                        <p:tgtEl>
                                          <p:spTgt spid="453"/>
                                        </p:tgtEl>
                                        <p:attrNameLst>
                                          <p:attrName>ppt_h</p:attrName>
                                        </p:attrNameLst>
                                      </p:cBhvr>
                                      <p:tavLst>
                                        <p:tav tm="0">
                                          <p:val>
                                            <p:fltVal val="0"/>
                                          </p:val>
                                        </p:tav>
                                        <p:tav tm="100000">
                                          <p:val>
                                            <p:strVal val="#ppt_h"/>
                                          </p:val>
                                        </p:tav>
                                      </p:tavLst>
                                    </p:anim>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454"/>
                                        </p:tgtEl>
                                        <p:attrNameLst>
                                          <p:attrName>style.visibility</p:attrName>
                                        </p:attrNameLst>
                                      </p:cBhvr>
                                      <p:to>
                                        <p:strVal val="visible"/>
                                      </p:to>
                                    </p:set>
                                    <p:animEffect transition="in" filter="fade">
                                      <p:cBhvr>
                                        <p:cTn id="41" dur="500"/>
                                        <p:tgtEl>
                                          <p:spTgt spid="454"/>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455"/>
                                        </p:tgtEl>
                                        <p:attrNameLst>
                                          <p:attrName>style.visibility</p:attrName>
                                        </p:attrNameLst>
                                      </p:cBhvr>
                                      <p:to>
                                        <p:strVal val="visible"/>
                                      </p:to>
                                    </p:set>
                                    <p:animEffect transition="in" filter="fade">
                                      <p:cBhvr>
                                        <p:cTn id="45"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9" y="1212851"/>
            <a:ext cx="5729832" cy="4278094"/>
          </a:xfrm>
        </p:spPr>
        <p:txBody>
          <a:bodyPr/>
          <a:lstStyle/>
          <a:p>
            <a:pPr marL="0" indent="0">
              <a:buNone/>
            </a:pPr>
            <a:r>
              <a:rPr lang="en-US">
                <a:solidFill>
                  <a:srgbClr val="0078D7"/>
                </a:solidFill>
              </a:rPr>
              <a:t>Unlimited</a:t>
            </a:r>
          </a:p>
          <a:p>
            <a:pPr marL="342900" lvl="1" indent="-342900" defTabSz="932742">
              <a:buClr>
                <a:schemeClr val="tx1"/>
              </a:buClr>
              <a:buSzPct val="100000"/>
            </a:pPr>
            <a:r>
              <a:rPr lang="en-US"/>
              <a:t>Speeds from 50 </a:t>
            </a:r>
            <a:r>
              <a:rPr lang="en-US" err="1"/>
              <a:t>Mbps</a:t>
            </a:r>
            <a:r>
              <a:rPr lang="en-US"/>
              <a:t> to 10 </a:t>
            </a:r>
            <a:r>
              <a:rPr lang="en-US" err="1"/>
              <a:t>Gbps</a:t>
            </a:r>
            <a:endParaRPr lang="en-US"/>
          </a:p>
          <a:p>
            <a:pPr marL="342900" lvl="1" indent="-342900" defTabSz="932742">
              <a:buClr>
                <a:schemeClr val="tx1"/>
              </a:buClr>
              <a:buSzPct val="100000"/>
            </a:pPr>
            <a:r>
              <a:rPr lang="en-US"/>
              <a:t>Unlimited inbound data transfer</a:t>
            </a:r>
          </a:p>
          <a:p>
            <a:pPr marL="342900" lvl="1" indent="-342900" defTabSz="932742">
              <a:buClr>
                <a:schemeClr val="tx1"/>
              </a:buClr>
              <a:buSzPct val="100000"/>
            </a:pPr>
            <a:r>
              <a:rPr lang="en-US"/>
              <a:t>Unlimited outbound data transfer</a:t>
            </a:r>
          </a:p>
          <a:p>
            <a:pPr marL="342900" lvl="1" indent="-342900" defTabSz="932742">
              <a:buClr>
                <a:schemeClr val="tx1"/>
              </a:buClr>
              <a:buSzPct val="100000"/>
            </a:pPr>
            <a:r>
              <a:rPr lang="en-US"/>
              <a:t>Higher monthly fee</a:t>
            </a:r>
          </a:p>
          <a:p>
            <a:pPr marL="0" indent="0">
              <a:buNone/>
            </a:pPr>
            <a:r>
              <a:rPr lang="en-US">
                <a:solidFill>
                  <a:srgbClr val="0078D7"/>
                </a:solidFill>
              </a:rPr>
              <a:t>Metered</a:t>
            </a:r>
          </a:p>
          <a:p>
            <a:pPr marL="342900" lvl="1" indent="-342900" defTabSz="932742">
              <a:buClr>
                <a:schemeClr val="tx1"/>
              </a:buClr>
              <a:buSzPct val="100000"/>
            </a:pPr>
            <a:r>
              <a:rPr lang="en-US"/>
              <a:t>Speeds from 50 </a:t>
            </a:r>
            <a:r>
              <a:rPr lang="en-US" err="1"/>
              <a:t>Mbps</a:t>
            </a:r>
            <a:r>
              <a:rPr lang="en-US"/>
              <a:t> to 10 </a:t>
            </a:r>
            <a:r>
              <a:rPr lang="en-US" err="1"/>
              <a:t>Gbps</a:t>
            </a:r>
            <a:endParaRPr lang="en-US"/>
          </a:p>
          <a:p>
            <a:pPr marL="342900" lvl="1" indent="-342900" defTabSz="932742">
              <a:buClr>
                <a:schemeClr val="tx1"/>
              </a:buClr>
              <a:buSzPct val="100000"/>
            </a:pPr>
            <a:r>
              <a:rPr lang="en-US"/>
              <a:t>Unlimited inbound data transfer</a:t>
            </a:r>
          </a:p>
          <a:p>
            <a:pPr marL="342900" lvl="1" indent="-342900" defTabSz="932742">
              <a:buClr>
                <a:schemeClr val="tx1"/>
              </a:buClr>
              <a:buSzPct val="100000"/>
            </a:pPr>
            <a:r>
              <a:rPr lang="en-US"/>
              <a:t>Outbound data transfer charged at a predetermined rate per GB</a:t>
            </a:r>
          </a:p>
          <a:p>
            <a:pPr marL="342900" lvl="1" indent="-342900" defTabSz="932742">
              <a:buClr>
                <a:schemeClr val="tx1"/>
              </a:buClr>
              <a:buSzPct val="100000"/>
            </a:pPr>
            <a:r>
              <a:rPr lang="en-US"/>
              <a:t>Lower monthly fee</a:t>
            </a:r>
          </a:p>
        </p:txBody>
      </p:sp>
      <p:sp>
        <p:nvSpPr>
          <p:cNvPr id="2" name="Title 1"/>
          <p:cNvSpPr>
            <a:spLocks noGrp="1"/>
          </p:cNvSpPr>
          <p:nvPr>
            <p:ph type="title"/>
          </p:nvPr>
        </p:nvSpPr>
        <p:spPr/>
        <p:txBody>
          <a:bodyPr/>
          <a:lstStyle/>
          <a:p>
            <a:r>
              <a:rPr lang="en-US"/>
              <a:t>Unlimited versus metered</a:t>
            </a:r>
          </a:p>
        </p:txBody>
      </p:sp>
    </p:spTree>
    <p:extLst>
      <p:ext uri="{BB962C8B-B14F-4D97-AF65-F5344CB8AC3E}">
        <p14:creationId xmlns:p14="http://schemas.microsoft.com/office/powerpoint/2010/main" val="859234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C79BC4-7A7D-4DE2-918D-3D6271723C61}"/>
              </a:ext>
            </a:extLst>
          </p:cNvPr>
          <p:cNvSpPr/>
          <p:nvPr/>
        </p:nvSpPr>
        <p:spPr bwMode="auto">
          <a:xfrm>
            <a:off x="5149681" y="931934"/>
            <a:ext cx="7285118" cy="606259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cxnSp>
        <p:nvCxnSpPr>
          <p:cNvPr id="108" name="Straight Arrow Connector 107">
            <a:extLst>
              <a:ext uri="{FF2B5EF4-FFF2-40B4-BE49-F238E27FC236}">
                <a16:creationId xmlns:a16="http://schemas.microsoft.com/office/drawing/2014/main" id="{CA88A123-3A4E-4FA7-BA85-C68219B4A2DA}"/>
              </a:ext>
            </a:extLst>
          </p:cNvPr>
          <p:cNvCxnSpPr>
            <a:cxnSpLocks/>
            <a:stCxn id="106" idx="18"/>
          </p:cNvCxnSpPr>
          <p:nvPr/>
        </p:nvCxnSpPr>
        <p:spPr>
          <a:xfrm>
            <a:off x="7525565" y="1548870"/>
            <a:ext cx="1296121" cy="2061964"/>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969E99A-6AB9-4FC2-8A0D-1F12994C55B0}"/>
              </a:ext>
            </a:extLst>
          </p:cNvPr>
          <p:cNvCxnSpPr>
            <a:cxnSpLocks/>
            <a:stCxn id="90" idx="20"/>
          </p:cNvCxnSpPr>
          <p:nvPr/>
        </p:nvCxnSpPr>
        <p:spPr>
          <a:xfrm>
            <a:off x="6030588" y="2377063"/>
            <a:ext cx="2703229" cy="1441043"/>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68378" y="253162"/>
            <a:ext cx="11237870" cy="565027"/>
          </a:xfrm>
        </p:spPr>
        <p:txBody>
          <a:bodyPr/>
          <a:lstStyle/>
          <a:p>
            <a:r>
              <a:rPr lang="en-US" sz="4488"/>
              <a:t>Azure Virtual WAN – Unified Cloud Connectivity</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26350" y="1769384"/>
            <a:ext cx="5458888" cy="4068991"/>
          </a:xfrm>
        </p:spPr>
        <p:txBody>
          <a:bodyPr>
            <a:noAutofit/>
          </a:bodyPr>
          <a:lstStyle/>
          <a:p>
            <a:pPr marL="0" indent="0">
              <a:buNone/>
            </a:pPr>
            <a:r>
              <a:rPr lang="en-US" sz="2040">
                <a:latin typeface="+mn-lt"/>
              </a:rPr>
              <a:t>Large scale Internet VPN for branch offices</a:t>
            </a:r>
          </a:p>
          <a:p>
            <a:pPr marL="0" indent="0">
              <a:buNone/>
            </a:pPr>
            <a:r>
              <a:rPr lang="en-US" sz="2040">
                <a:latin typeface="+mn-lt"/>
              </a:rPr>
              <a:t>ExpressRoute for datacenters / HQ</a:t>
            </a:r>
          </a:p>
          <a:p>
            <a:pPr marL="0" indent="0">
              <a:buNone/>
            </a:pPr>
            <a:r>
              <a:rPr lang="en-US" sz="2040">
                <a:latin typeface="+mn-lt"/>
              </a:rPr>
              <a:t>P2S VPN for mobile workers</a:t>
            </a:r>
          </a:p>
          <a:p>
            <a:pPr marL="0" indent="0">
              <a:buNone/>
            </a:pPr>
            <a:r>
              <a:rPr lang="en-US" sz="2040">
                <a:latin typeface="+mn-lt"/>
              </a:rPr>
              <a:t>Local Internet breakout for O365</a:t>
            </a:r>
          </a:p>
          <a:p>
            <a:pPr marL="0" indent="0">
              <a:buNone/>
            </a:pPr>
            <a:r>
              <a:rPr lang="en-US" sz="2040">
                <a:latin typeface="+mn-lt"/>
              </a:rPr>
              <a:t>Ecosystem of SDWAN/VPN partners</a:t>
            </a:r>
          </a:p>
          <a:p>
            <a:pPr marL="0" indent="0">
              <a:buNone/>
            </a:pPr>
            <a:endParaRPr lang="en-US" sz="2040">
              <a:latin typeface="+mn-lt"/>
            </a:endParaRPr>
          </a:p>
          <a:p>
            <a:pPr marL="0" indent="0">
              <a:buNone/>
            </a:pPr>
            <a:r>
              <a:rPr lang="en-US" sz="2040">
                <a:latin typeface="+mn-lt"/>
              </a:rPr>
              <a:t>Preview features</a:t>
            </a:r>
          </a:p>
          <a:p>
            <a:r>
              <a:rPr lang="en-US" sz="2040">
                <a:latin typeface="+mn-lt"/>
              </a:rPr>
              <a:t>ExpressRoute </a:t>
            </a:r>
          </a:p>
          <a:p>
            <a:r>
              <a:rPr lang="en-US" sz="2040">
                <a:latin typeface="+mn-lt"/>
              </a:rPr>
              <a:t>P2S with IKEv2 and OpenVPN </a:t>
            </a:r>
          </a:p>
          <a:p>
            <a:r>
              <a:rPr lang="en-US" sz="2040">
                <a:latin typeface="+mn-lt"/>
              </a:rPr>
              <a:t>O365 policy </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785492" y="2625762"/>
            <a:ext cx="385172" cy="4662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8835181" y="2201685"/>
            <a:ext cx="384278" cy="1109655"/>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10094058" y="1849936"/>
            <a:ext cx="0" cy="1032421"/>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10409331" y="2346012"/>
            <a:ext cx="943606" cy="727319"/>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9652989" y="1469901"/>
            <a:ext cx="882138" cy="5620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0" numCol="1" anchor="ctr" anchorCtr="0" compatLnSpc="1">
            <a:prstTxWarp prst="textNoShape">
              <a:avLst/>
            </a:prstTxWarp>
          </a:bodyPr>
          <a:lstStyle/>
          <a:p>
            <a:pPr algn="ctr" defTabSz="932597">
              <a:defRPr/>
            </a:pPr>
            <a:r>
              <a:rPr lang="en-US" sz="1122" err="1">
                <a:gradFill>
                  <a:gsLst>
                    <a:gs pos="0">
                      <a:srgbClr val="FFFFFF"/>
                    </a:gs>
                    <a:gs pos="100000">
                      <a:srgbClr val="FFFFFF"/>
                    </a:gs>
                  </a:gsLst>
                </a:gradFill>
                <a:latin typeface="Segoe UI"/>
              </a:rPr>
              <a:t>VNet</a:t>
            </a:r>
            <a:endParaRPr lang="en-US" sz="1122">
              <a:gradFill>
                <a:gsLst>
                  <a:gs pos="0">
                    <a:srgbClr val="FFFFFF"/>
                  </a:gs>
                  <a:gs pos="100000">
                    <a:srgbClr val="FFFFFF"/>
                  </a:gs>
                </a:gsLst>
              </a:gradFill>
              <a:latin typeface="Segoe UI"/>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8292463" y="2593935"/>
            <a:ext cx="3158227" cy="20120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93260" tIns="46630" rIns="93260" bIns="186521" numCol="1" anchor="b" anchorCtr="0" compatLnSpc="1">
            <a:prstTxWarp prst="textNoShape">
              <a:avLst/>
            </a:prstTxWarp>
          </a:bodyPr>
          <a:lstStyle/>
          <a:p>
            <a:pPr algn="ctr" defTabSz="932597">
              <a:defRPr/>
            </a:pPr>
            <a:endParaRPr lang="en-US" sz="1071">
              <a:gradFill>
                <a:gsLst>
                  <a:gs pos="0">
                    <a:srgbClr val="505050"/>
                  </a:gs>
                  <a:gs pos="100000">
                    <a:srgbClr val="505050"/>
                  </a:gs>
                </a:gsLst>
              </a:gradFill>
              <a:latin typeface="Segoe UI"/>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8369526" y="1846906"/>
            <a:ext cx="882138" cy="5620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0" numCol="1" anchor="ctr" anchorCtr="0" compatLnSpc="1">
            <a:prstTxWarp prst="textNoShape">
              <a:avLst/>
            </a:prstTxWarp>
          </a:bodyPr>
          <a:lstStyle/>
          <a:p>
            <a:pPr algn="ctr" defTabSz="932597">
              <a:defRPr/>
            </a:pPr>
            <a:r>
              <a:rPr lang="en-US" sz="1122" err="1">
                <a:gradFill>
                  <a:gsLst>
                    <a:gs pos="0">
                      <a:srgbClr val="FFFFFF"/>
                    </a:gs>
                    <a:gs pos="100000">
                      <a:srgbClr val="FFFFFF"/>
                    </a:gs>
                  </a:gsLst>
                </a:gradFill>
                <a:latin typeface="Segoe UI"/>
              </a:rPr>
              <a:t>VNet</a:t>
            </a:r>
            <a:endParaRPr lang="en-US" sz="1122">
              <a:gradFill>
                <a:gsLst>
                  <a:gs pos="0">
                    <a:srgbClr val="FFFFFF"/>
                  </a:gs>
                  <a:gs pos="100000">
                    <a:srgbClr val="FFFFFF"/>
                  </a:gs>
                </a:gsLst>
              </a:gradFill>
              <a:latin typeface="Segoe UI"/>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911868" y="2096001"/>
            <a:ext cx="882138" cy="5620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0" numCol="1" anchor="ctr" anchorCtr="0" compatLnSpc="1">
            <a:prstTxWarp prst="textNoShape">
              <a:avLst/>
            </a:prstTxWarp>
          </a:bodyPr>
          <a:lstStyle/>
          <a:p>
            <a:pPr algn="ctr" defTabSz="932597">
              <a:defRPr/>
            </a:pPr>
            <a:r>
              <a:rPr lang="en-US" sz="1122" err="1">
                <a:gradFill>
                  <a:gsLst>
                    <a:gs pos="0">
                      <a:srgbClr val="FFFFFF"/>
                    </a:gs>
                    <a:gs pos="100000">
                      <a:srgbClr val="FFFFFF"/>
                    </a:gs>
                  </a:gsLst>
                </a:gradFill>
                <a:latin typeface="Segoe UI"/>
              </a:rPr>
              <a:t>VNet</a:t>
            </a:r>
            <a:endParaRPr lang="en-US" sz="1122">
              <a:gradFill>
                <a:gsLst>
                  <a:gs pos="0">
                    <a:srgbClr val="FFFFFF"/>
                  </a:gs>
                  <a:gs pos="100000">
                    <a:srgbClr val="FFFFFF"/>
                  </a:gs>
                </a:gsLst>
              </a:gradFill>
              <a:latin typeface="Segoe UI"/>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8591709" y="5330969"/>
            <a:ext cx="917328" cy="1625388"/>
            <a:chOff x="7437453" y="4394489"/>
            <a:chExt cx="899423" cy="1593662"/>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9534"/>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9963526" y="5330969"/>
            <a:ext cx="917328" cy="1625388"/>
            <a:chOff x="7437453" y="4394489"/>
            <a:chExt cx="899423" cy="1593662"/>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9534"/>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1335342" y="5330969"/>
            <a:ext cx="917328" cy="1625388"/>
            <a:chOff x="7437453" y="4394489"/>
            <a:chExt cx="899423" cy="1593662"/>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9534"/>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a:endCxn id="519" idx="4"/>
          </p:cNvCxnSpPr>
          <p:nvPr/>
        </p:nvCxnSpPr>
        <p:spPr>
          <a:xfrm rot="5400000" flipH="1" flipV="1">
            <a:off x="8593162" y="4842112"/>
            <a:ext cx="724942" cy="252773"/>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a:endCxn id="519" idx="1"/>
          </p:cNvCxnSpPr>
          <p:nvPr/>
        </p:nvCxnSpPr>
        <p:spPr>
          <a:xfrm rot="5400000" flipH="1" flipV="1">
            <a:off x="10174207" y="4632883"/>
            <a:ext cx="724942" cy="671230"/>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a:endCxn id="519" idx="11"/>
          </p:cNvCxnSpPr>
          <p:nvPr/>
        </p:nvCxnSpPr>
        <p:spPr>
          <a:xfrm rot="16200000" flipV="1">
            <a:off x="10843328" y="4601416"/>
            <a:ext cx="1336915" cy="122190"/>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8849025" y="4840018"/>
            <a:ext cx="256962" cy="256960"/>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10438602" y="4858717"/>
            <a:ext cx="256962" cy="256960"/>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1443317" y="4573972"/>
            <a:ext cx="256962" cy="256960"/>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7711275" y="4613576"/>
            <a:ext cx="780305" cy="172909"/>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643667" y="3524979"/>
            <a:ext cx="2455819" cy="837887"/>
            <a:chOff x="7886317" y="2782811"/>
            <a:chExt cx="2407884" cy="821532"/>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21532"/>
              <a:chOff x="8057741" y="2788135"/>
              <a:chExt cx="765074" cy="821532"/>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0" numCol="1" rtlCol="0" anchor="b" anchorCtr="0" compatLnSpc="1">
                  <a:prstTxWarp prst="textNoShape">
                    <a:avLst/>
                  </a:prstTxWarp>
                </a:bodyPr>
                <a:lstStyle/>
                <a:p>
                  <a:pPr algn="ctr" defTabSz="951028" fontAlgn="base">
                    <a:spcBef>
                      <a:spcPct val="0"/>
                    </a:spcBef>
                    <a:spcAft>
                      <a:spcPct val="0"/>
                    </a:spcAft>
                    <a:defRPr/>
                  </a:pPr>
                  <a:r>
                    <a:rPr lang="en-US" sz="918">
                      <a:gradFill>
                        <a:gsLst>
                          <a:gs pos="40075">
                            <a:srgbClr val="505050"/>
                          </a:gs>
                          <a:gs pos="30000">
                            <a:srgbClr val="505050"/>
                          </a:gs>
                        </a:gsLst>
                        <a:lin ang="5400000" scaled="0"/>
                      </a:gradFill>
                      <a:latin typeface="Segoe UI"/>
                    </a:rPr>
                    <a:t>ER/VPN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8310"/>
              </a:xfrm>
              <a:prstGeom prst="rect">
                <a:avLst/>
              </a:prstGeom>
              <a:noFill/>
            </p:spPr>
            <p:txBody>
              <a:bodyPr wrap="square" lIns="0" tIns="0" rIns="0" bIns="0" rtlCol="0">
                <a:spAutoFit/>
              </a:bodyPr>
              <a:lstStyle/>
              <a:p>
                <a:pPr algn="ctr" defTabSz="932597">
                  <a:lnSpc>
                    <a:spcPct val="90000"/>
                  </a:lnSpc>
                  <a:spcAft>
                    <a:spcPts val="612"/>
                  </a:spcAft>
                  <a:defRPr/>
                </a:pPr>
                <a:r>
                  <a:rPr lang="en-US" sz="1071">
                    <a:gradFill>
                      <a:gsLst>
                        <a:gs pos="2917">
                          <a:srgbClr val="0078D7"/>
                        </a:gs>
                        <a:gs pos="30000">
                          <a:srgbClr val="0078D7"/>
                        </a:gs>
                      </a:gsLst>
                      <a:lin ang="5400000" scaled="0"/>
                    </a:gradFill>
                    <a:latin typeface="Segoe UI"/>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21532"/>
              <a:chOff x="8947481" y="2788135"/>
              <a:chExt cx="765074" cy="821532"/>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0" numCol="1" rtlCol="0" anchor="b" anchorCtr="0" compatLnSpc="1">
                  <a:prstTxWarp prst="textNoShape">
                    <a:avLst/>
                  </a:prstTxWarp>
                </a:bodyPr>
                <a:lstStyle/>
                <a:p>
                  <a:pPr algn="ctr" defTabSz="951028" fontAlgn="base">
                    <a:spcBef>
                      <a:spcPct val="0"/>
                    </a:spcBef>
                    <a:spcAft>
                      <a:spcPct val="0"/>
                    </a:spcAft>
                    <a:defRPr/>
                  </a:pPr>
                  <a:r>
                    <a:rPr lang="en-US" sz="918">
                      <a:gradFill>
                        <a:gsLst>
                          <a:gs pos="40075">
                            <a:srgbClr val="505050"/>
                          </a:gs>
                          <a:gs pos="30000">
                            <a:srgbClr val="505050"/>
                          </a:gs>
                        </a:gsLst>
                        <a:lin ang="5400000" scaled="0"/>
                      </a:gradFill>
                      <a:latin typeface="Segoe UI"/>
                    </a:rPr>
                    <a:t>ER/VPN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8310"/>
              </a:xfrm>
              <a:prstGeom prst="rect">
                <a:avLst/>
              </a:prstGeom>
              <a:noFill/>
            </p:spPr>
            <p:txBody>
              <a:bodyPr wrap="square" lIns="0" tIns="0" rIns="0" bIns="0" rtlCol="0">
                <a:spAutoFit/>
              </a:bodyPr>
              <a:lstStyle/>
              <a:p>
                <a:pPr algn="ctr" defTabSz="932597">
                  <a:lnSpc>
                    <a:spcPct val="90000"/>
                  </a:lnSpc>
                  <a:spcAft>
                    <a:spcPts val="612"/>
                  </a:spcAft>
                  <a:defRPr/>
                </a:pPr>
                <a:r>
                  <a:rPr lang="en-US" sz="1071">
                    <a:gradFill>
                      <a:gsLst>
                        <a:gs pos="2917">
                          <a:srgbClr val="0078D7"/>
                        </a:gs>
                        <a:gs pos="30000">
                          <a:srgbClr val="0078D7"/>
                        </a:gs>
                      </a:gsLst>
                      <a:lin ang="5400000" scaled="0"/>
                    </a:gradFill>
                    <a:latin typeface="Segoe UI"/>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21532"/>
              <a:chOff x="9782230" y="2788135"/>
              <a:chExt cx="765074" cy="821532"/>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0" numCol="1" rtlCol="0" anchor="b" anchorCtr="0" compatLnSpc="1">
                  <a:prstTxWarp prst="textNoShape">
                    <a:avLst/>
                  </a:prstTxWarp>
                </a:bodyPr>
                <a:lstStyle/>
                <a:p>
                  <a:pPr algn="ctr" defTabSz="951028" fontAlgn="base">
                    <a:spcBef>
                      <a:spcPct val="0"/>
                    </a:spcBef>
                    <a:spcAft>
                      <a:spcPct val="0"/>
                    </a:spcAft>
                    <a:defRPr/>
                  </a:pPr>
                  <a:r>
                    <a:rPr lang="en-US" sz="918">
                      <a:gradFill>
                        <a:gsLst>
                          <a:gs pos="40075">
                            <a:srgbClr val="505050"/>
                          </a:gs>
                          <a:gs pos="30000">
                            <a:srgbClr val="505050"/>
                          </a:gs>
                        </a:gsLst>
                        <a:lin ang="5400000" scaled="0"/>
                      </a:gradFill>
                      <a:latin typeface="Segoe UI"/>
                    </a:rPr>
                    <a:t>ER/VPN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8310"/>
              </a:xfrm>
              <a:prstGeom prst="rect">
                <a:avLst/>
              </a:prstGeom>
              <a:noFill/>
            </p:spPr>
            <p:txBody>
              <a:bodyPr wrap="square" lIns="0" tIns="0" rIns="0" bIns="0" rtlCol="0">
                <a:spAutoFit/>
              </a:bodyPr>
              <a:lstStyle/>
              <a:p>
                <a:pPr algn="ctr" defTabSz="932597">
                  <a:lnSpc>
                    <a:spcPct val="90000"/>
                  </a:lnSpc>
                  <a:spcAft>
                    <a:spcPts val="612"/>
                  </a:spcAft>
                  <a:defRPr/>
                </a:pPr>
                <a:r>
                  <a:rPr lang="en-US" sz="1071">
                    <a:gradFill>
                      <a:gsLst>
                        <a:gs pos="2917">
                          <a:srgbClr val="0078D7"/>
                        </a:gs>
                        <a:gs pos="30000">
                          <a:srgbClr val="0078D7"/>
                        </a:gs>
                      </a:gsLst>
                      <a:lin ang="5400000" scaled="0"/>
                    </a:gradFill>
                    <a:latin typeface="Segoe UI"/>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7219893" y="5330969"/>
            <a:ext cx="917328" cy="1625388"/>
            <a:chOff x="7437453" y="4394489"/>
            <a:chExt cx="899423" cy="1593662"/>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9534"/>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cxnSpLocks/>
            <a:stCxn id="542" idx="0"/>
          </p:cNvCxnSpPr>
          <p:nvPr/>
        </p:nvCxnSpPr>
        <p:spPr>
          <a:xfrm rot="5400000" flipH="1" flipV="1">
            <a:off x="7578492" y="4317966"/>
            <a:ext cx="891942" cy="1134064"/>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7314372" y="4629198"/>
            <a:ext cx="256962" cy="256960"/>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263" y="171372"/>
            <a:ext cx="760562" cy="760562"/>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319816" y="1220490"/>
            <a:ext cx="5071086" cy="512317"/>
          </a:xfrm>
          <a:prstGeom prst="rect">
            <a:avLst/>
          </a:prstGeom>
          <a:noFill/>
        </p:spPr>
        <p:txBody>
          <a:bodyPr wrap="square" lIns="0" tIns="0" rIns="0" bIns="0" rtlCol="0">
            <a:spAutoFit/>
          </a:bodyPr>
          <a:lstStyle/>
          <a:p>
            <a:pPr defTabSz="932597">
              <a:defRPr/>
            </a:pPr>
            <a:r>
              <a:rPr lang="en-US" sz="3264" b="1">
                <a:solidFill>
                  <a:srgbClr val="0070C0"/>
                </a:solidFill>
                <a:latin typeface="Segoe UI"/>
              </a:rPr>
              <a:t>Overview</a:t>
            </a:r>
          </a:p>
        </p:txBody>
      </p:sp>
      <p:grpSp>
        <p:nvGrpSpPr>
          <p:cNvPr id="10" name="Group 9">
            <a:extLst>
              <a:ext uri="{FF2B5EF4-FFF2-40B4-BE49-F238E27FC236}">
                <a16:creationId xmlns:a16="http://schemas.microsoft.com/office/drawing/2014/main" id="{49F3B578-A508-410D-BF2C-1365BFF39079}"/>
              </a:ext>
            </a:extLst>
          </p:cNvPr>
          <p:cNvGrpSpPr/>
          <p:nvPr/>
        </p:nvGrpSpPr>
        <p:grpSpPr>
          <a:xfrm>
            <a:off x="5377993" y="1611972"/>
            <a:ext cx="1130810" cy="1600681"/>
            <a:chOff x="5000834" y="2369942"/>
            <a:chExt cx="1368472" cy="2202486"/>
          </a:xfrm>
        </p:grpSpPr>
        <p:sp>
          <p:nvSpPr>
            <p:cNvPr id="98" name="EMI_E731">
              <a:extLst>
                <a:ext uri="{FF2B5EF4-FFF2-40B4-BE49-F238E27FC236}">
                  <a16:creationId xmlns:a16="http://schemas.microsoft.com/office/drawing/2014/main" id="{239732F8-CEE7-49E4-BDAA-46FAF97186DC}"/>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97" name="EMI_E731">
              <a:extLst>
                <a:ext uri="{FF2B5EF4-FFF2-40B4-BE49-F238E27FC236}">
                  <a16:creationId xmlns:a16="http://schemas.microsoft.com/office/drawing/2014/main" id="{D62242C0-2F49-4576-9F3D-D90AF0CC1246}"/>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89" name="TextBox 88">
              <a:extLst>
                <a:ext uri="{FF2B5EF4-FFF2-40B4-BE49-F238E27FC236}">
                  <a16:creationId xmlns:a16="http://schemas.microsoft.com/office/drawing/2014/main" id="{63602919-0B56-4A04-98A5-6D9AC8F841A8}"/>
                </a:ext>
              </a:extLst>
            </p:cNvPr>
            <p:cNvSpPr txBox="1"/>
            <p:nvPr/>
          </p:nvSpPr>
          <p:spPr>
            <a:xfrm>
              <a:off x="5102552" y="4334511"/>
              <a:ext cx="1109394" cy="237917"/>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Datacenter</a:t>
              </a:r>
            </a:p>
          </p:txBody>
        </p:sp>
        <p:sp>
          <p:nvSpPr>
            <p:cNvPr id="90" name="EMI_E731">
              <a:extLst>
                <a:ext uri="{FF2B5EF4-FFF2-40B4-BE49-F238E27FC236}">
                  <a16:creationId xmlns:a16="http://schemas.microsoft.com/office/drawing/2014/main" id="{3C0EC4EF-6EAD-41C5-8B50-5F195C647A1A}"/>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pic>
        <p:nvPicPr>
          <p:cNvPr id="101" name="Picture 100">
            <a:extLst>
              <a:ext uri="{FF2B5EF4-FFF2-40B4-BE49-F238E27FC236}">
                <a16:creationId xmlns:a16="http://schemas.microsoft.com/office/drawing/2014/main" id="{00F25989-ACD4-4584-BE16-2DA5130874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1976" y="2886591"/>
            <a:ext cx="399219" cy="373478"/>
          </a:xfrm>
          <a:prstGeom prst="rect">
            <a:avLst/>
          </a:prstGeom>
        </p:spPr>
      </p:pic>
      <p:sp>
        <p:nvSpPr>
          <p:cNvPr id="106" name="EMI_E731">
            <a:extLst>
              <a:ext uri="{FF2B5EF4-FFF2-40B4-BE49-F238E27FC236}">
                <a16:creationId xmlns:a16="http://schemas.microsoft.com/office/drawing/2014/main" id="{DB003061-1E0C-4895-B65C-1BAA20A6233F}"/>
              </a:ext>
            </a:extLst>
          </p:cNvPr>
          <p:cNvSpPr>
            <a:spLocks noChangeAspect="1" noEditPoints="1"/>
          </p:cNvSpPr>
          <p:nvPr/>
        </p:nvSpPr>
        <p:spPr bwMode="auto">
          <a:xfrm>
            <a:off x="7132953" y="1001473"/>
            <a:ext cx="784911" cy="1094529"/>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14" name="Rectangle 13">
            <a:extLst>
              <a:ext uri="{FF2B5EF4-FFF2-40B4-BE49-F238E27FC236}">
                <a16:creationId xmlns:a16="http://schemas.microsoft.com/office/drawing/2014/main" id="{5B3EB714-80E0-4CDF-A26F-6C4BC8C0EBEE}"/>
              </a:ext>
            </a:extLst>
          </p:cNvPr>
          <p:cNvSpPr/>
          <p:nvPr/>
        </p:nvSpPr>
        <p:spPr>
          <a:xfrm>
            <a:off x="7039507" y="2231154"/>
            <a:ext cx="821055" cy="267080"/>
          </a:xfrm>
          <a:prstGeom prst="rect">
            <a:avLst/>
          </a:prstGeom>
        </p:spPr>
        <p:txBody>
          <a:bodyPr wrap="none">
            <a:spAutoFit/>
          </a:bodyPr>
          <a:lstStyle/>
          <a:p>
            <a:pPr algn="ctr" defTabSz="932597">
              <a:lnSpc>
                <a:spcPct val="90000"/>
              </a:lnSpc>
              <a:spcAft>
                <a:spcPts val="612"/>
              </a:spcAft>
              <a:defRPr/>
            </a:pPr>
            <a:r>
              <a:rPr lang="en-US" sz="122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Corp HQ</a:t>
            </a:r>
          </a:p>
        </p:txBody>
      </p:sp>
      <p:pic>
        <p:nvPicPr>
          <p:cNvPr id="112" name="Picture 111">
            <a:extLst>
              <a:ext uri="{FF2B5EF4-FFF2-40B4-BE49-F238E27FC236}">
                <a16:creationId xmlns:a16="http://schemas.microsoft.com/office/drawing/2014/main" id="{4F640002-63AF-488A-86B6-D2629FC8D1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2875" y="2421802"/>
            <a:ext cx="399219" cy="373478"/>
          </a:xfrm>
          <a:prstGeom prst="rect">
            <a:avLst/>
          </a:prstGeom>
        </p:spPr>
      </p:pic>
      <p:pic>
        <p:nvPicPr>
          <p:cNvPr id="1026" name="Picture 2">
            <a:extLst>
              <a:ext uri="{FF2B5EF4-FFF2-40B4-BE49-F238E27FC236}">
                <a16:creationId xmlns:a16="http://schemas.microsoft.com/office/drawing/2014/main" id="{50816F49-4E13-49A1-8D83-F4748DC3EF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539657" y="3764214"/>
            <a:ext cx="283800" cy="31855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2E5D7D6-C9EB-491F-99BF-66346173CC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701521" y="4063167"/>
            <a:ext cx="382260" cy="3822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C0100F-D19B-4252-83BD-A3B476DDBC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5966421" y="3738492"/>
            <a:ext cx="318551" cy="3185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B2B21CA-BE0E-4C4A-8668-D36127E168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6008774" y="4078218"/>
            <a:ext cx="312759" cy="312760"/>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or: Elbow 102">
            <a:extLst>
              <a:ext uri="{FF2B5EF4-FFF2-40B4-BE49-F238E27FC236}">
                <a16:creationId xmlns:a16="http://schemas.microsoft.com/office/drawing/2014/main" id="{52B93A2C-968F-4756-85A1-41D7F9510BD3}"/>
              </a:ext>
            </a:extLst>
          </p:cNvPr>
          <p:cNvCxnSpPr>
            <a:cxnSpLocks/>
          </p:cNvCxnSpPr>
          <p:nvPr/>
        </p:nvCxnSpPr>
        <p:spPr>
          <a:xfrm flipV="1">
            <a:off x="6458142" y="4000798"/>
            <a:ext cx="1911365" cy="2333"/>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BE3DD74-CB4D-49BF-9EC0-0617ECC31132}"/>
              </a:ext>
            </a:extLst>
          </p:cNvPr>
          <p:cNvSpPr txBox="1"/>
          <p:nvPr/>
        </p:nvSpPr>
        <p:spPr>
          <a:xfrm>
            <a:off x="7338987" y="3795284"/>
            <a:ext cx="780305" cy="172909"/>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Internet</a:t>
            </a:r>
          </a:p>
        </p:txBody>
      </p:sp>
      <p:sp>
        <p:nvSpPr>
          <p:cNvPr id="107" name="TextBox 106">
            <a:extLst>
              <a:ext uri="{FF2B5EF4-FFF2-40B4-BE49-F238E27FC236}">
                <a16:creationId xmlns:a16="http://schemas.microsoft.com/office/drawing/2014/main" id="{C4BA9BD8-9ABC-40D6-9D87-780F9472F588}"/>
              </a:ext>
            </a:extLst>
          </p:cNvPr>
          <p:cNvSpPr txBox="1"/>
          <p:nvPr/>
        </p:nvSpPr>
        <p:spPr>
          <a:xfrm>
            <a:off x="6521418" y="3265719"/>
            <a:ext cx="1003992" cy="172909"/>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ExpressRoute</a:t>
            </a:r>
          </a:p>
        </p:txBody>
      </p:sp>
      <p:sp>
        <p:nvSpPr>
          <p:cNvPr id="109" name="TextBox 108">
            <a:extLst>
              <a:ext uri="{FF2B5EF4-FFF2-40B4-BE49-F238E27FC236}">
                <a16:creationId xmlns:a16="http://schemas.microsoft.com/office/drawing/2014/main" id="{0D3A6E54-D0C7-49F3-8B34-DF998FBD2393}"/>
              </a:ext>
            </a:extLst>
          </p:cNvPr>
          <p:cNvSpPr txBox="1"/>
          <p:nvPr/>
        </p:nvSpPr>
        <p:spPr>
          <a:xfrm>
            <a:off x="7288472" y="2754687"/>
            <a:ext cx="1003992" cy="172909"/>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ExpressRoute</a:t>
            </a:r>
          </a:p>
        </p:txBody>
      </p:sp>
    </p:spTree>
    <p:extLst>
      <p:ext uri="{BB962C8B-B14F-4D97-AF65-F5344CB8AC3E}">
        <p14:creationId xmlns:p14="http://schemas.microsoft.com/office/powerpoint/2010/main" val="334079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40741-6480-41DA-8AF2-AB2D4426B915}"/>
              </a:ext>
            </a:extLst>
          </p:cNvPr>
          <p:cNvGrpSpPr/>
          <p:nvPr/>
        </p:nvGrpSpPr>
        <p:grpSpPr>
          <a:xfrm>
            <a:off x="600063" y="1105234"/>
            <a:ext cx="11237869" cy="3155233"/>
            <a:chOff x="586390" y="1434368"/>
            <a:chExt cx="11018519" cy="3093647"/>
          </a:xfrm>
          <a:effectLst>
            <a:outerShdw blurRad="50800" dist="38100" dir="8100000" algn="tr" rotWithShape="0">
              <a:prstClr val="black">
                <a:alpha val="40000"/>
              </a:prstClr>
            </a:outerShdw>
          </a:effectLst>
        </p:grpSpPr>
        <p:sp>
          <p:nvSpPr>
            <p:cNvPr id="38" name="Text Placeholder 10">
              <a:extLst>
                <a:ext uri="{FF2B5EF4-FFF2-40B4-BE49-F238E27FC236}">
                  <a16:creationId xmlns:a16="http://schemas.microsoft.com/office/drawing/2014/main" id="{EC12A4B9-710D-4DB5-BBF3-9780328DC0A8}"/>
                </a:ext>
              </a:extLst>
            </p:cNvPr>
            <p:cNvSpPr txBox="1">
              <a:spLocks/>
            </p:cNvSpPr>
            <p:nvPr/>
          </p:nvSpPr>
          <p:spPr>
            <a:xfrm>
              <a:off x="586390" y="1434368"/>
              <a:ext cx="11018519" cy="3093647"/>
            </a:xfrm>
            <a:prstGeom prst="rect">
              <a:avLst/>
            </a:prstGeom>
            <a:solidFill>
              <a:schemeClr val="bg1"/>
            </a:solidFill>
            <a:effectLst>
              <a:outerShdw blurRad="88900" dist="38100" dir="2700000" algn="tl" rotWithShape="0">
                <a:prstClr val="black">
                  <a:alpha val="30000"/>
                </a:prstClr>
              </a:outerShdw>
            </a:effectLst>
          </p:spPr>
          <p:txBody>
            <a:bodyPr vert="horz" wrap="square" lIns="186521" tIns="149217" rIns="186521" bIns="149217"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endParaRPr lang="en-US" sz="2448">
                <a:gradFill>
                  <a:gsLst>
                    <a:gs pos="1250">
                      <a:srgbClr val="0078D4"/>
                    </a:gs>
                    <a:gs pos="100000">
                      <a:srgbClr val="0078D4"/>
                    </a:gs>
                  </a:gsLst>
                  <a:lin ang="5400000" scaled="0"/>
                </a:gradFill>
                <a:latin typeface="Segoe UI Semibold"/>
              </a:endParaRPr>
            </a:p>
          </p:txBody>
        </p:sp>
        <p:pic>
          <p:nvPicPr>
            <p:cNvPr id="106" name="Picture 105">
              <a:extLst>
                <a:ext uri="{FF2B5EF4-FFF2-40B4-BE49-F238E27FC236}">
                  <a16:creationId xmlns:a16="http://schemas.microsoft.com/office/drawing/2014/main" id="{EDDDEBE1-DB64-4E5E-A52C-D63000F5BEB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848704" y="3221930"/>
              <a:ext cx="1553710" cy="452130"/>
            </a:xfrm>
            <a:prstGeom prst="rect">
              <a:avLst/>
            </a:prstGeom>
          </p:spPr>
        </p:pic>
        <p:pic>
          <p:nvPicPr>
            <p:cNvPr id="107" name="Picture 106">
              <a:extLst>
                <a:ext uri="{FF2B5EF4-FFF2-40B4-BE49-F238E27FC236}">
                  <a16:creationId xmlns:a16="http://schemas.microsoft.com/office/drawing/2014/main" id="{75A743DB-4ADF-4209-9A3D-A7D93F32BA9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26946" b="26946"/>
            <a:stretch/>
          </p:blipFill>
          <p:spPr>
            <a:xfrm>
              <a:off x="9157352" y="1924955"/>
              <a:ext cx="1553708" cy="716378"/>
            </a:xfrm>
            <a:prstGeom prst="rect">
              <a:avLst/>
            </a:prstGeom>
          </p:spPr>
        </p:pic>
      </p:grpSp>
      <p:grpSp>
        <p:nvGrpSpPr>
          <p:cNvPr id="12" name="Group 11">
            <a:extLst>
              <a:ext uri="{FF2B5EF4-FFF2-40B4-BE49-F238E27FC236}">
                <a16:creationId xmlns:a16="http://schemas.microsoft.com/office/drawing/2014/main" id="{DD845431-3E46-4C73-9C80-86491DCFBC82}"/>
              </a:ext>
            </a:extLst>
          </p:cNvPr>
          <p:cNvGrpSpPr/>
          <p:nvPr/>
        </p:nvGrpSpPr>
        <p:grpSpPr>
          <a:xfrm>
            <a:off x="1223007" y="1504218"/>
            <a:ext cx="6922793" cy="2131384"/>
            <a:chOff x="1240621" y="5196383"/>
            <a:chExt cx="6787668" cy="2089782"/>
          </a:xfrm>
        </p:grpSpPr>
        <p:pic>
          <p:nvPicPr>
            <p:cNvPr id="108" name="Picture 107">
              <a:extLst>
                <a:ext uri="{FF2B5EF4-FFF2-40B4-BE49-F238E27FC236}">
                  <a16:creationId xmlns:a16="http://schemas.microsoft.com/office/drawing/2014/main" id="{84AAF9E0-3208-4B40-8E02-7DB0D3002DE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1429" t="17381" r="11429" b="17381"/>
            <a:stretch/>
          </p:blipFill>
          <p:spPr>
            <a:xfrm>
              <a:off x="5238298" y="6453313"/>
              <a:ext cx="1547568" cy="832852"/>
            </a:xfrm>
            <a:prstGeom prst="rect">
              <a:avLst/>
            </a:prstGeom>
          </p:spPr>
        </p:pic>
        <p:pic>
          <p:nvPicPr>
            <p:cNvPr id="109" name="Picture 108">
              <a:extLst>
                <a:ext uri="{FF2B5EF4-FFF2-40B4-BE49-F238E27FC236}">
                  <a16:creationId xmlns:a16="http://schemas.microsoft.com/office/drawing/2014/main" id="{655F2B4F-A989-4A3B-8BAF-0359F6D35993}"/>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474" r="2474" b="14337"/>
            <a:stretch/>
          </p:blipFill>
          <p:spPr>
            <a:xfrm>
              <a:off x="6674331" y="5196383"/>
              <a:ext cx="1353958" cy="915158"/>
            </a:xfrm>
            <a:prstGeom prst="rect">
              <a:avLst/>
            </a:prstGeom>
          </p:spPr>
        </p:pic>
        <p:pic>
          <p:nvPicPr>
            <p:cNvPr id="110" name="Picture 109">
              <a:extLst>
                <a:ext uri="{FF2B5EF4-FFF2-40B4-BE49-F238E27FC236}">
                  <a16:creationId xmlns:a16="http://schemas.microsoft.com/office/drawing/2014/main" id="{652AD38A-89E4-40B0-84FE-A4F993C6EE9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77151" y="6652757"/>
              <a:ext cx="1872822" cy="433964"/>
            </a:xfrm>
            <a:prstGeom prst="rect">
              <a:avLst/>
            </a:prstGeom>
          </p:spPr>
        </p:pic>
        <p:pic>
          <p:nvPicPr>
            <p:cNvPr id="118" name="Picture 117">
              <a:extLst>
                <a:ext uri="{FF2B5EF4-FFF2-40B4-BE49-F238E27FC236}">
                  <a16:creationId xmlns:a16="http://schemas.microsoft.com/office/drawing/2014/main" id="{762AC8E9-454B-44C2-A729-7F34897CB79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4255" r="5245"/>
            <a:stretch/>
          </p:blipFill>
          <p:spPr>
            <a:xfrm>
              <a:off x="3774021" y="5362484"/>
              <a:ext cx="1831164" cy="524860"/>
            </a:xfrm>
            <a:prstGeom prst="rect">
              <a:avLst/>
            </a:prstGeom>
          </p:spPr>
        </p:pic>
        <p:pic>
          <p:nvPicPr>
            <p:cNvPr id="7170" name="Picture 2" descr="Image result for 128 technology logo">
              <a:extLst>
                <a:ext uri="{FF2B5EF4-FFF2-40B4-BE49-F238E27FC236}">
                  <a16:creationId xmlns:a16="http://schemas.microsoft.com/office/drawing/2014/main" id="{6B20E119-B8B5-42BD-BDC0-7DBC071617C6}"/>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0621" y="5327366"/>
              <a:ext cx="1321150" cy="595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F53E877-A71D-4E12-B3BC-0ADE0E830587}"/>
              </a:ext>
            </a:extLst>
          </p:cNvPr>
          <p:cNvGrpSpPr/>
          <p:nvPr/>
        </p:nvGrpSpPr>
        <p:grpSpPr>
          <a:xfrm>
            <a:off x="598508" y="4579619"/>
            <a:ext cx="11237869" cy="1843893"/>
            <a:chOff x="586390" y="4931217"/>
            <a:chExt cx="11018519" cy="1807902"/>
          </a:xfrm>
        </p:grpSpPr>
        <p:sp>
          <p:nvSpPr>
            <p:cNvPr id="33" name="Text Placeholder 10">
              <a:extLst>
                <a:ext uri="{FF2B5EF4-FFF2-40B4-BE49-F238E27FC236}">
                  <a16:creationId xmlns:a16="http://schemas.microsoft.com/office/drawing/2014/main" id="{CADBAFAB-2AC7-4F38-A9C7-5AF947E59420}"/>
                </a:ext>
              </a:extLst>
            </p:cNvPr>
            <p:cNvSpPr txBox="1">
              <a:spLocks/>
            </p:cNvSpPr>
            <p:nvPr/>
          </p:nvSpPr>
          <p:spPr>
            <a:xfrm>
              <a:off x="586390" y="4931217"/>
              <a:ext cx="11018519" cy="1575531"/>
            </a:xfrm>
            <a:prstGeom prst="rect">
              <a:avLst/>
            </a:prstGeom>
            <a:solidFill>
              <a:schemeClr val="bg1"/>
            </a:solidFill>
            <a:effectLst>
              <a:outerShdw blurRad="50800" dist="38100" dir="8100000" algn="tr" rotWithShape="0">
                <a:prstClr val="black">
                  <a:alpha val="40000"/>
                </a:prstClr>
              </a:outerShdw>
            </a:effectLst>
          </p:spPr>
          <p:txBody>
            <a:bodyPr vert="horz" wrap="square" lIns="186521" tIns="149217" rIns="186521" bIns="149217"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endParaRPr lang="en-US" sz="2448">
                <a:gradFill>
                  <a:gsLst>
                    <a:gs pos="1250">
                      <a:srgbClr val="0078D4"/>
                    </a:gs>
                    <a:gs pos="100000">
                      <a:srgbClr val="0078D4"/>
                    </a:gs>
                  </a:gsLst>
                  <a:lin ang="5400000" scaled="0"/>
                </a:gradFill>
                <a:latin typeface="Segoe UI Semibold"/>
              </a:endParaRPr>
            </a:p>
          </p:txBody>
        </p:sp>
        <p:pic>
          <p:nvPicPr>
            <p:cNvPr id="123" name="Picture 122">
              <a:extLst>
                <a:ext uri="{FF2B5EF4-FFF2-40B4-BE49-F238E27FC236}">
                  <a16:creationId xmlns:a16="http://schemas.microsoft.com/office/drawing/2014/main" id="{675E6D72-B8B7-4C7F-B930-40AC4F3CB0EA}"/>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766897" y="5175592"/>
              <a:ext cx="2308931" cy="1563527"/>
            </a:xfrm>
            <a:prstGeom prst="rect">
              <a:avLst/>
            </a:prstGeom>
          </p:spPr>
        </p:pic>
        <p:pic>
          <p:nvPicPr>
            <p:cNvPr id="124" name="Picture 123">
              <a:extLst>
                <a:ext uri="{FF2B5EF4-FFF2-40B4-BE49-F238E27FC236}">
                  <a16:creationId xmlns:a16="http://schemas.microsoft.com/office/drawing/2014/main" id="{024C09F0-025C-4004-8EB3-4513BC30402D}"/>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848746" y="5074416"/>
              <a:ext cx="1619242" cy="442053"/>
            </a:xfrm>
            <a:prstGeom prst="rect">
              <a:avLst/>
            </a:prstGeom>
          </p:spPr>
        </p:pic>
        <p:pic>
          <p:nvPicPr>
            <p:cNvPr id="126" name="Picture 125">
              <a:extLst>
                <a:ext uri="{FF2B5EF4-FFF2-40B4-BE49-F238E27FC236}">
                  <a16:creationId xmlns:a16="http://schemas.microsoft.com/office/drawing/2014/main" id="{4DABEF9B-5EB1-41B4-B5B6-E91DF12458B2}"/>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419197" y="5124478"/>
              <a:ext cx="1689667" cy="341930"/>
            </a:xfrm>
            <a:prstGeom prst="rect">
              <a:avLst/>
            </a:prstGeom>
          </p:spPr>
        </p:pic>
        <p:pic>
          <p:nvPicPr>
            <p:cNvPr id="128" name="Picture 127">
              <a:extLst>
                <a:ext uri="{FF2B5EF4-FFF2-40B4-BE49-F238E27FC236}">
                  <a16:creationId xmlns:a16="http://schemas.microsoft.com/office/drawing/2014/main" id="{DB313945-0E37-4306-A61B-8D6DA3B4259E}"/>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358686" y="5099501"/>
              <a:ext cx="1413419" cy="410834"/>
            </a:xfrm>
            <a:prstGeom prst="rect">
              <a:avLst/>
            </a:prstGeom>
          </p:spPr>
        </p:pic>
        <p:sp>
          <p:nvSpPr>
            <p:cNvPr id="36" name="Text Placeholder 10">
              <a:extLst>
                <a:ext uri="{FF2B5EF4-FFF2-40B4-BE49-F238E27FC236}">
                  <a16:creationId xmlns:a16="http://schemas.microsoft.com/office/drawing/2014/main" id="{28FD1EE7-F3D4-48DF-B76C-397C2B654691}"/>
                </a:ext>
              </a:extLst>
            </p:cNvPr>
            <p:cNvSpPr txBox="1">
              <a:spLocks/>
            </p:cNvSpPr>
            <p:nvPr/>
          </p:nvSpPr>
          <p:spPr>
            <a:xfrm>
              <a:off x="586390" y="4931217"/>
              <a:ext cx="615589" cy="1575531"/>
            </a:xfrm>
            <a:prstGeom prst="rect">
              <a:avLst/>
            </a:prstGeom>
            <a:solidFill>
              <a:schemeClr val="accent1"/>
            </a:solidFill>
            <a:effectLst/>
          </p:spPr>
          <p:txBody>
            <a:bodyPr vert="vert270" wrap="square" lIns="186521" tIns="149217" rIns="186521" bIns="149217"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1632">
                  <a:gradFill>
                    <a:gsLst>
                      <a:gs pos="1250">
                        <a:srgbClr val="FFFFFF"/>
                      </a:gs>
                      <a:gs pos="100000">
                        <a:srgbClr val="FFFFFF"/>
                      </a:gs>
                    </a:gsLst>
                    <a:lin ang="5400000" scaled="0"/>
                  </a:gradFill>
                  <a:latin typeface="Segoe UI Semibold"/>
                </a:rPr>
                <a:t>Coming soon</a:t>
              </a:r>
            </a:p>
          </p:txBody>
        </p:sp>
      </p:grpSp>
      <p:pic>
        <p:nvPicPr>
          <p:cNvPr id="23" name="Picture 22">
            <a:extLst>
              <a:ext uri="{FF2B5EF4-FFF2-40B4-BE49-F238E27FC236}">
                <a16:creationId xmlns:a16="http://schemas.microsoft.com/office/drawing/2014/main" id="{9307A2C7-9E68-4195-92C6-8766BBA69BD0}"/>
              </a:ext>
            </a:extLst>
          </p:cNvPr>
          <p:cNvPicPr>
            <a:picLocks noChangeAspect="1"/>
          </p:cNvPicPr>
          <p:nvPr/>
        </p:nvPicPr>
        <p:blipFill>
          <a:blip r:embed="rId14"/>
          <a:stretch>
            <a:fillRect/>
          </a:stretch>
        </p:blipFill>
        <p:spPr>
          <a:xfrm>
            <a:off x="7320061" y="5201058"/>
            <a:ext cx="1651478" cy="587192"/>
          </a:xfrm>
          <a:prstGeom prst="rect">
            <a:avLst/>
          </a:prstGeom>
        </p:spPr>
      </p:pic>
      <p:sp>
        <p:nvSpPr>
          <p:cNvPr id="2" name="Title 1">
            <a:extLst>
              <a:ext uri="{FF2B5EF4-FFF2-40B4-BE49-F238E27FC236}">
                <a16:creationId xmlns:a16="http://schemas.microsoft.com/office/drawing/2014/main" id="{F19D51CC-C260-41FB-8171-640AD6D5ED20}"/>
              </a:ext>
            </a:extLst>
          </p:cNvPr>
          <p:cNvSpPr>
            <a:spLocks noGrp="1"/>
          </p:cNvSpPr>
          <p:nvPr>
            <p:ph type="title"/>
          </p:nvPr>
        </p:nvSpPr>
        <p:spPr/>
        <p:txBody>
          <a:bodyPr/>
          <a:lstStyle/>
          <a:p>
            <a:r>
              <a:rPr lang="en-US"/>
              <a:t>Azure Virtual WAN Ecosystem</a:t>
            </a:r>
          </a:p>
        </p:txBody>
      </p:sp>
    </p:spTree>
    <p:extLst>
      <p:ext uri="{BB962C8B-B14F-4D97-AF65-F5344CB8AC3E}">
        <p14:creationId xmlns:p14="http://schemas.microsoft.com/office/powerpoint/2010/main" val="106329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600062" y="415662"/>
            <a:ext cx="4981932" cy="565027"/>
          </a:xfrm>
        </p:spPr>
        <p:txBody>
          <a:bodyPr>
            <a:normAutofit fontScale="90000"/>
          </a:bodyPr>
          <a:lstStyle/>
          <a:p>
            <a:pPr algn="ctr"/>
            <a:r>
              <a:rPr lang="en-AU"/>
              <a:t>Traditional WAN</a:t>
            </a:r>
            <a:endParaRPr lang="en-US"/>
          </a:p>
        </p:txBody>
      </p:sp>
      <p:sp>
        <p:nvSpPr>
          <p:cNvPr id="266" name="cloud">
            <a:extLst>
              <a:ext uri="{FF2B5EF4-FFF2-40B4-BE49-F238E27FC236}">
                <a16:creationId xmlns:a16="http://schemas.microsoft.com/office/drawing/2014/main" id="{C6F426EF-DB0B-4DC4-87A4-4E18660C1716}"/>
              </a:ext>
            </a:extLst>
          </p:cNvPr>
          <p:cNvSpPr>
            <a:spLocks noChangeAspect="1"/>
          </p:cNvSpPr>
          <p:nvPr/>
        </p:nvSpPr>
        <p:spPr bwMode="auto">
          <a:xfrm>
            <a:off x="7054318" y="1144815"/>
            <a:ext cx="3158227" cy="20120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186521" numCol="1" anchor="b" anchorCtr="0" compatLnSpc="1">
            <a:prstTxWarp prst="textNoShape">
              <a:avLst/>
            </a:prstTxWarp>
          </a:bodyPr>
          <a:lstStyle/>
          <a:p>
            <a:pPr defTabSz="932563">
              <a:defRPr/>
            </a:pPr>
            <a:r>
              <a:rPr lang="en-US" sz="1071">
                <a:gradFill>
                  <a:gsLst>
                    <a:gs pos="0">
                      <a:srgbClr val="1A1A1A"/>
                    </a:gs>
                    <a:gs pos="100000">
                      <a:srgbClr val="1A1A1A"/>
                    </a:gs>
                  </a:gsLst>
                </a:gradFill>
                <a:latin typeface="Segoe UI"/>
              </a:rPr>
              <a:t>Azure</a:t>
            </a:r>
          </a:p>
        </p:txBody>
      </p:sp>
      <p:grpSp>
        <p:nvGrpSpPr>
          <p:cNvPr id="276" name="Group 275">
            <a:extLst>
              <a:ext uri="{FF2B5EF4-FFF2-40B4-BE49-F238E27FC236}">
                <a16:creationId xmlns:a16="http://schemas.microsoft.com/office/drawing/2014/main" id="{2733F42B-D60D-4B84-A5DE-71F58F50A49E}"/>
              </a:ext>
            </a:extLst>
          </p:cNvPr>
          <p:cNvGrpSpPr/>
          <p:nvPr/>
        </p:nvGrpSpPr>
        <p:grpSpPr>
          <a:xfrm>
            <a:off x="2911450" y="5234981"/>
            <a:ext cx="647027" cy="921170"/>
            <a:chOff x="7354302" y="4394489"/>
            <a:chExt cx="1170601" cy="1779036"/>
          </a:xfrm>
        </p:grpSpPr>
        <p:sp>
          <p:nvSpPr>
            <p:cNvPr id="277" name="TextBox 276">
              <a:extLst>
                <a:ext uri="{FF2B5EF4-FFF2-40B4-BE49-F238E27FC236}">
                  <a16:creationId xmlns:a16="http://schemas.microsoft.com/office/drawing/2014/main" id="{50B134D3-1F28-467F-820D-B4E9917D5434}"/>
                </a:ext>
              </a:extLst>
            </p:cNvPr>
            <p:cNvSpPr txBox="1"/>
            <p:nvPr/>
          </p:nvSpPr>
          <p:spPr>
            <a:xfrm>
              <a:off x="7354302" y="5839590"/>
              <a:ext cx="1170601" cy="333935"/>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Branch</a:t>
              </a:r>
            </a:p>
          </p:txBody>
        </p:sp>
        <p:sp>
          <p:nvSpPr>
            <p:cNvPr id="278" name="EMI_E731">
              <a:extLst>
                <a:ext uri="{FF2B5EF4-FFF2-40B4-BE49-F238E27FC236}">
                  <a16:creationId xmlns:a16="http://schemas.microsoft.com/office/drawing/2014/main" id="{B85B5BD8-A578-45AF-B6E5-474B81DE3E2D}"/>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nvGrpSpPr>
            <p:cNvPr id="279" name="Group 278">
              <a:extLst>
                <a:ext uri="{FF2B5EF4-FFF2-40B4-BE49-F238E27FC236}">
                  <a16:creationId xmlns:a16="http://schemas.microsoft.com/office/drawing/2014/main" id="{3E56922F-6A9D-4A4A-B425-AC49F792CE0B}"/>
                </a:ext>
              </a:extLst>
            </p:cNvPr>
            <p:cNvGrpSpPr/>
            <p:nvPr/>
          </p:nvGrpSpPr>
          <p:grpSpPr>
            <a:xfrm>
              <a:off x="7437453" y="4394489"/>
              <a:ext cx="465804" cy="465802"/>
              <a:chOff x="7426424" y="4586789"/>
              <a:chExt cx="791827" cy="791824"/>
            </a:xfrm>
          </p:grpSpPr>
          <p:sp>
            <p:nvSpPr>
              <p:cNvPr id="280" name="Oval 25">
                <a:extLst>
                  <a:ext uri="{FF2B5EF4-FFF2-40B4-BE49-F238E27FC236}">
                    <a16:creationId xmlns:a16="http://schemas.microsoft.com/office/drawing/2014/main" id="{B579BDA3-27E5-4587-9922-128990684DA9}"/>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281" name="Group 280">
                <a:extLst>
                  <a:ext uri="{FF2B5EF4-FFF2-40B4-BE49-F238E27FC236}">
                    <a16:creationId xmlns:a16="http://schemas.microsoft.com/office/drawing/2014/main" id="{1054AF5C-F4A8-4A53-8F9D-BB640A3EDBFE}"/>
                  </a:ext>
                </a:extLst>
              </p:cNvPr>
              <p:cNvGrpSpPr/>
              <p:nvPr/>
            </p:nvGrpSpPr>
            <p:grpSpPr>
              <a:xfrm>
                <a:off x="7653478" y="4769005"/>
                <a:ext cx="337719" cy="427393"/>
                <a:chOff x="2382348" y="4130857"/>
                <a:chExt cx="337719" cy="427393"/>
              </a:xfrm>
            </p:grpSpPr>
            <p:sp>
              <p:nvSpPr>
                <p:cNvPr id="282" name="Freeform 23">
                  <a:extLst>
                    <a:ext uri="{FF2B5EF4-FFF2-40B4-BE49-F238E27FC236}">
                      <a16:creationId xmlns:a16="http://schemas.microsoft.com/office/drawing/2014/main" id="{428A6D59-F41C-478B-A2FF-283E77F3BE5E}"/>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3" name="Oval 24">
                  <a:extLst>
                    <a:ext uri="{FF2B5EF4-FFF2-40B4-BE49-F238E27FC236}">
                      <a16:creationId xmlns:a16="http://schemas.microsoft.com/office/drawing/2014/main" id="{66F8FA76-7C8B-483A-B9FE-DCC99726962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grpSp>
      <p:grpSp>
        <p:nvGrpSpPr>
          <p:cNvPr id="284" name="Group 283">
            <a:extLst>
              <a:ext uri="{FF2B5EF4-FFF2-40B4-BE49-F238E27FC236}">
                <a16:creationId xmlns:a16="http://schemas.microsoft.com/office/drawing/2014/main" id="{E868A4E6-A1B6-4FC3-A295-62B8BD8FE49F}"/>
              </a:ext>
            </a:extLst>
          </p:cNvPr>
          <p:cNvGrpSpPr/>
          <p:nvPr/>
        </p:nvGrpSpPr>
        <p:grpSpPr>
          <a:xfrm>
            <a:off x="3812740" y="5234982"/>
            <a:ext cx="682682" cy="936584"/>
            <a:chOff x="7437453" y="4394489"/>
            <a:chExt cx="1365289" cy="1858187"/>
          </a:xfrm>
        </p:grpSpPr>
        <p:sp>
          <p:nvSpPr>
            <p:cNvPr id="285" name="TextBox 284">
              <a:extLst>
                <a:ext uri="{FF2B5EF4-FFF2-40B4-BE49-F238E27FC236}">
                  <a16:creationId xmlns:a16="http://schemas.microsoft.com/office/drawing/2014/main" id="{2A3CBCA4-08CD-4B33-BC9F-74B46E62B6C1}"/>
                </a:ext>
              </a:extLst>
            </p:cNvPr>
            <p:cNvSpPr txBox="1"/>
            <p:nvPr/>
          </p:nvSpPr>
          <p:spPr>
            <a:xfrm>
              <a:off x="7564694" y="5909624"/>
              <a:ext cx="1238048" cy="343052"/>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Branch</a:t>
              </a:r>
            </a:p>
          </p:txBody>
        </p:sp>
        <p:sp>
          <p:nvSpPr>
            <p:cNvPr id="286" name="EMI_E731">
              <a:extLst>
                <a:ext uri="{FF2B5EF4-FFF2-40B4-BE49-F238E27FC236}">
                  <a16:creationId xmlns:a16="http://schemas.microsoft.com/office/drawing/2014/main" id="{09CE0B29-4E15-461F-8CEB-D83CAB4D5CF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nvGrpSpPr>
            <p:cNvPr id="287" name="Group 286">
              <a:extLst>
                <a:ext uri="{FF2B5EF4-FFF2-40B4-BE49-F238E27FC236}">
                  <a16:creationId xmlns:a16="http://schemas.microsoft.com/office/drawing/2014/main" id="{A3F2B23B-0A74-47FD-8907-B63C5666983F}"/>
                </a:ext>
              </a:extLst>
            </p:cNvPr>
            <p:cNvGrpSpPr/>
            <p:nvPr/>
          </p:nvGrpSpPr>
          <p:grpSpPr>
            <a:xfrm>
              <a:off x="7437453" y="4394489"/>
              <a:ext cx="465804" cy="465802"/>
              <a:chOff x="7426424" y="4586789"/>
              <a:chExt cx="791827" cy="791824"/>
            </a:xfrm>
          </p:grpSpPr>
          <p:sp>
            <p:nvSpPr>
              <p:cNvPr id="288" name="Oval 25">
                <a:extLst>
                  <a:ext uri="{FF2B5EF4-FFF2-40B4-BE49-F238E27FC236}">
                    <a16:creationId xmlns:a16="http://schemas.microsoft.com/office/drawing/2014/main" id="{17D6F232-D6F0-43DA-B4FF-B69D1E2F3DE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289" name="Group 288">
                <a:extLst>
                  <a:ext uri="{FF2B5EF4-FFF2-40B4-BE49-F238E27FC236}">
                    <a16:creationId xmlns:a16="http://schemas.microsoft.com/office/drawing/2014/main" id="{07E938BE-6958-4A71-BD9E-FAAEA2336C0F}"/>
                  </a:ext>
                </a:extLst>
              </p:cNvPr>
              <p:cNvGrpSpPr/>
              <p:nvPr/>
            </p:nvGrpSpPr>
            <p:grpSpPr>
              <a:xfrm>
                <a:off x="7653478" y="4769005"/>
                <a:ext cx="337719" cy="427393"/>
                <a:chOff x="2382348" y="4130857"/>
                <a:chExt cx="337719" cy="427393"/>
              </a:xfrm>
            </p:grpSpPr>
            <p:sp>
              <p:nvSpPr>
                <p:cNvPr id="290" name="Freeform 23">
                  <a:extLst>
                    <a:ext uri="{FF2B5EF4-FFF2-40B4-BE49-F238E27FC236}">
                      <a16:creationId xmlns:a16="http://schemas.microsoft.com/office/drawing/2014/main" id="{187C9A00-036F-4405-99DE-3CA0F1E4BC42}"/>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1" name="Oval 24">
                  <a:extLst>
                    <a:ext uri="{FF2B5EF4-FFF2-40B4-BE49-F238E27FC236}">
                      <a16:creationId xmlns:a16="http://schemas.microsoft.com/office/drawing/2014/main" id="{0DE89604-6B47-4E35-90C6-14972F047128}"/>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grpSp>
      <p:sp>
        <p:nvSpPr>
          <p:cNvPr id="308" name="TextBox 307">
            <a:extLst>
              <a:ext uri="{FF2B5EF4-FFF2-40B4-BE49-F238E27FC236}">
                <a16:creationId xmlns:a16="http://schemas.microsoft.com/office/drawing/2014/main" id="{3A681E7C-E70D-4FC5-96DB-EB7FD0B37866}"/>
              </a:ext>
            </a:extLst>
          </p:cNvPr>
          <p:cNvSpPr txBox="1"/>
          <p:nvPr/>
        </p:nvSpPr>
        <p:spPr>
          <a:xfrm>
            <a:off x="9454631" y="2293609"/>
            <a:ext cx="780305" cy="151262"/>
          </a:xfrm>
          <a:prstGeom prst="rect">
            <a:avLst/>
          </a:prstGeom>
          <a:noFill/>
        </p:spPr>
        <p:txBody>
          <a:bodyPr wrap="square" lIns="0" tIns="0" rIns="0" bIns="0" rtlCol="0">
            <a:spAutoFit/>
          </a:bodyPr>
          <a:lstStyle/>
          <a:p>
            <a:pPr algn="ctr" defTabSz="932597">
              <a:lnSpc>
                <a:spcPct val="90000"/>
              </a:lnSpc>
              <a:spcAft>
                <a:spcPts val="612"/>
              </a:spcAft>
              <a:defRPr/>
            </a:pPr>
            <a:r>
              <a:rPr lang="en-US" sz="1071">
                <a:gradFill>
                  <a:gsLst>
                    <a:gs pos="2917">
                      <a:srgbClr val="0078D4"/>
                    </a:gs>
                    <a:gs pos="30000">
                      <a:srgbClr val="0078D4"/>
                    </a:gs>
                  </a:gsLst>
                  <a:lin ang="5400000" scaled="0"/>
                </a:gradFill>
                <a:latin typeface="Segoe UI"/>
                <a:cs typeface="Segoe UI Semibold" panose="020B0702040204020203" pitchFamily="34" charset="0"/>
              </a:rPr>
              <a:t>East</a:t>
            </a:r>
          </a:p>
        </p:txBody>
      </p:sp>
      <p:cxnSp>
        <p:nvCxnSpPr>
          <p:cNvPr id="23" name="Straight Arrow Connector 22">
            <a:extLst>
              <a:ext uri="{FF2B5EF4-FFF2-40B4-BE49-F238E27FC236}">
                <a16:creationId xmlns:a16="http://schemas.microsoft.com/office/drawing/2014/main" id="{30201C21-E1C0-4F9D-AB7A-6DD55EA21B75}"/>
              </a:ext>
            </a:extLst>
          </p:cNvPr>
          <p:cNvCxnSpPr>
            <a:cxnSpLocks/>
          </p:cNvCxnSpPr>
          <p:nvPr/>
        </p:nvCxnSpPr>
        <p:spPr>
          <a:xfrm>
            <a:off x="9224361" y="2130554"/>
            <a:ext cx="105601" cy="311374"/>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84" name="cloud">
            <a:extLst>
              <a:ext uri="{FF2B5EF4-FFF2-40B4-BE49-F238E27FC236}">
                <a16:creationId xmlns:a16="http://schemas.microsoft.com/office/drawing/2014/main" id="{F1578474-0A0A-4388-8B45-F3C02E520C10}"/>
              </a:ext>
            </a:extLst>
          </p:cNvPr>
          <p:cNvSpPr>
            <a:spLocks noChangeAspect="1"/>
          </p:cNvSpPr>
          <p:nvPr/>
        </p:nvSpPr>
        <p:spPr bwMode="auto">
          <a:xfrm>
            <a:off x="9010697" y="2423272"/>
            <a:ext cx="882138" cy="5971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0" numCol="1" anchor="ctr" anchorCtr="0" compatLnSpc="1">
            <a:prstTxWarp prst="textNoShape">
              <a:avLst/>
            </a:prstTxWarp>
          </a:bodyPr>
          <a:lstStyle/>
          <a:p>
            <a:pPr algn="ctr" defTabSz="932563">
              <a:defRPr/>
            </a:pPr>
            <a:r>
              <a:rPr lang="en-US" sz="1122">
                <a:gradFill>
                  <a:gsLst>
                    <a:gs pos="0">
                      <a:srgbClr val="FFFFFF"/>
                    </a:gs>
                    <a:gs pos="100000">
                      <a:srgbClr val="FFFFFF"/>
                    </a:gs>
                  </a:gsLst>
                </a:gradFill>
                <a:latin typeface="Segoe UI"/>
              </a:rPr>
              <a:t>vWAN</a:t>
            </a:r>
          </a:p>
          <a:p>
            <a:pPr algn="ctr" defTabSz="932563">
              <a:defRPr/>
            </a:pPr>
            <a:r>
              <a:rPr lang="en-US" sz="1122">
                <a:gradFill>
                  <a:gsLst>
                    <a:gs pos="0">
                      <a:srgbClr val="FFFFFF"/>
                    </a:gs>
                    <a:gs pos="100000">
                      <a:srgbClr val="FFFFFF"/>
                    </a:gs>
                  </a:gsLst>
                </a:gradFill>
                <a:latin typeface="Segoe UI"/>
              </a:rPr>
              <a:t>Hub</a:t>
            </a:r>
          </a:p>
        </p:txBody>
      </p:sp>
      <p:grpSp>
        <p:nvGrpSpPr>
          <p:cNvPr id="6" name="Group 5">
            <a:extLst>
              <a:ext uri="{FF2B5EF4-FFF2-40B4-BE49-F238E27FC236}">
                <a16:creationId xmlns:a16="http://schemas.microsoft.com/office/drawing/2014/main" id="{4D97041A-86BE-4442-B941-4F7C1109C643}"/>
              </a:ext>
            </a:extLst>
          </p:cNvPr>
          <p:cNvGrpSpPr/>
          <p:nvPr/>
        </p:nvGrpSpPr>
        <p:grpSpPr>
          <a:xfrm>
            <a:off x="842189" y="5253027"/>
            <a:ext cx="1573680" cy="1216482"/>
            <a:chOff x="10201179" y="819481"/>
            <a:chExt cx="1569615" cy="1540510"/>
          </a:xfrm>
        </p:grpSpPr>
        <p:sp>
          <p:nvSpPr>
            <p:cNvPr id="334" name="TextBox 333">
              <a:extLst>
                <a:ext uri="{FF2B5EF4-FFF2-40B4-BE49-F238E27FC236}">
                  <a16:creationId xmlns:a16="http://schemas.microsoft.com/office/drawing/2014/main" id="{1C62AFC5-0090-4797-9A35-5DF050DED02E}"/>
                </a:ext>
              </a:extLst>
            </p:cNvPr>
            <p:cNvSpPr txBox="1"/>
            <p:nvPr/>
          </p:nvSpPr>
          <p:spPr>
            <a:xfrm>
              <a:off x="10201179" y="1659414"/>
              <a:ext cx="947314" cy="218966"/>
            </a:xfrm>
            <a:prstGeom prst="rect">
              <a:avLst/>
            </a:prstGeom>
            <a:noFill/>
          </p:spPr>
          <p:txBody>
            <a:bodyPr wrap="square" lIns="0" tIns="0" rIns="0" bIns="0" rtlCol="0">
              <a:spAutoFit/>
            </a:bodyPr>
            <a:lstStyle/>
            <a:p>
              <a:pPr algn="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HQ/DC</a:t>
              </a:r>
            </a:p>
          </p:txBody>
        </p:sp>
        <p:sp>
          <p:nvSpPr>
            <p:cNvPr id="335" name="building_7">
              <a:extLst>
                <a:ext uri="{FF2B5EF4-FFF2-40B4-BE49-F238E27FC236}">
                  <a16:creationId xmlns:a16="http://schemas.microsoft.com/office/drawing/2014/main" id="{94DCE495-2B7A-4445-BB2D-A76F25134BC2}"/>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336" name="Group 335">
              <a:extLst>
                <a:ext uri="{FF2B5EF4-FFF2-40B4-BE49-F238E27FC236}">
                  <a16:creationId xmlns:a16="http://schemas.microsoft.com/office/drawing/2014/main" id="{0386AACA-77B6-46AF-BE3C-0C05E11D0B08}"/>
                </a:ext>
              </a:extLst>
            </p:cNvPr>
            <p:cNvGrpSpPr/>
            <p:nvPr/>
          </p:nvGrpSpPr>
          <p:grpSpPr>
            <a:xfrm>
              <a:off x="11268357" y="1473403"/>
              <a:ext cx="502437" cy="886588"/>
              <a:chOff x="7712625" y="4769005"/>
              <a:chExt cx="854099" cy="1507124"/>
            </a:xfrm>
          </p:grpSpPr>
          <p:sp>
            <p:nvSpPr>
              <p:cNvPr id="433" name="Oval 25">
                <a:extLst>
                  <a:ext uri="{FF2B5EF4-FFF2-40B4-BE49-F238E27FC236}">
                    <a16:creationId xmlns:a16="http://schemas.microsoft.com/office/drawing/2014/main" id="{9A2F9C0E-9483-44E5-B9CA-9499197CC3F9}"/>
                  </a:ext>
                </a:extLst>
              </p:cNvPr>
              <p:cNvSpPr>
                <a:spLocks noChangeArrowheads="1"/>
              </p:cNvSpPr>
              <p:nvPr/>
            </p:nvSpPr>
            <p:spPr bwMode="auto">
              <a:xfrm flipH="1">
                <a:off x="7774897" y="5484305"/>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36" name="Oval 24">
                <a:extLst>
                  <a:ext uri="{FF2B5EF4-FFF2-40B4-BE49-F238E27FC236}">
                    <a16:creationId xmlns:a16="http://schemas.microsoft.com/office/drawing/2014/main" id="{1E63BF3D-F1E3-42BF-9E2C-55E4E673ACC1}"/>
                  </a:ext>
                </a:extLst>
              </p:cNvPr>
              <p:cNvSpPr>
                <a:spLocks noChangeArrowheads="1"/>
              </p:cNvSpPr>
              <p:nvPr/>
            </p:nvSpPr>
            <p:spPr bwMode="auto">
              <a:xfrm flipH="1">
                <a:off x="7712625" y="4769005"/>
                <a:ext cx="219422" cy="219420"/>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pic>
        <p:nvPicPr>
          <p:cNvPr id="405" name="Picture 404">
            <a:extLst>
              <a:ext uri="{FF2B5EF4-FFF2-40B4-BE49-F238E27FC236}">
                <a16:creationId xmlns:a16="http://schemas.microsoft.com/office/drawing/2014/main" id="{61735ECA-6D61-4F50-B2BC-A4E3A9B5896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34615" y="3298309"/>
            <a:ext cx="439028" cy="345788"/>
          </a:xfrm>
          <a:prstGeom prst="rect">
            <a:avLst/>
          </a:prstGeom>
        </p:spPr>
      </p:pic>
      <p:sp>
        <p:nvSpPr>
          <p:cNvPr id="348" name="TextBox 347">
            <a:extLst>
              <a:ext uri="{FF2B5EF4-FFF2-40B4-BE49-F238E27FC236}">
                <a16:creationId xmlns:a16="http://schemas.microsoft.com/office/drawing/2014/main" id="{2259307D-1685-418C-962E-A09698CCE721}"/>
              </a:ext>
            </a:extLst>
          </p:cNvPr>
          <p:cNvSpPr txBox="1"/>
          <p:nvPr/>
        </p:nvSpPr>
        <p:spPr>
          <a:xfrm>
            <a:off x="1840636" y="3149595"/>
            <a:ext cx="949768" cy="169534"/>
          </a:xfrm>
          <a:prstGeom prst="rect">
            <a:avLst/>
          </a:prstGeom>
          <a:noFill/>
        </p:spPr>
        <p:txBody>
          <a:bodyPr wrap="square" lIns="0" tIns="0" rIns="0" bIns="0" rtlCol="0">
            <a:spAutoFit/>
          </a:bodyPr>
          <a:lstStyle/>
          <a:p>
            <a:pPr algn="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ExpressRoute</a:t>
            </a:r>
          </a:p>
        </p:txBody>
      </p:sp>
      <p:sp>
        <p:nvSpPr>
          <p:cNvPr id="129" name="TextBox 128">
            <a:extLst>
              <a:ext uri="{FF2B5EF4-FFF2-40B4-BE49-F238E27FC236}">
                <a16:creationId xmlns:a16="http://schemas.microsoft.com/office/drawing/2014/main" id="{2E3D0D00-947A-490C-8866-2DB4103AB8D0}"/>
              </a:ext>
            </a:extLst>
          </p:cNvPr>
          <p:cNvSpPr txBox="1"/>
          <p:nvPr/>
        </p:nvSpPr>
        <p:spPr>
          <a:xfrm>
            <a:off x="6767635" y="2326256"/>
            <a:ext cx="1177141" cy="151262"/>
          </a:xfrm>
          <a:prstGeom prst="rect">
            <a:avLst/>
          </a:prstGeom>
          <a:noFill/>
        </p:spPr>
        <p:txBody>
          <a:bodyPr wrap="square" lIns="0" tIns="0" rIns="0" bIns="0" rtlCol="0">
            <a:spAutoFit/>
          </a:bodyPr>
          <a:lstStyle/>
          <a:p>
            <a:pPr algn="ctr" defTabSz="932597">
              <a:lnSpc>
                <a:spcPct val="90000"/>
              </a:lnSpc>
              <a:spcAft>
                <a:spcPts val="612"/>
              </a:spcAft>
              <a:defRPr/>
            </a:pPr>
            <a:r>
              <a:rPr lang="en-US" sz="1071">
                <a:gradFill>
                  <a:gsLst>
                    <a:gs pos="2917">
                      <a:srgbClr val="0078D4"/>
                    </a:gs>
                    <a:gs pos="30000">
                      <a:srgbClr val="0078D4"/>
                    </a:gs>
                  </a:gsLst>
                  <a:lin ang="5400000" scaled="0"/>
                </a:gradFill>
                <a:latin typeface="Segoe UI"/>
                <a:cs typeface="Segoe UI Semibold" panose="020B0702040204020203" pitchFamily="34" charset="0"/>
              </a:rPr>
              <a:t> West</a:t>
            </a:r>
          </a:p>
        </p:txBody>
      </p:sp>
      <p:cxnSp>
        <p:nvCxnSpPr>
          <p:cNvPr id="132" name="Straight Connector 131">
            <a:extLst>
              <a:ext uri="{FF2B5EF4-FFF2-40B4-BE49-F238E27FC236}">
                <a16:creationId xmlns:a16="http://schemas.microsoft.com/office/drawing/2014/main" id="{BDD5015D-90E9-492F-99BC-EE646A950137}"/>
              </a:ext>
            </a:extLst>
          </p:cNvPr>
          <p:cNvCxnSpPr>
            <a:cxnSpLocks/>
          </p:cNvCxnSpPr>
          <p:nvPr/>
        </p:nvCxnSpPr>
        <p:spPr>
          <a:xfrm>
            <a:off x="8574281" y="1253504"/>
            <a:ext cx="0" cy="1685643"/>
          </a:xfrm>
          <a:prstGeom prst="line">
            <a:avLst/>
          </a:prstGeom>
          <a:ln>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2AC13838-25D7-49C7-8235-7831AFDB9A77}"/>
              </a:ext>
            </a:extLst>
          </p:cNvPr>
          <p:cNvSpPr txBox="1"/>
          <p:nvPr/>
        </p:nvSpPr>
        <p:spPr>
          <a:xfrm>
            <a:off x="14689989" y="9292998"/>
            <a:ext cx="780305" cy="345817"/>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Remote User</a:t>
            </a:r>
          </a:p>
        </p:txBody>
      </p:sp>
      <p:sp>
        <p:nvSpPr>
          <p:cNvPr id="99" name="cloud">
            <a:extLst>
              <a:ext uri="{FF2B5EF4-FFF2-40B4-BE49-F238E27FC236}">
                <a16:creationId xmlns:a16="http://schemas.microsoft.com/office/drawing/2014/main" id="{196BE6CE-722A-4D63-9B3C-50A56D6F89AD}"/>
              </a:ext>
            </a:extLst>
          </p:cNvPr>
          <p:cNvSpPr>
            <a:spLocks noChangeAspect="1"/>
          </p:cNvSpPr>
          <p:nvPr/>
        </p:nvSpPr>
        <p:spPr bwMode="auto">
          <a:xfrm>
            <a:off x="1588386" y="1142460"/>
            <a:ext cx="3057720" cy="194805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186521" numCol="1" anchor="b" anchorCtr="0" compatLnSpc="1">
            <a:prstTxWarp prst="textNoShape">
              <a:avLst/>
            </a:prstTxWarp>
          </a:bodyPr>
          <a:lstStyle/>
          <a:p>
            <a:pPr algn="ctr" defTabSz="932563">
              <a:defRPr/>
            </a:pPr>
            <a:endParaRPr lang="en-US" sz="1071">
              <a:gradFill>
                <a:gsLst>
                  <a:gs pos="0">
                    <a:srgbClr val="1A1A1A"/>
                  </a:gs>
                  <a:gs pos="100000">
                    <a:srgbClr val="1A1A1A"/>
                  </a:gs>
                </a:gsLst>
              </a:gradFill>
              <a:latin typeface="Segoe UI"/>
            </a:endParaRPr>
          </a:p>
          <a:p>
            <a:pPr algn="ctr" defTabSz="932563">
              <a:defRPr/>
            </a:pPr>
            <a:endParaRPr lang="en-US" sz="1071">
              <a:gradFill>
                <a:gsLst>
                  <a:gs pos="0">
                    <a:srgbClr val="1A1A1A"/>
                  </a:gs>
                  <a:gs pos="100000">
                    <a:srgbClr val="1A1A1A"/>
                  </a:gs>
                </a:gsLst>
              </a:gradFill>
              <a:latin typeface="Segoe UI"/>
            </a:endParaRPr>
          </a:p>
          <a:p>
            <a:pPr defTabSz="932563">
              <a:defRPr/>
            </a:pPr>
            <a:r>
              <a:rPr lang="en-US" sz="1071">
                <a:gradFill>
                  <a:gsLst>
                    <a:gs pos="0">
                      <a:srgbClr val="1A1A1A"/>
                    </a:gs>
                    <a:gs pos="100000">
                      <a:srgbClr val="1A1A1A"/>
                    </a:gs>
                  </a:gsLst>
                </a:gradFill>
                <a:latin typeface="Segoe UI"/>
              </a:rPr>
              <a:t>Azure</a:t>
            </a:r>
          </a:p>
        </p:txBody>
      </p:sp>
      <p:cxnSp>
        <p:nvCxnSpPr>
          <p:cNvPr id="101" name="Straight Arrow Connector 100">
            <a:extLst>
              <a:ext uri="{FF2B5EF4-FFF2-40B4-BE49-F238E27FC236}">
                <a16:creationId xmlns:a16="http://schemas.microsoft.com/office/drawing/2014/main" id="{75ACF2E8-BB39-4209-B2C6-E30AE069F6D7}"/>
              </a:ext>
            </a:extLst>
          </p:cNvPr>
          <p:cNvCxnSpPr>
            <a:cxnSpLocks/>
            <a:stCxn id="278" idx="11"/>
          </p:cNvCxnSpPr>
          <p:nvPr/>
        </p:nvCxnSpPr>
        <p:spPr>
          <a:xfrm flipH="1" flipV="1">
            <a:off x="3265999" y="4569706"/>
            <a:ext cx="5222" cy="82792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9B461FC-5F2D-40B9-A1DC-EBF8ACD59CC1}"/>
              </a:ext>
            </a:extLst>
          </p:cNvPr>
          <p:cNvCxnSpPr>
            <a:cxnSpLocks/>
            <a:stCxn id="286" idx="11"/>
          </p:cNvCxnSpPr>
          <p:nvPr/>
        </p:nvCxnSpPr>
        <p:spPr>
          <a:xfrm flipH="1" flipV="1">
            <a:off x="3799182" y="4593170"/>
            <a:ext cx="297446" cy="800141"/>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EC3A68A-FC95-42C2-9248-351AA44DE35F}"/>
              </a:ext>
            </a:extLst>
          </p:cNvPr>
          <p:cNvSpPr txBox="1"/>
          <p:nvPr/>
        </p:nvSpPr>
        <p:spPr>
          <a:xfrm>
            <a:off x="3153442" y="4899941"/>
            <a:ext cx="949768" cy="172909"/>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VPN</a:t>
            </a:r>
          </a:p>
        </p:txBody>
      </p:sp>
      <p:sp>
        <p:nvSpPr>
          <p:cNvPr id="265" name="cloud">
            <a:extLst>
              <a:ext uri="{FF2B5EF4-FFF2-40B4-BE49-F238E27FC236}">
                <a16:creationId xmlns:a16="http://schemas.microsoft.com/office/drawing/2014/main" id="{6D482A9C-0A66-4B59-9892-68469F591F45}"/>
              </a:ext>
            </a:extLst>
          </p:cNvPr>
          <p:cNvSpPr>
            <a:spLocks noChangeAspect="1"/>
          </p:cNvSpPr>
          <p:nvPr/>
        </p:nvSpPr>
        <p:spPr bwMode="auto">
          <a:xfrm>
            <a:off x="1803413" y="1568549"/>
            <a:ext cx="882138" cy="5620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0" numCol="1" anchor="ctr" anchorCtr="0" compatLnSpc="1">
            <a:prstTxWarp prst="textNoShape">
              <a:avLst/>
            </a:prstTxWarp>
          </a:bodyPr>
          <a:lstStyle/>
          <a:p>
            <a:pPr algn="ctr" defTabSz="932563">
              <a:defRPr/>
            </a:pPr>
            <a:r>
              <a:rPr lang="en-US" sz="1122" err="1">
                <a:gradFill>
                  <a:gsLst>
                    <a:gs pos="0">
                      <a:srgbClr val="FFFFFF"/>
                    </a:gs>
                    <a:gs pos="100000">
                      <a:srgbClr val="FFFFFF"/>
                    </a:gs>
                  </a:gsLst>
                </a:gradFill>
                <a:latin typeface="Segoe UI"/>
              </a:rPr>
              <a:t>VNet</a:t>
            </a:r>
            <a:endParaRPr lang="en-US" sz="1122">
              <a:gradFill>
                <a:gsLst>
                  <a:gs pos="0">
                    <a:srgbClr val="FFFFFF"/>
                  </a:gs>
                  <a:gs pos="100000">
                    <a:srgbClr val="FFFFFF"/>
                  </a:gs>
                </a:gsLst>
              </a:gradFill>
              <a:latin typeface="Segoe UI"/>
            </a:endParaRPr>
          </a:p>
        </p:txBody>
      </p:sp>
      <p:sp>
        <p:nvSpPr>
          <p:cNvPr id="124" name="cloud">
            <a:extLst>
              <a:ext uri="{FF2B5EF4-FFF2-40B4-BE49-F238E27FC236}">
                <a16:creationId xmlns:a16="http://schemas.microsoft.com/office/drawing/2014/main" id="{8582016F-44B0-4634-90F6-59E911747C92}"/>
              </a:ext>
            </a:extLst>
          </p:cNvPr>
          <p:cNvSpPr>
            <a:spLocks noChangeAspect="1"/>
          </p:cNvSpPr>
          <p:nvPr/>
        </p:nvSpPr>
        <p:spPr bwMode="auto">
          <a:xfrm>
            <a:off x="3096728" y="1316953"/>
            <a:ext cx="882138" cy="5620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0" numCol="1" anchor="ctr" anchorCtr="0" compatLnSpc="1">
            <a:prstTxWarp prst="textNoShape">
              <a:avLst/>
            </a:prstTxWarp>
          </a:bodyPr>
          <a:lstStyle/>
          <a:p>
            <a:pPr algn="ctr" defTabSz="932563">
              <a:defRPr/>
            </a:pPr>
            <a:r>
              <a:rPr lang="en-US" sz="1122" err="1">
                <a:gradFill>
                  <a:gsLst>
                    <a:gs pos="0">
                      <a:srgbClr val="FFFFFF"/>
                    </a:gs>
                    <a:gs pos="100000">
                      <a:srgbClr val="FFFFFF"/>
                    </a:gs>
                  </a:gsLst>
                </a:gradFill>
                <a:latin typeface="Segoe UI"/>
              </a:rPr>
              <a:t>VNet</a:t>
            </a:r>
            <a:endParaRPr lang="en-US" sz="1122">
              <a:gradFill>
                <a:gsLst>
                  <a:gs pos="0">
                    <a:srgbClr val="FFFFFF"/>
                  </a:gs>
                  <a:gs pos="100000">
                    <a:srgbClr val="FFFFFF"/>
                  </a:gs>
                </a:gsLst>
              </a:gradFill>
              <a:latin typeface="Segoe UI"/>
            </a:endParaRPr>
          </a:p>
        </p:txBody>
      </p:sp>
      <p:sp>
        <p:nvSpPr>
          <p:cNvPr id="125" name="cloud">
            <a:extLst>
              <a:ext uri="{FF2B5EF4-FFF2-40B4-BE49-F238E27FC236}">
                <a16:creationId xmlns:a16="http://schemas.microsoft.com/office/drawing/2014/main" id="{E1506ADD-7752-4603-BD58-72016DC42104}"/>
              </a:ext>
            </a:extLst>
          </p:cNvPr>
          <p:cNvSpPr>
            <a:spLocks noChangeAspect="1"/>
          </p:cNvSpPr>
          <p:nvPr/>
        </p:nvSpPr>
        <p:spPr bwMode="auto">
          <a:xfrm>
            <a:off x="7263844" y="1601595"/>
            <a:ext cx="882138" cy="5620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0" numCol="1" anchor="ctr" anchorCtr="0" compatLnSpc="1">
            <a:prstTxWarp prst="textNoShape">
              <a:avLst/>
            </a:prstTxWarp>
          </a:bodyPr>
          <a:lstStyle/>
          <a:p>
            <a:pPr algn="ctr" defTabSz="932563">
              <a:defRPr/>
            </a:pPr>
            <a:r>
              <a:rPr lang="en-US" sz="1122" err="1">
                <a:gradFill>
                  <a:gsLst>
                    <a:gs pos="0">
                      <a:srgbClr val="FFFFFF"/>
                    </a:gs>
                    <a:gs pos="100000">
                      <a:srgbClr val="FFFFFF"/>
                    </a:gs>
                  </a:gsLst>
                </a:gradFill>
                <a:latin typeface="Segoe UI"/>
              </a:rPr>
              <a:t>VNet</a:t>
            </a:r>
            <a:endParaRPr lang="en-US" sz="1122">
              <a:gradFill>
                <a:gsLst>
                  <a:gs pos="0">
                    <a:srgbClr val="FFFFFF"/>
                  </a:gs>
                  <a:gs pos="100000">
                    <a:srgbClr val="FFFFFF"/>
                  </a:gs>
                </a:gsLst>
              </a:gradFill>
              <a:latin typeface="Segoe UI"/>
            </a:endParaRPr>
          </a:p>
        </p:txBody>
      </p:sp>
      <p:sp>
        <p:nvSpPr>
          <p:cNvPr id="126" name="cloud">
            <a:extLst>
              <a:ext uri="{FF2B5EF4-FFF2-40B4-BE49-F238E27FC236}">
                <a16:creationId xmlns:a16="http://schemas.microsoft.com/office/drawing/2014/main" id="{440010DA-6611-4EE4-9B09-5EEE37F64400}"/>
              </a:ext>
            </a:extLst>
          </p:cNvPr>
          <p:cNvSpPr>
            <a:spLocks noChangeAspect="1"/>
          </p:cNvSpPr>
          <p:nvPr/>
        </p:nvSpPr>
        <p:spPr bwMode="auto">
          <a:xfrm>
            <a:off x="8696356" y="1495972"/>
            <a:ext cx="882138" cy="5620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0" numCol="1" anchor="ctr" anchorCtr="0" compatLnSpc="1">
            <a:prstTxWarp prst="textNoShape">
              <a:avLst/>
            </a:prstTxWarp>
          </a:bodyPr>
          <a:lstStyle/>
          <a:p>
            <a:pPr algn="ctr" defTabSz="932563">
              <a:defRPr/>
            </a:pPr>
            <a:r>
              <a:rPr lang="en-US" sz="1122" err="1">
                <a:gradFill>
                  <a:gsLst>
                    <a:gs pos="0">
                      <a:srgbClr val="FFFFFF"/>
                    </a:gs>
                    <a:gs pos="100000">
                      <a:srgbClr val="FFFFFF"/>
                    </a:gs>
                  </a:gsLst>
                </a:gradFill>
                <a:latin typeface="Segoe UI"/>
              </a:rPr>
              <a:t>VNet</a:t>
            </a:r>
            <a:endParaRPr lang="en-US" sz="1122">
              <a:gradFill>
                <a:gsLst>
                  <a:gs pos="0">
                    <a:srgbClr val="FFFFFF"/>
                  </a:gs>
                  <a:gs pos="100000">
                    <a:srgbClr val="FFFFFF"/>
                  </a:gs>
                </a:gsLst>
              </a:gradFill>
              <a:latin typeface="Segoe UI"/>
            </a:endParaRPr>
          </a:p>
        </p:txBody>
      </p:sp>
      <p:sp>
        <p:nvSpPr>
          <p:cNvPr id="127" name="cloud">
            <a:extLst>
              <a:ext uri="{FF2B5EF4-FFF2-40B4-BE49-F238E27FC236}">
                <a16:creationId xmlns:a16="http://schemas.microsoft.com/office/drawing/2014/main" id="{6DD0A206-9ED1-4C6B-9B47-6EF424B9BDC0}"/>
              </a:ext>
            </a:extLst>
          </p:cNvPr>
          <p:cNvSpPr>
            <a:spLocks noChangeAspect="1"/>
          </p:cNvSpPr>
          <p:nvPr/>
        </p:nvSpPr>
        <p:spPr bwMode="auto">
          <a:xfrm>
            <a:off x="7506653" y="2400415"/>
            <a:ext cx="882138" cy="5971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0" numCol="1" anchor="ctr" anchorCtr="0" compatLnSpc="1">
            <a:prstTxWarp prst="textNoShape">
              <a:avLst/>
            </a:prstTxWarp>
          </a:bodyPr>
          <a:lstStyle/>
          <a:p>
            <a:pPr algn="ctr" defTabSz="932563">
              <a:defRPr/>
            </a:pPr>
            <a:r>
              <a:rPr lang="en-US" sz="1122">
                <a:gradFill>
                  <a:gsLst>
                    <a:gs pos="0">
                      <a:srgbClr val="FFFFFF"/>
                    </a:gs>
                    <a:gs pos="100000">
                      <a:srgbClr val="FFFFFF"/>
                    </a:gs>
                  </a:gsLst>
                </a:gradFill>
                <a:latin typeface="Segoe UI"/>
              </a:rPr>
              <a:t>vWAN</a:t>
            </a:r>
          </a:p>
          <a:p>
            <a:pPr algn="ctr" defTabSz="932563">
              <a:defRPr/>
            </a:pPr>
            <a:r>
              <a:rPr lang="en-US" sz="1122">
                <a:gradFill>
                  <a:gsLst>
                    <a:gs pos="0">
                      <a:srgbClr val="FFFFFF"/>
                    </a:gs>
                    <a:gs pos="100000">
                      <a:srgbClr val="FFFFFF"/>
                    </a:gs>
                  </a:gsLst>
                </a:gradFill>
                <a:latin typeface="Segoe UI"/>
              </a:rPr>
              <a:t>Hub</a:t>
            </a:r>
          </a:p>
        </p:txBody>
      </p:sp>
      <p:cxnSp>
        <p:nvCxnSpPr>
          <p:cNvPr id="128" name="Straight Arrow Connector 127">
            <a:extLst>
              <a:ext uri="{FF2B5EF4-FFF2-40B4-BE49-F238E27FC236}">
                <a16:creationId xmlns:a16="http://schemas.microsoft.com/office/drawing/2014/main" id="{81E36BFC-BC2C-4FB7-8AA9-18864056E76A}"/>
              </a:ext>
            </a:extLst>
          </p:cNvPr>
          <p:cNvCxnSpPr>
            <a:cxnSpLocks/>
            <a:stCxn id="152" idx="20"/>
          </p:cNvCxnSpPr>
          <p:nvPr/>
        </p:nvCxnSpPr>
        <p:spPr>
          <a:xfrm flipV="1">
            <a:off x="6550428" y="2926413"/>
            <a:ext cx="2542536" cy="2559625"/>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0D703C5A-E686-40B3-8C9D-2591F972FA4B}"/>
              </a:ext>
            </a:extLst>
          </p:cNvPr>
          <p:cNvGrpSpPr/>
          <p:nvPr/>
        </p:nvGrpSpPr>
        <p:grpSpPr>
          <a:xfrm>
            <a:off x="9923114" y="5390415"/>
            <a:ext cx="647027" cy="921170"/>
            <a:chOff x="7354302" y="4394489"/>
            <a:chExt cx="1170601" cy="1779036"/>
          </a:xfrm>
        </p:grpSpPr>
        <p:sp>
          <p:nvSpPr>
            <p:cNvPr id="135" name="TextBox 134">
              <a:extLst>
                <a:ext uri="{FF2B5EF4-FFF2-40B4-BE49-F238E27FC236}">
                  <a16:creationId xmlns:a16="http://schemas.microsoft.com/office/drawing/2014/main" id="{A53D2F03-952C-4625-B2F3-4C764586573B}"/>
                </a:ext>
              </a:extLst>
            </p:cNvPr>
            <p:cNvSpPr txBox="1"/>
            <p:nvPr/>
          </p:nvSpPr>
          <p:spPr>
            <a:xfrm>
              <a:off x="7354302" y="5839590"/>
              <a:ext cx="1170601" cy="333935"/>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Branch</a:t>
              </a:r>
            </a:p>
          </p:txBody>
        </p:sp>
        <p:sp>
          <p:nvSpPr>
            <p:cNvPr id="136" name="EMI_E731">
              <a:extLst>
                <a:ext uri="{FF2B5EF4-FFF2-40B4-BE49-F238E27FC236}">
                  <a16:creationId xmlns:a16="http://schemas.microsoft.com/office/drawing/2014/main" id="{8574E598-6AFC-4BF9-AFDB-8D764AC6F45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nvGrpSpPr>
            <p:cNvPr id="137" name="Group 136">
              <a:extLst>
                <a:ext uri="{FF2B5EF4-FFF2-40B4-BE49-F238E27FC236}">
                  <a16:creationId xmlns:a16="http://schemas.microsoft.com/office/drawing/2014/main" id="{20BB5EC2-C41A-4B0C-A399-44B705E1F8BF}"/>
                </a:ext>
              </a:extLst>
            </p:cNvPr>
            <p:cNvGrpSpPr/>
            <p:nvPr/>
          </p:nvGrpSpPr>
          <p:grpSpPr>
            <a:xfrm>
              <a:off x="7437453" y="4394489"/>
              <a:ext cx="465804" cy="465802"/>
              <a:chOff x="7426424" y="4586789"/>
              <a:chExt cx="791827" cy="791824"/>
            </a:xfrm>
          </p:grpSpPr>
          <p:sp>
            <p:nvSpPr>
              <p:cNvPr id="138" name="Oval 25">
                <a:extLst>
                  <a:ext uri="{FF2B5EF4-FFF2-40B4-BE49-F238E27FC236}">
                    <a16:creationId xmlns:a16="http://schemas.microsoft.com/office/drawing/2014/main" id="{26C0C0E3-FEF6-418D-A1AA-5E4DCABFB24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39" name="Group 138">
                <a:extLst>
                  <a:ext uri="{FF2B5EF4-FFF2-40B4-BE49-F238E27FC236}">
                    <a16:creationId xmlns:a16="http://schemas.microsoft.com/office/drawing/2014/main" id="{58F1C567-DF25-40CB-8657-6554FCBCB0BF}"/>
                  </a:ext>
                </a:extLst>
              </p:cNvPr>
              <p:cNvGrpSpPr/>
              <p:nvPr/>
            </p:nvGrpSpPr>
            <p:grpSpPr>
              <a:xfrm>
                <a:off x="7653478" y="4769005"/>
                <a:ext cx="337719" cy="427393"/>
                <a:chOff x="2382348" y="4130857"/>
                <a:chExt cx="337719" cy="427393"/>
              </a:xfrm>
            </p:grpSpPr>
            <p:sp>
              <p:nvSpPr>
                <p:cNvPr id="140" name="Freeform 23">
                  <a:extLst>
                    <a:ext uri="{FF2B5EF4-FFF2-40B4-BE49-F238E27FC236}">
                      <a16:creationId xmlns:a16="http://schemas.microsoft.com/office/drawing/2014/main" id="{806A11C4-75CD-45E2-9180-66DA6BA68B8F}"/>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41" name="Oval 24">
                  <a:extLst>
                    <a:ext uri="{FF2B5EF4-FFF2-40B4-BE49-F238E27FC236}">
                      <a16:creationId xmlns:a16="http://schemas.microsoft.com/office/drawing/2014/main" id="{C4BE2BC9-BBC5-4E69-9853-2BE09477F98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grpSp>
      <p:grpSp>
        <p:nvGrpSpPr>
          <p:cNvPr id="142" name="Group 141">
            <a:extLst>
              <a:ext uri="{FF2B5EF4-FFF2-40B4-BE49-F238E27FC236}">
                <a16:creationId xmlns:a16="http://schemas.microsoft.com/office/drawing/2014/main" id="{AB567106-6CE1-47FD-A02B-1719FDA2B692}"/>
              </a:ext>
            </a:extLst>
          </p:cNvPr>
          <p:cNvGrpSpPr/>
          <p:nvPr/>
        </p:nvGrpSpPr>
        <p:grpSpPr>
          <a:xfrm>
            <a:off x="10824404" y="5390416"/>
            <a:ext cx="682682" cy="936584"/>
            <a:chOff x="7437453" y="4394489"/>
            <a:chExt cx="1365289" cy="1858187"/>
          </a:xfrm>
        </p:grpSpPr>
        <p:sp>
          <p:nvSpPr>
            <p:cNvPr id="143" name="TextBox 142">
              <a:extLst>
                <a:ext uri="{FF2B5EF4-FFF2-40B4-BE49-F238E27FC236}">
                  <a16:creationId xmlns:a16="http://schemas.microsoft.com/office/drawing/2014/main" id="{FD1CE93D-5D8D-4442-AE2E-B329D6267574}"/>
                </a:ext>
              </a:extLst>
            </p:cNvPr>
            <p:cNvSpPr txBox="1"/>
            <p:nvPr/>
          </p:nvSpPr>
          <p:spPr>
            <a:xfrm>
              <a:off x="7564694" y="5909624"/>
              <a:ext cx="1238048" cy="343052"/>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Branch</a:t>
              </a:r>
            </a:p>
          </p:txBody>
        </p:sp>
        <p:sp>
          <p:nvSpPr>
            <p:cNvPr id="144" name="EMI_E731">
              <a:extLst>
                <a:ext uri="{FF2B5EF4-FFF2-40B4-BE49-F238E27FC236}">
                  <a16:creationId xmlns:a16="http://schemas.microsoft.com/office/drawing/2014/main" id="{0A6319B8-ECB8-444D-9965-82564DE3F27F}"/>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nvGrpSpPr>
            <p:cNvPr id="145" name="Group 144">
              <a:extLst>
                <a:ext uri="{FF2B5EF4-FFF2-40B4-BE49-F238E27FC236}">
                  <a16:creationId xmlns:a16="http://schemas.microsoft.com/office/drawing/2014/main" id="{79FF2EF2-2838-4601-B9E6-F2BD0ED57F1E}"/>
                </a:ext>
              </a:extLst>
            </p:cNvPr>
            <p:cNvGrpSpPr/>
            <p:nvPr/>
          </p:nvGrpSpPr>
          <p:grpSpPr>
            <a:xfrm>
              <a:off x="7437453" y="4394489"/>
              <a:ext cx="465804" cy="465802"/>
              <a:chOff x="7426424" y="4586789"/>
              <a:chExt cx="791827" cy="791824"/>
            </a:xfrm>
          </p:grpSpPr>
          <p:sp>
            <p:nvSpPr>
              <p:cNvPr id="146" name="Oval 25">
                <a:extLst>
                  <a:ext uri="{FF2B5EF4-FFF2-40B4-BE49-F238E27FC236}">
                    <a16:creationId xmlns:a16="http://schemas.microsoft.com/office/drawing/2014/main" id="{88F6DD8D-E7E9-48BC-A14E-3753D14940B4}"/>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47" name="Group 146">
                <a:extLst>
                  <a:ext uri="{FF2B5EF4-FFF2-40B4-BE49-F238E27FC236}">
                    <a16:creationId xmlns:a16="http://schemas.microsoft.com/office/drawing/2014/main" id="{3AD0918A-3143-40BF-A033-B7B6DB97239D}"/>
                  </a:ext>
                </a:extLst>
              </p:cNvPr>
              <p:cNvGrpSpPr/>
              <p:nvPr/>
            </p:nvGrpSpPr>
            <p:grpSpPr>
              <a:xfrm>
                <a:off x="7653478" y="4769005"/>
                <a:ext cx="337719" cy="427393"/>
                <a:chOff x="2382348" y="4130857"/>
                <a:chExt cx="337719" cy="427393"/>
              </a:xfrm>
            </p:grpSpPr>
            <p:sp>
              <p:nvSpPr>
                <p:cNvPr id="148" name="Freeform 23">
                  <a:extLst>
                    <a:ext uri="{FF2B5EF4-FFF2-40B4-BE49-F238E27FC236}">
                      <a16:creationId xmlns:a16="http://schemas.microsoft.com/office/drawing/2014/main" id="{90C2FC7F-B9F4-4800-8987-1ED54CA5647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49" name="Oval 24">
                  <a:extLst>
                    <a:ext uri="{FF2B5EF4-FFF2-40B4-BE49-F238E27FC236}">
                      <a16:creationId xmlns:a16="http://schemas.microsoft.com/office/drawing/2014/main" id="{AF735BE0-F7F8-4BCB-8C90-B89D0EA77003}"/>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grpSp>
      <p:grpSp>
        <p:nvGrpSpPr>
          <p:cNvPr id="150" name="Group 149">
            <a:extLst>
              <a:ext uri="{FF2B5EF4-FFF2-40B4-BE49-F238E27FC236}">
                <a16:creationId xmlns:a16="http://schemas.microsoft.com/office/drawing/2014/main" id="{22F30C1A-1A38-4A5E-9490-94AE889237F7}"/>
              </a:ext>
            </a:extLst>
          </p:cNvPr>
          <p:cNvGrpSpPr/>
          <p:nvPr/>
        </p:nvGrpSpPr>
        <p:grpSpPr>
          <a:xfrm>
            <a:off x="5816065" y="5486038"/>
            <a:ext cx="1368150" cy="1087556"/>
            <a:chOff x="10201179" y="819481"/>
            <a:chExt cx="1364615" cy="1377242"/>
          </a:xfrm>
        </p:grpSpPr>
        <p:sp>
          <p:nvSpPr>
            <p:cNvPr id="151" name="TextBox 150">
              <a:extLst>
                <a:ext uri="{FF2B5EF4-FFF2-40B4-BE49-F238E27FC236}">
                  <a16:creationId xmlns:a16="http://schemas.microsoft.com/office/drawing/2014/main" id="{4D4DE732-E47B-4DC3-9657-F1588B88BD6C}"/>
                </a:ext>
              </a:extLst>
            </p:cNvPr>
            <p:cNvSpPr txBox="1"/>
            <p:nvPr/>
          </p:nvSpPr>
          <p:spPr>
            <a:xfrm>
              <a:off x="10201179" y="1659414"/>
              <a:ext cx="947314" cy="537309"/>
            </a:xfrm>
            <a:prstGeom prst="rect">
              <a:avLst/>
            </a:prstGeom>
            <a:noFill/>
          </p:spPr>
          <p:txBody>
            <a:bodyPr wrap="square" lIns="0" tIns="0" rIns="0" bIns="0" rtlCol="0">
              <a:spAutoFit/>
            </a:bodyPr>
            <a:lstStyle/>
            <a:p>
              <a:pPr algn="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Redmond</a:t>
              </a:r>
            </a:p>
            <a:p>
              <a:pPr algn="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HQ Branch</a:t>
              </a:r>
            </a:p>
          </p:txBody>
        </p:sp>
        <p:sp>
          <p:nvSpPr>
            <p:cNvPr id="152" name="building_7">
              <a:extLst>
                <a:ext uri="{FF2B5EF4-FFF2-40B4-BE49-F238E27FC236}">
                  <a16:creationId xmlns:a16="http://schemas.microsoft.com/office/drawing/2014/main" id="{F623A90E-AB84-4CDD-99CB-2B10C162F291}"/>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153" name="Group 152">
              <a:extLst>
                <a:ext uri="{FF2B5EF4-FFF2-40B4-BE49-F238E27FC236}">
                  <a16:creationId xmlns:a16="http://schemas.microsoft.com/office/drawing/2014/main" id="{D742D34B-76C3-45C0-A6DC-9A2DAA23CB91}"/>
                </a:ext>
              </a:extLst>
            </p:cNvPr>
            <p:cNvGrpSpPr/>
            <p:nvPr/>
          </p:nvGrpSpPr>
          <p:grpSpPr>
            <a:xfrm>
              <a:off x="11099990" y="1366211"/>
              <a:ext cx="465804" cy="465802"/>
              <a:chOff x="7426424" y="4586789"/>
              <a:chExt cx="791827" cy="791824"/>
            </a:xfrm>
          </p:grpSpPr>
          <p:sp>
            <p:nvSpPr>
              <p:cNvPr id="154" name="Oval 25">
                <a:extLst>
                  <a:ext uri="{FF2B5EF4-FFF2-40B4-BE49-F238E27FC236}">
                    <a16:creationId xmlns:a16="http://schemas.microsoft.com/office/drawing/2014/main" id="{74C457A6-FB93-4D39-BDE8-4BFD6AF89D7A}"/>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55" name="Group 154">
                <a:extLst>
                  <a:ext uri="{FF2B5EF4-FFF2-40B4-BE49-F238E27FC236}">
                    <a16:creationId xmlns:a16="http://schemas.microsoft.com/office/drawing/2014/main" id="{53649CFF-9BB8-4644-B46A-C98F2941FB70}"/>
                  </a:ext>
                </a:extLst>
              </p:cNvPr>
              <p:cNvGrpSpPr/>
              <p:nvPr/>
            </p:nvGrpSpPr>
            <p:grpSpPr>
              <a:xfrm>
                <a:off x="7653478" y="4769005"/>
                <a:ext cx="337719" cy="427393"/>
                <a:chOff x="2382348" y="4130857"/>
                <a:chExt cx="337719" cy="427393"/>
              </a:xfrm>
            </p:grpSpPr>
            <p:sp>
              <p:nvSpPr>
                <p:cNvPr id="156" name="Freeform 23">
                  <a:extLst>
                    <a:ext uri="{FF2B5EF4-FFF2-40B4-BE49-F238E27FC236}">
                      <a16:creationId xmlns:a16="http://schemas.microsoft.com/office/drawing/2014/main" id="{581ABA56-50FD-4FA7-B7FD-C1579CA45916}"/>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57" name="Oval 24">
                  <a:extLst>
                    <a:ext uri="{FF2B5EF4-FFF2-40B4-BE49-F238E27FC236}">
                      <a16:creationId xmlns:a16="http://schemas.microsoft.com/office/drawing/2014/main" id="{253D04D6-B2D5-44B4-AFBA-764B60C3E77F}"/>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grpSp>
      <p:pic>
        <p:nvPicPr>
          <p:cNvPr id="160" name="Picture 159">
            <a:extLst>
              <a:ext uri="{FF2B5EF4-FFF2-40B4-BE49-F238E27FC236}">
                <a16:creationId xmlns:a16="http://schemas.microsoft.com/office/drawing/2014/main" id="{B45FD2C8-4441-43A7-97CF-25CB494FCB6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511845" y="3561434"/>
            <a:ext cx="439028" cy="345788"/>
          </a:xfrm>
          <a:prstGeom prst="rect">
            <a:avLst/>
          </a:prstGeom>
        </p:spPr>
      </p:pic>
      <p:sp>
        <p:nvSpPr>
          <p:cNvPr id="161" name="TextBox 160">
            <a:extLst>
              <a:ext uri="{FF2B5EF4-FFF2-40B4-BE49-F238E27FC236}">
                <a16:creationId xmlns:a16="http://schemas.microsoft.com/office/drawing/2014/main" id="{05F156AC-0636-4419-8CAB-1A31D2A669CA}"/>
              </a:ext>
            </a:extLst>
          </p:cNvPr>
          <p:cNvSpPr txBox="1"/>
          <p:nvPr/>
        </p:nvSpPr>
        <p:spPr>
          <a:xfrm>
            <a:off x="6213975" y="3424824"/>
            <a:ext cx="949768" cy="169534"/>
          </a:xfrm>
          <a:prstGeom prst="rect">
            <a:avLst/>
          </a:prstGeom>
          <a:noFill/>
        </p:spPr>
        <p:txBody>
          <a:bodyPr wrap="square" lIns="0" tIns="0" rIns="0" bIns="0" rtlCol="0">
            <a:spAutoFit/>
          </a:bodyPr>
          <a:lstStyle/>
          <a:p>
            <a:pPr algn="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ExpressRoute</a:t>
            </a:r>
          </a:p>
        </p:txBody>
      </p:sp>
      <p:cxnSp>
        <p:nvCxnSpPr>
          <p:cNvPr id="162" name="Straight Arrow Connector 161">
            <a:extLst>
              <a:ext uri="{FF2B5EF4-FFF2-40B4-BE49-F238E27FC236}">
                <a16:creationId xmlns:a16="http://schemas.microsoft.com/office/drawing/2014/main" id="{BEEC444A-972D-4115-B7E3-EDB55D1A6B4D}"/>
              </a:ext>
            </a:extLst>
          </p:cNvPr>
          <p:cNvCxnSpPr>
            <a:cxnSpLocks/>
          </p:cNvCxnSpPr>
          <p:nvPr/>
        </p:nvCxnSpPr>
        <p:spPr>
          <a:xfrm flipV="1">
            <a:off x="10416445" y="3156907"/>
            <a:ext cx="525870" cy="2414261"/>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D92F2CB0-15FD-4265-8BAD-99D74E0C433C}"/>
              </a:ext>
            </a:extLst>
          </p:cNvPr>
          <p:cNvCxnSpPr>
            <a:cxnSpLocks/>
            <a:stCxn id="144" idx="10"/>
          </p:cNvCxnSpPr>
          <p:nvPr/>
        </p:nvCxnSpPr>
        <p:spPr>
          <a:xfrm flipH="1" flipV="1">
            <a:off x="9556212" y="2939147"/>
            <a:ext cx="1469092" cy="2693252"/>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C509FF13-0988-451C-AF2A-8A6479E84E72}"/>
              </a:ext>
            </a:extLst>
          </p:cNvPr>
          <p:cNvSpPr txBox="1"/>
          <p:nvPr/>
        </p:nvSpPr>
        <p:spPr>
          <a:xfrm>
            <a:off x="9887743" y="5056310"/>
            <a:ext cx="1341979" cy="345817"/>
          </a:xfrm>
          <a:prstGeom prst="rect">
            <a:avLst/>
          </a:prstGeom>
          <a:solidFill>
            <a:srgbClr val="FFFFFF"/>
          </a:solid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S2S VPN/SDWAN CPE</a:t>
            </a:r>
          </a:p>
        </p:txBody>
      </p:sp>
      <p:cxnSp>
        <p:nvCxnSpPr>
          <p:cNvPr id="253" name="Straight Arrow Connector 252">
            <a:extLst>
              <a:ext uri="{FF2B5EF4-FFF2-40B4-BE49-F238E27FC236}">
                <a16:creationId xmlns:a16="http://schemas.microsoft.com/office/drawing/2014/main" id="{C6FD849F-D6A3-4B00-A54F-92A764A8CEBF}"/>
              </a:ext>
            </a:extLst>
          </p:cNvPr>
          <p:cNvCxnSpPr>
            <a:cxnSpLocks/>
          </p:cNvCxnSpPr>
          <p:nvPr/>
        </p:nvCxnSpPr>
        <p:spPr>
          <a:xfrm flipV="1">
            <a:off x="1549294" y="2890861"/>
            <a:ext cx="1506440" cy="2883305"/>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cloud">
            <a:extLst>
              <a:ext uri="{FF2B5EF4-FFF2-40B4-BE49-F238E27FC236}">
                <a16:creationId xmlns:a16="http://schemas.microsoft.com/office/drawing/2014/main" id="{CB8E4255-F049-46A6-B0C8-3F5BED12A0FC}"/>
              </a:ext>
            </a:extLst>
          </p:cNvPr>
          <p:cNvSpPr>
            <a:spLocks noChangeAspect="1"/>
          </p:cNvSpPr>
          <p:nvPr/>
        </p:nvSpPr>
        <p:spPr bwMode="auto">
          <a:xfrm>
            <a:off x="2693030" y="2400415"/>
            <a:ext cx="882138" cy="5620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0" numCol="1" anchor="ctr" anchorCtr="0" compatLnSpc="1">
            <a:prstTxWarp prst="textNoShape">
              <a:avLst/>
            </a:prstTxWarp>
          </a:bodyPr>
          <a:lstStyle/>
          <a:p>
            <a:pPr algn="ctr" defTabSz="932563">
              <a:defRPr/>
            </a:pPr>
            <a:r>
              <a:rPr lang="en-US" sz="1122" err="1">
                <a:gradFill>
                  <a:gsLst>
                    <a:gs pos="0">
                      <a:srgbClr val="FFFFFF"/>
                    </a:gs>
                    <a:gs pos="100000">
                      <a:srgbClr val="FFFFFF"/>
                    </a:gs>
                  </a:gsLst>
                </a:gradFill>
                <a:latin typeface="Segoe UI"/>
              </a:rPr>
              <a:t>VNet</a:t>
            </a:r>
            <a:endParaRPr lang="en-US" sz="1122">
              <a:gradFill>
                <a:gsLst>
                  <a:gs pos="0">
                    <a:srgbClr val="FFFFFF"/>
                  </a:gs>
                  <a:gs pos="100000">
                    <a:srgbClr val="FFFFFF"/>
                  </a:gs>
                </a:gsLst>
              </a:gradFill>
              <a:latin typeface="Segoe UI"/>
            </a:endParaRPr>
          </a:p>
        </p:txBody>
      </p:sp>
      <p:sp>
        <p:nvSpPr>
          <p:cNvPr id="255" name="cloud">
            <a:extLst>
              <a:ext uri="{FF2B5EF4-FFF2-40B4-BE49-F238E27FC236}">
                <a16:creationId xmlns:a16="http://schemas.microsoft.com/office/drawing/2014/main" id="{F2BD79B2-4EC6-4200-AB6B-BEDB0A6E2656}"/>
              </a:ext>
            </a:extLst>
          </p:cNvPr>
          <p:cNvSpPr>
            <a:spLocks noChangeAspect="1"/>
          </p:cNvSpPr>
          <p:nvPr/>
        </p:nvSpPr>
        <p:spPr bwMode="auto">
          <a:xfrm>
            <a:off x="1945738" y="3549314"/>
            <a:ext cx="2019689" cy="119834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186521" numCol="1" anchor="ctr" anchorCtr="0" compatLnSpc="1">
            <a:prstTxWarp prst="textNoShape">
              <a:avLst/>
            </a:prstTxWarp>
          </a:bodyPr>
          <a:lstStyle/>
          <a:p>
            <a:pPr algn="ctr" defTabSz="932563">
              <a:defRPr/>
            </a:pPr>
            <a:endParaRPr lang="en-US" sz="1071">
              <a:gradFill>
                <a:gsLst>
                  <a:gs pos="0">
                    <a:srgbClr val="1A1A1A"/>
                  </a:gs>
                  <a:gs pos="100000">
                    <a:srgbClr val="1A1A1A"/>
                  </a:gs>
                </a:gsLst>
              </a:gradFill>
              <a:latin typeface="Segoe UI"/>
            </a:endParaRPr>
          </a:p>
          <a:p>
            <a:pPr algn="ctr" defTabSz="932563">
              <a:defRPr/>
            </a:pPr>
            <a:endParaRPr lang="en-US" sz="1071">
              <a:gradFill>
                <a:gsLst>
                  <a:gs pos="0">
                    <a:srgbClr val="1A1A1A"/>
                  </a:gs>
                  <a:gs pos="100000">
                    <a:srgbClr val="1A1A1A"/>
                  </a:gs>
                </a:gsLst>
              </a:gradFill>
              <a:latin typeface="Segoe UI"/>
            </a:endParaRPr>
          </a:p>
          <a:p>
            <a:pPr algn="ctr" defTabSz="932563">
              <a:defRPr/>
            </a:pPr>
            <a:endParaRPr lang="en-US" sz="1071">
              <a:gradFill>
                <a:gsLst>
                  <a:gs pos="0">
                    <a:srgbClr val="1A1A1A"/>
                  </a:gs>
                  <a:gs pos="100000">
                    <a:srgbClr val="1A1A1A"/>
                  </a:gs>
                </a:gsLst>
              </a:gradFill>
              <a:latin typeface="Segoe UI"/>
            </a:endParaRPr>
          </a:p>
          <a:p>
            <a:pPr algn="ctr" defTabSz="932563">
              <a:defRPr/>
            </a:pPr>
            <a:r>
              <a:rPr lang="en-US" sz="1224" b="1">
                <a:gradFill>
                  <a:gsLst>
                    <a:gs pos="0">
                      <a:srgbClr val="1A1A1A"/>
                    </a:gs>
                    <a:gs pos="100000">
                      <a:srgbClr val="1A1A1A"/>
                    </a:gs>
                  </a:gsLst>
                </a:gradFill>
                <a:latin typeface="Segoe UI"/>
              </a:rPr>
              <a:t>Carrier WAN/MPLS/VPN</a:t>
            </a:r>
          </a:p>
        </p:txBody>
      </p:sp>
      <p:cxnSp>
        <p:nvCxnSpPr>
          <p:cNvPr id="24" name="Straight Connector 23">
            <a:extLst>
              <a:ext uri="{FF2B5EF4-FFF2-40B4-BE49-F238E27FC236}">
                <a16:creationId xmlns:a16="http://schemas.microsoft.com/office/drawing/2014/main" id="{0C7DF90A-F62F-422B-9F28-645EBEC93095}"/>
              </a:ext>
            </a:extLst>
          </p:cNvPr>
          <p:cNvCxnSpPr/>
          <p:nvPr/>
        </p:nvCxnSpPr>
        <p:spPr>
          <a:xfrm>
            <a:off x="5631707" y="1262594"/>
            <a:ext cx="0" cy="5503680"/>
          </a:xfrm>
          <a:prstGeom prst="line">
            <a:avLst/>
          </a:prstGeom>
        </p:spPr>
        <p:style>
          <a:lnRef idx="1">
            <a:schemeClr val="accent1"/>
          </a:lnRef>
          <a:fillRef idx="0">
            <a:schemeClr val="accent1"/>
          </a:fillRef>
          <a:effectRef idx="0">
            <a:schemeClr val="accent1"/>
          </a:effectRef>
          <a:fontRef idx="minor">
            <a:schemeClr val="tx1"/>
          </a:fontRef>
        </p:style>
      </p:cxnSp>
      <p:sp>
        <p:nvSpPr>
          <p:cNvPr id="166" name="Title 6">
            <a:extLst>
              <a:ext uri="{FF2B5EF4-FFF2-40B4-BE49-F238E27FC236}">
                <a16:creationId xmlns:a16="http://schemas.microsoft.com/office/drawing/2014/main" id="{EB837ABA-F393-4604-8E43-4F243E8E8D65}"/>
              </a:ext>
            </a:extLst>
          </p:cNvPr>
          <p:cNvSpPr txBox="1">
            <a:spLocks/>
          </p:cNvSpPr>
          <p:nvPr/>
        </p:nvSpPr>
        <p:spPr>
          <a:xfrm>
            <a:off x="6043372" y="365243"/>
            <a:ext cx="4981932" cy="565027"/>
          </a:xfrm>
          <a:prstGeom prst="rect">
            <a:avLst/>
          </a:prstGeom>
        </p:spPr>
        <p:txBody>
          <a:bodyPr vert="horz" lIns="93260" tIns="46630" rIns="93260" bIns="4663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32597">
              <a:defRPr/>
            </a:pPr>
            <a:r>
              <a:rPr lang="en-AU" sz="4488">
                <a:solidFill>
                  <a:prstClr val="black"/>
                </a:solidFill>
                <a:latin typeface="Calibri Light" panose="020F0302020204030204"/>
              </a:rPr>
              <a:t>Azure Virtual WAN</a:t>
            </a:r>
          </a:p>
        </p:txBody>
      </p:sp>
      <p:pic>
        <p:nvPicPr>
          <p:cNvPr id="167" name="Graphic 12">
            <a:extLst>
              <a:ext uri="{FF2B5EF4-FFF2-40B4-BE49-F238E27FC236}">
                <a16:creationId xmlns:a16="http://schemas.microsoft.com/office/drawing/2014/main" id="{AEFEAF08-0540-4D39-896D-167A82D38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 y="-1911"/>
            <a:ext cx="856338" cy="856338"/>
          </a:xfrm>
          <a:prstGeom prst="rect">
            <a:avLst/>
          </a:prstGeom>
        </p:spPr>
      </p:pic>
      <p:pic>
        <p:nvPicPr>
          <p:cNvPr id="168" name="Graphic 12">
            <a:extLst>
              <a:ext uri="{FF2B5EF4-FFF2-40B4-BE49-F238E27FC236}">
                <a16:creationId xmlns:a16="http://schemas.microsoft.com/office/drawing/2014/main" id="{2D5B97AD-C7E1-44EC-ACAE-EF438FAF42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10667" y="2626205"/>
            <a:ext cx="364336" cy="364336"/>
          </a:xfrm>
          <a:prstGeom prst="rect">
            <a:avLst/>
          </a:prstGeom>
        </p:spPr>
      </p:pic>
      <p:pic>
        <p:nvPicPr>
          <p:cNvPr id="170" name="Graphic 12">
            <a:extLst>
              <a:ext uri="{FF2B5EF4-FFF2-40B4-BE49-F238E27FC236}">
                <a16:creationId xmlns:a16="http://schemas.microsoft.com/office/drawing/2014/main" id="{FB3186B5-9AF6-4366-B0A7-25604EBDE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0338" y="2699350"/>
            <a:ext cx="364336" cy="364336"/>
          </a:xfrm>
          <a:prstGeom prst="rect">
            <a:avLst/>
          </a:prstGeom>
        </p:spPr>
      </p:pic>
      <p:pic>
        <p:nvPicPr>
          <p:cNvPr id="27" name="Picture 26">
            <a:extLst>
              <a:ext uri="{FF2B5EF4-FFF2-40B4-BE49-F238E27FC236}">
                <a16:creationId xmlns:a16="http://schemas.microsoft.com/office/drawing/2014/main" id="{18BDC08C-1499-42CB-A984-EA9F8B702E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2815" y="2331117"/>
            <a:ext cx="1344120" cy="813365"/>
          </a:xfrm>
          <a:prstGeom prst="rect">
            <a:avLst/>
          </a:prstGeom>
        </p:spPr>
      </p:pic>
      <p:grpSp>
        <p:nvGrpSpPr>
          <p:cNvPr id="172" name="Group 171">
            <a:extLst>
              <a:ext uri="{FF2B5EF4-FFF2-40B4-BE49-F238E27FC236}">
                <a16:creationId xmlns:a16="http://schemas.microsoft.com/office/drawing/2014/main" id="{C1B10147-1B70-4AF7-92F0-F7A6EDF521C6}"/>
              </a:ext>
            </a:extLst>
          </p:cNvPr>
          <p:cNvGrpSpPr/>
          <p:nvPr/>
        </p:nvGrpSpPr>
        <p:grpSpPr>
          <a:xfrm>
            <a:off x="8611959" y="5553662"/>
            <a:ext cx="677530" cy="702454"/>
            <a:chOff x="8297714" y="5409103"/>
            <a:chExt cx="905071" cy="857060"/>
          </a:xfrm>
        </p:grpSpPr>
        <p:grpSp>
          <p:nvGrpSpPr>
            <p:cNvPr id="173" name="Group 172">
              <a:extLst>
                <a:ext uri="{FF2B5EF4-FFF2-40B4-BE49-F238E27FC236}">
                  <a16:creationId xmlns:a16="http://schemas.microsoft.com/office/drawing/2014/main" id="{0919013D-ACA7-40D5-AA05-08658D5C7746}"/>
                </a:ext>
              </a:extLst>
            </p:cNvPr>
            <p:cNvGrpSpPr/>
            <p:nvPr/>
          </p:nvGrpSpPr>
          <p:grpSpPr>
            <a:xfrm>
              <a:off x="8297714" y="6057325"/>
              <a:ext cx="905071" cy="208838"/>
              <a:chOff x="8652137" y="5805967"/>
              <a:chExt cx="905071" cy="208838"/>
            </a:xfrm>
          </p:grpSpPr>
          <p:pic>
            <p:nvPicPr>
              <p:cNvPr id="179" name="Picture 178">
                <a:extLst>
                  <a:ext uri="{FF2B5EF4-FFF2-40B4-BE49-F238E27FC236}">
                    <a16:creationId xmlns:a16="http://schemas.microsoft.com/office/drawing/2014/main" id="{94079F21-AA48-42E7-BB42-C9674D4E367D}"/>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180" name="Picture 2" descr="Image result for windows logo">
                <a:extLst>
                  <a:ext uri="{FF2B5EF4-FFF2-40B4-BE49-F238E27FC236}">
                    <a16:creationId xmlns:a16="http://schemas.microsoft.com/office/drawing/2014/main" id="{11A4F1F7-EA37-46B7-9E72-56F7DDE64D2F}"/>
                  </a:ext>
                </a:extLst>
              </p:cNvPr>
              <p:cNvPicPr>
                <a:picLocks noChangeAspect="1" noChangeArrowheads="1"/>
              </p:cNvPicPr>
              <p:nvPr/>
            </p:nvPicPr>
            <p:blipFill rotWithShape="1">
              <a:blip r:embed="rId8" cstate="print">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4" descr="Image result for apple logo">
                <a:extLst>
                  <a:ext uri="{FF2B5EF4-FFF2-40B4-BE49-F238E27FC236}">
                    <a16:creationId xmlns:a16="http://schemas.microsoft.com/office/drawing/2014/main" id="{1B082B7F-830F-4F35-A307-947C77E3BA43}"/>
                  </a:ext>
                </a:extLst>
              </p:cNvPr>
              <p:cNvPicPr>
                <a:picLocks noChangeAspect="1" noChangeArrowheads="1"/>
              </p:cNvPicPr>
              <p:nvPr/>
            </p:nvPicPr>
            <p:blipFill rotWithShape="1">
              <a:blip r:embed="rId9" cstate="print">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Image result for android logo">
                <a:extLst>
                  <a:ext uri="{FF2B5EF4-FFF2-40B4-BE49-F238E27FC236}">
                    <a16:creationId xmlns:a16="http://schemas.microsoft.com/office/drawing/2014/main" id="{BC599973-8212-4CE8-B95B-043B0A829C4A}"/>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174" name="Oval 25">
              <a:extLst>
                <a:ext uri="{FF2B5EF4-FFF2-40B4-BE49-F238E27FC236}">
                  <a16:creationId xmlns:a16="http://schemas.microsoft.com/office/drawing/2014/main" id="{262E2149-E248-4CDC-84A4-2CB1D1C2E2B3}"/>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75" name="people_4">
              <a:extLst>
                <a:ext uri="{FF2B5EF4-FFF2-40B4-BE49-F238E27FC236}">
                  <a16:creationId xmlns:a16="http://schemas.microsoft.com/office/drawing/2014/main" id="{D359F5E6-233D-46E6-A920-0A295F51E6D8}"/>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176" name="Group 175">
              <a:extLst>
                <a:ext uri="{FF2B5EF4-FFF2-40B4-BE49-F238E27FC236}">
                  <a16:creationId xmlns:a16="http://schemas.microsoft.com/office/drawing/2014/main" id="{0F7AF600-DFE4-40B0-A846-42D513840BA6}"/>
                </a:ext>
              </a:extLst>
            </p:cNvPr>
            <p:cNvGrpSpPr/>
            <p:nvPr/>
          </p:nvGrpSpPr>
          <p:grpSpPr>
            <a:xfrm>
              <a:off x="8338935" y="5409103"/>
              <a:ext cx="257988" cy="257985"/>
              <a:chOff x="5863098" y="-1444796"/>
              <a:chExt cx="465804" cy="465802"/>
            </a:xfrm>
          </p:grpSpPr>
          <p:sp>
            <p:nvSpPr>
              <p:cNvPr id="177" name="Oval 25">
                <a:extLst>
                  <a:ext uri="{FF2B5EF4-FFF2-40B4-BE49-F238E27FC236}">
                    <a16:creationId xmlns:a16="http://schemas.microsoft.com/office/drawing/2014/main" id="{3D6ABAC0-75F5-45BE-B485-9554F63380DE}"/>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78" name="Laptop_E770">
                <a:extLst>
                  <a:ext uri="{FF2B5EF4-FFF2-40B4-BE49-F238E27FC236}">
                    <a16:creationId xmlns:a16="http://schemas.microsoft.com/office/drawing/2014/main" id="{512D97CA-A5CB-4254-830F-5984CF282EA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p:spPr>
            <p:txBody>
              <a:bodyPr vert="horz" wrap="square" lIns="93260" tIns="46630" rIns="93260" bIns="46630" numCol="1" anchor="t" anchorCtr="0" compatLnSpc="1">
                <a:prstTxWarp prst="textNoShape">
                  <a:avLst/>
                </a:prstTxWarp>
              </a:bodyPr>
              <a:lstStyle/>
              <a:p>
                <a:pPr defTabSz="932563">
                  <a:lnSpc>
                    <a:spcPct val="90000"/>
                  </a:lnSpc>
                  <a:defRPr/>
                </a:pPr>
                <a:endParaRPr lang="en-US" sz="918">
                  <a:gradFill>
                    <a:gsLst>
                      <a:gs pos="0">
                        <a:srgbClr val="505050"/>
                      </a:gs>
                      <a:gs pos="100000">
                        <a:srgbClr val="505050"/>
                      </a:gs>
                    </a:gsLst>
                  </a:gradFill>
                  <a:latin typeface="Segoe UI"/>
                </a:endParaRPr>
              </a:p>
            </p:txBody>
          </p:sp>
        </p:grpSp>
      </p:grpSp>
      <p:sp>
        <p:nvSpPr>
          <p:cNvPr id="183" name="TextBox 182">
            <a:extLst>
              <a:ext uri="{FF2B5EF4-FFF2-40B4-BE49-F238E27FC236}">
                <a16:creationId xmlns:a16="http://schemas.microsoft.com/office/drawing/2014/main" id="{E0A6F60B-2F34-4F38-9E74-64593FEA47B0}"/>
              </a:ext>
            </a:extLst>
          </p:cNvPr>
          <p:cNvSpPr txBox="1"/>
          <p:nvPr/>
        </p:nvSpPr>
        <p:spPr>
          <a:xfrm>
            <a:off x="8489505" y="6400876"/>
            <a:ext cx="1065983" cy="172909"/>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Remote Users</a:t>
            </a:r>
          </a:p>
        </p:txBody>
      </p:sp>
      <p:cxnSp>
        <p:nvCxnSpPr>
          <p:cNvPr id="186" name="Straight Arrow Connector 185">
            <a:extLst>
              <a:ext uri="{FF2B5EF4-FFF2-40B4-BE49-F238E27FC236}">
                <a16:creationId xmlns:a16="http://schemas.microsoft.com/office/drawing/2014/main" id="{646B333C-DBE8-4900-91A9-3CDDF4E5092D}"/>
              </a:ext>
            </a:extLst>
          </p:cNvPr>
          <p:cNvCxnSpPr>
            <a:cxnSpLocks/>
          </p:cNvCxnSpPr>
          <p:nvPr/>
        </p:nvCxnSpPr>
        <p:spPr>
          <a:xfrm flipV="1">
            <a:off x="492535" y="5774166"/>
            <a:ext cx="742597" cy="964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631172C-1CF0-4210-B1EB-59694FEA222F}"/>
              </a:ext>
            </a:extLst>
          </p:cNvPr>
          <p:cNvCxnSpPr>
            <a:cxnSpLocks/>
            <a:stCxn id="138" idx="2"/>
          </p:cNvCxnSpPr>
          <p:nvPr/>
        </p:nvCxnSpPr>
        <p:spPr>
          <a:xfrm flipH="1" flipV="1">
            <a:off x="9528384" y="2997893"/>
            <a:ext cx="698155" cy="2513117"/>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7D36A2F-E1F8-4393-9685-4B7F17AD2DAF}"/>
              </a:ext>
            </a:extLst>
          </p:cNvPr>
          <p:cNvCxnSpPr>
            <a:cxnSpLocks/>
          </p:cNvCxnSpPr>
          <p:nvPr/>
        </p:nvCxnSpPr>
        <p:spPr>
          <a:xfrm flipV="1">
            <a:off x="10984674" y="3090519"/>
            <a:ext cx="430835" cy="2469350"/>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B183C8F-673E-4C75-8D4E-262A0F5F1EEE}"/>
              </a:ext>
            </a:extLst>
          </p:cNvPr>
          <p:cNvCxnSpPr>
            <a:cxnSpLocks/>
            <a:endCxn id="127" idx="8"/>
          </p:cNvCxnSpPr>
          <p:nvPr/>
        </p:nvCxnSpPr>
        <p:spPr>
          <a:xfrm>
            <a:off x="7947536" y="2080743"/>
            <a:ext cx="30959" cy="319673"/>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4BD31CE-647B-42E3-95BB-69935FA469EF}"/>
              </a:ext>
            </a:extLst>
          </p:cNvPr>
          <p:cNvCxnSpPr>
            <a:cxnSpLocks/>
          </p:cNvCxnSpPr>
          <p:nvPr/>
        </p:nvCxnSpPr>
        <p:spPr>
          <a:xfrm flipH="1">
            <a:off x="3382867" y="1889786"/>
            <a:ext cx="175611" cy="57092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7587B57-1A04-4A49-98BD-68E35D7E3C76}"/>
              </a:ext>
            </a:extLst>
          </p:cNvPr>
          <p:cNvCxnSpPr>
            <a:cxnSpLocks/>
          </p:cNvCxnSpPr>
          <p:nvPr/>
        </p:nvCxnSpPr>
        <p:spPr>
          <a:xfrm>
            <a:off x="2504880" y="2148027"/>
            <a:ext cx="308109" cy="37478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7B6D0ED5-0D87-49D7-8D94-1CE1FB89F211}"/>
              </a:ext>
            </a:extLst>
          </p:cNvPr>
          <p:cNvGrpSpPr/>
          <p:nvPr/>
        </p:nvGrpSpPr>
        <p:grpSpPr>
          <a:xfrm>
            <a:off x="72625" y="5397635"/>
            <a:ext cx="677530" cy="702454"/>
            <a:chOff x="8297714" y="5409103"/>
            <a:chExt cx="905071" cy="857060"/>
          </a:xfrm>
        </p:grpSpPr>
        <p:grpSp>
          <p:nvGrpSpPr>
            <p:cNvPr id="204" name="Group 203">
              <a:extLst>
                <a:ext uri="{FF2B5EF4-FFF2-40B4-BE49-F238E27FC236}">
                  <a16:creationId xmlns:a16="http://schemas.microsoft.com/office/drawing/2014/main" id="{524A0544-3055-4DCB-BBB6-52073F6B9350}"/>
                </a:ext>
              </a:extLst>
            </p:cNvPr>
            <p:cNvGrpSpPr/>
            <p:nvPr/>
          </p:nvGrpSpPr>
          <p:grpSpPr>
            <a:xfrm>
              <a:off x="8297714" y="6057325"/>
              <a:ext cx="905071" cy="208838"/>
              <a:chOff x="8652137" y="5805967"/>
              <a:chExt cx="905071" cy="208838"/>
            </a:xfrm>
          </p:grpSpPr>
          <p:pic>
            <p:nvPicPr>
              <p:cNvPr id="210" name="Picture 209">
                <a:extLst>
                  <a:ext uri="{FF2B5EF4-FFF2-40B4-BE49-F238E27FC236}">
                    <a16:creationId xmlns:a16="http://schemas.microsoft.com/office/drawing/2014/main" id="{8E603760-51B7-451A-81A8-84AA42DFC48E}"/>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211" name="Picture 2" descr="Image result for windows logo">
                <a:extLst>
                  <a:ext uri="{FF2B5EF4-FFF2-40B4-BE49-F238E27FC236}">
                    <a16:creationId xmlns:a16="http://schemas.microsoft.com/office/drawing/2014/main" id="{71C7AA9A-3DD7-403C-A245-6C93380741E8}"/>
                  </a:ext>
                </a:extLst>
              </p:cNvPr>
              <p:cNvPicPr>
                <a:picLocks noChangeAspect="1" noChangeArrowheads="1"/>
              </p:cNvPicPr>
              <p:nvPr/>
            </p:nvPicPr>
            <p:blipFill rotWithShape="1">
              <a:blip r:embed="rId8" cstate="print">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4" descr="Image result for apple logo">
                <a:extLst>
                  <a:ext uri="{FF2B5EF4-FFF2-40B4-BE49-F238E27FC236}">
                    <a16:creationId xmlns:a16="http://schemas.microsoft.com/office/drawing/2014/main" id="{EB37CE7C-1CAB-4FC1-9539-0978ECF13C0C}"/>
                  </a:ext>
                </a:extLst>
              </p:cNvPr>
              <p:cNvPicPr>
                <a:picLocks noChangeAspect="1" noChangeArrowheads="1"/>
              </p:cNvPicPr>
              <p:nvPr/>
            </p:nvPicPr>
            <p:blipFill rotWithShape="1">
              <a:blip r:embed="rId9" cstate="print">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6" descr="Image result for android logo">
                <a:extLst>
                  <a:ext uri="{FF2B5EF4-FFF2-40B4-BE49-F238E27FC236}">
                    <a16:creationId xmlns:a16="http://schemas.microsoft.com/office/drawing/2014/main" id="{BAC9B073-45EC-4CDA-BBF0-B704CA86F924}"/>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205" name="Oval 25">
              <a:extLst>
                <a:ext uri="{FF2B5EF4-FFF2-40B4-BE49-F238E27FC236}">
                  <a16:creationId xmlns:a16="http://schemas.microsoft.com/office/drawing/2014/main" id="{2B2F3A2A-90AC-44FA-9B26-9406946F99B2}"/>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06" name="people_4">
              <a:extLst>
                <a:ext uri="{FF2B5EF4-FFF2-40B4-BE49-F238E27FC236}">
                  <a16:creationId xmlns:a16="http://schemas.microsoft.com/office/drawing/2014/main" id="{3CFEB975-A77F-49EC-B0E5-4EF17F69CF7A}"/>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207" name="Group 206">
              <a:extLst>
                <a:ext uri="{FF2B5EF4-FFF2-40B4-BE49-F238E27FC236}">
                  <a16:creationId xmlns:a16="http://schemas.microsoft.com/office/drawing/2014/main" id="{85162BCD-B51B-4677-B68F-C5448BDC50E4}"/>
                </a:ext>
              </a:extLst>
            </p:cNvPr>
            <p:cNvGrpSpPr/>
            <p:nvPr/>
          </p:nvGrpSpPr>
          <p:grpSpPr>
            <a:xfrm>
              <a:off x="8338935" y="5409103"/>
              <a:ext cx="257988" cy="257985"/>
              <a:chOff x="5863098" y="-1444796"/>
              <a:chExt cx="465804" cy="465802"/>
            </a:xfrm>
          </p:grpSpPr>
          <p:sp>
            <p:nvSpPr>
              <p:cNvPr id="208" name="Oval 25">
                <a:extLst>
                  <a:ext uri="{FF2B5EF4-FFF2-40B4-BE49-F238E27FC236}">
                    <a16:creationId xmlns:a16="http://schemas.microsoft.com/office/drawing/2014/main" id="{2102627E-21FF-4415-8A41-24F8F8CC6E31}"/>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09" name="Laptop_E770">
                <a:extLst>
                  <a:ext uri="{FF2B5EF4-FFF2-40B4-BE49-F238E27FC236}">
                    <a16:creationId xmlns:a16="http://schemas.microsoft.com/office/drawing/2014/main" id="{BF4CC8B4-FD96-403A-AF81-BE3B7AAACCC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p:spPr>
            <p:txBody>
              <a:bodyPr vert="horz" wrap="square" lIns="93260" tIns="46630" rIns="93260" bIns="46630" numCol="1" anchor="t" anchorCtr="0" compatLnSpc="1">
                <a:prstTxWarp prst="textNoShape">
                  <a:avLst/>
                </a:prstTxWarp>
              </a:bodyPr>
              <a:lstStyle/>
              <a:p>
                <a:pPr defTabSz="932563">
                  <a:lnSpc>
                    <a:spcPct val="90000"/>
                  </a:lnSpc>
                  <a:defRPr/>
                </a:pPr>
                <a:endParaRPr lang="en-US" sz="918">
                  <a:gradFill>
                    <a:gsLst>
                      <a:gs pos="0">
                        <a:srgbClr val="505050"/>
                      </a:gs>
                      <a:gs pos="100000">
                        <a:srgbClr val="505050"/>
                      </a:gs>
                    </a:gsLst>
                  </a:gradFill>
                  <a:latin typeface="Segoe UI"/>
                </a:endParaRPr>
              </a:p>
            </p:txBody>
          </p:sp>
        </p:grpSp>
      </p:grpSp>
      <p:sp>
        <p:nvSpPr>
          <p:cNvPr id="214" name="TextBox 213">
            <a:extLst>
              <a:ext uri="{FF2B5EF4-FFF2-40B4-BE49-F238E27FC236}">
                <a16:creationId xmlns:a16="http://schemas.microsoft.com/office/drawing/2014/main" id="{EA9E5FF9-A3E2-4561-9477-8C745D091A2E}"/>
              </a:ext>
            </a:extLst>
          </p:cNvPr>
          <p:cNvSpPr txBox="1"/>
          <p:nvPr/>
        </p:nvSpPr>
        <p:spPr>
          <a:xfrm>
            <a:off x="-49830" y="6244849"/>
            <a:ext cx="1065983" cy="172909"/>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Remote Users</a:t>
            </a:r>
          </a:p>
        </p:txBody>
      </p:sp>
      <p:cxnSp>
        <p:nvCxnSpPr>
          <p:cNvPr id="215" name="Straight Arrow Connector 214">
            <a:extLst>
              <a:ext uri="{FF2B5EF4-FFF2-40B4-BE49-F238E27FC236}">
                <a16:creationId xmlns:a16="http://schemas.microsoft.com/office/drawing/2014/main" id="{28ADC602-F722-41FF-AA39-D9B65382C49F}"/>
              </a:ext>
            </a:extLst>
          </p:cNvPr>
          <p:cNvCxnSpPr>
            <a:cxnSpLocks/>
          </p:cNvCxnSpPr>
          <p:nvPr/>
        </p:nvCxnSpPr>
        <p:spPr>
          <a:xfrm flipV="1">
            <a:off x="8985195" y="2939146"/>
            <a:ext cx="338722" cy="2750235"/>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4AC225CA-FDF9-4A21-BFEE-68E3A242B46F}"/>
              </a:ext>
            </a:extLst>
          </p:cNvPr>
          <p:cNvSpPr txBox="1"/>
          <p:nvPr/>
        </p:nvSpPr>
        <p:spPr>
          <a:xfrm>
            <a:off x="8423543" y="5342090"/>
            <a:ext cx="949768" cy="172909"/>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P2S VPN</a:t>
            </a:r>
          </a:p>
        </p:txBody>
      </p:sp>
      <p:pic>
        <p:nvPicPr>
          <p:cNvPr id="49" name="Picture 48">
            <a:extLst>
              <a:ext uri="{FF2B5EF4-FFF2-40B4-BE49-F238E27FC236}">
                <a16:creationId xmlns:a16="http://schemas.microsoft.com/office/drawing/2014/main" id="{F6F64A4C-7224-435F-ACB2-A2536919EE7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17315" y="1134988"/>
            <a:ext cx="626709" cy="329022"/>
          </a:xfrm>
          <a:prstGeom prst="rect">
            <a:avLst/>
          </a:prstGeom>
        </p:spPr>
      </p:pic>
      <p:pic>
        <p:nvPicPr>
          <p:cNvPr id="222" name="Picture 221">
            <a:extLst>
              <a:ext uri="{FF2B5EF4-FFF2-40B4-BE49-F238E27FC236}">
                <a16:creationId xmlns:a16="http://schemas.microsoft.com/office/drawing/2014/main" id="{2B711E78-5187-420F-BC4A-EB79E116E12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56594" y="1123105"/>
            <a:ext cx="626709" cy="329022"/>
          </a:xfrm>
          <a:prstGeom prst="rect">
            <a:avLst/>
          </a:prstGeom>
        </p:spPr>
      </p:pic>
      <p:cxnSp>
        <p:nvCxnSpPr>
          <p:cNvPr id="224" name="Straight Arrow Connector 223">
            <a:extLst>
              <a:ext uri="{FF2B5EF4-FFF2-40B4-BE49-F238E27FC236}">
                <a16:creationId xmlns:a16="http://schemas.microsoft.com/office/drawing/2014/main" id="{2E51621A-CC57-482B-9A01-02F57027215A}"/>
              </a:ext>
            </a:extLst>
          </p:cNvPr>
          <p:cNvCxnSpPr>
            <a:cxnSpLocks/>
          </p:cNvCxnSpPr>
          <p:nvPr/>
        </p:nvCxnSpPr>
        <p:spPr>
          <a:xfrm>
            <a:off x="8353176" y="2585131"/>
            <a:ext cx="677871"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323494B-0FF9-4018-A049-C461E0056082}"/>
              </a:ext>
            </a:extLst>
          </p:cNvPr>
          <p:cNvCxnSpPr/>
          <p:nvPr/>
        </p:nvCxnSpPr>
        <p:spPr>
          <a:xfrm flipH="1">
            <a:off x="1876142" y="6668605"/>
            <a:ext cx="2169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12BF6F6A-4A33-4AFB-890C-3D060AE6C5B1}"/>
              </a:ext>
            </a:extLst>
          </p:cNvPr>
          <p:cNvSpPr txBox="1"/>
          <p:nvPr/>
        </p:nvSpPr>
        <p:spPr>
          <a:xfrm>
            <a:off x="2006428" y="6708443"/>
            <a:ext cx="2123682" cy="172909"/>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Traffic Backhauled to HQ</a:t>
            </a:r>
          </a:p>
        </p:txBody>
      </p:sp>
      <p:sp>
        <p:nvSpPr>
          <p:cNvPr id="94" name="cloud">
            <a:extLst>
              <a:ext uri="{FF2B5EF4-FFF2-40B4-BE49-F238E27FC236}">
                <a16:creationId xmlns:a16="http://schemas.microsoft.com/office/drawing/2014/main" id="{0F9E527E-0298-4270-A772-20BAD3281897}"/>
              </a:ext>
            </a:extLst>
          </p:cNvPr>
          <p:cNvSpPr>
            <a:spLocks noChangeAspect="1"/>
          </p:cNvSpPr>
          <p:nvPr/>
        </p:nvSpPr>
        <p:spPr bwMode="auto">
          <a:xfrm>
            <a:off x="9643966" y="3549314"/>
            <a:ext cx="1880950" cy="119834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186521" numCol="1" anchor="ctr" anchorCtr="0" compatLnSpc="1">
            <a:prstTxWarp prst="textNoShape">
              <a:avLst/>
            </a:prstTxWarp>
          </a:bodyPr>
          <a:lstStyle/>
          <a:p>
            <a:pPr algn="ctr" defTabSz="932563">
              <a:defRPr/>
            </a:pPr>
            <a:endParaRPr lang="en-US" sz="1071">
              <a:gradFill>
                <a:gsLst>
                  <a:gs pos="0">
                    <a:srgbClr val="1A1A1A"/>
                  </a:gs>
                  <a:gs pos="100000">
                    <a:srgbClr val="1A1A1A"/>
                  </a:gs>
                </a:gsLst>
              </a:gradFill>
              <a:latin typeface="Segoe UI"/>
            </a:endParaRPr>
          </a:p>
          <a:p>
            <a:pPr algn="ctr" defTabSz="932563">
              <a:defRPr/>
            </a:pPr>
            <a:endParaRPr lang="en-US" sz="1071">
              <a:gradFill>
                <a:gsLst>
                  <a:gs pos="0">
                    <a:srgbClr val="1A1A1A"/>
                  </a:gs>
                  <a:gs pos="100000">
                    <a:srgbClr val="1A1A1A"/>
                  </a:gs>
                </a:gsLst>
              </a:gradFill>
              <a:latin typeface="Segoe UI"/>
            </a:endParaRPr>
          </a:p>
          <a:p>
            <a:pPr algn="ctr" defTabSz="932563">
              <a:defRPr/>
            </a:pPr>
            <a:r>
              <a:rPr lang="en-US" sz="1224" b="1">
                <a:gradFill>
                  <a:gsLst>
                    <a:gs pos="0">
                      <a:srgbClr val="1A1A1A"/>
                    </a:gs>
                    <a:gs pos="100000">
                      <a:srgbClr val="1A1A1A"/>
                    </a:gs>
                  </a:gsLst>
                </a:gradFill>
                <a:latin typeface="Segoe UI"/>
              </a:rPr>
              <a:t>Business Class</a:t>
            </a:r>
          </a:p>
          <a:p>
            <a:pPr algn="ctr" defTabSz="932563">
              <a:defRPr/>
            </a:pPr>
            <a:r>
              <a:rPr lang="en-US" sz="1224" b="1">
                <a:gradFill>
                  <a:gsLst>
                    <a:gs pos="0">
                      <a:srgbClr val="1A1A1A"/>
                    </a:gs>
                    <a:gs pos="100000">
                      <a:srgbClr val="1A1A1A"/>
                    </a:gs>
                  </a:gsLst>
                </a:gradFill>
                <a:latin typeface="Segoe UI"/>
              </a:rPr>
              <a:t>Internet</a:t>
            </a:r>
          </a:p>
          <a:p>
            <a:pPr algn="ctr" defTabSz="932563">
              <a:defRPr/>
            </a:pPr>
            <a:r>
              <a:rPr lang="en-US" sz="1224" b="1">
                <a:gradFill>
                  <a:gsLst>
                    <a:gs pos="0">
                      <a:srgbClr val="1A1A1A"/>
                    </a:gs>
                    <a:gs pos="100000">
                      <a:srgbClr val="1A1A1A"/>
                    </a:gs>
                  </a:gsLst>
                </a:gradFill>
                <a:latin typeface="Segoe UI"/>
              </a:rPr>
              <a:t>(Microsoft Peering Service)</a:t>
            </a:r>
          </a:p>
        </p:txBody>
      </p:sp>
      <p:grpSp>
        <p:nvGrpSpPr>
          <p:cNvPr id="252" name="Group 251">
            <a:extLst>
              <a:ext uri="{FF2B5EF4-FFF2-40B4-BE49-F238E27FC236}">
                <a16:creationId xmlns:a16="http://schemas.microsoft.com/office/drawing/2014/main" id="{B9B2722A-0876-49B9-864E-11363DD153E0}"/>
              </a:ext>
            </a:extLst>
          </p:cNvPr>
          <p:cNvGrpSpPr/>
          <p:nvPr/>
        </p:nvGrpSpPr>
        <p:grpSpPr>
          <a:xfrm>
            <a:off x="7604559" y="5545849"/>
            <a:ext cx="647027" cy="921170"/>
            <a:chOff x="7354302" y="4394489"/>
            <a:chExt cx="1170601" cy="1779036"/>
          </a:xfrm>
        </p:grpSpPr>
        <p:sp>
          <p:nvSpPr>
            <p:cNvPr id="254" name="TextBox 253">
              <a:extLst>
                <a:ext uri="{FF2B5EF4-FFF2-40B4-BE49-F238E27FC236}">
                  <a16:creationId xmlns:a16="http://schemas.microsoft.com/office/drawing/2014/main" id="{39490826-2361-41B5-9BAF-F456FB99D1B1}"/>
                </a:ext>
              </a:extLst>
            </p:cNvPr>
            <p:cNvSpPr txBox="1"/>
            <p:nvPr/>
          </p:nvSpPr>
          <p:spPr>
            <a:xfrm>
              <a:off x="7354302" y="5839590"/>
              <a:ext cx="1170601" cy="333935"/>
            </a:xfrm>
            <a:prstGeom prst="rect">
              <a:avLst/>
            </a:prstGeom>
            <a:noFill/>
          </p:spPr>
          <p:txBody>
            <a:bodyPr wrap="square" lIns="0" tIns="0" rIns="0" bIns="0" rtlCol="0">
              <a:spAutoFit/>
            </a:bodyPr>
            <a:lstStyle/>
            <a:p>
              <a:pPr algn="ctr" defTabSz="932597">
                <a:lnSpc>
                  <a:spcPct val="90000"/>
                </a:lnSpc>
                <a:spcAft>
                  <a:spcPts val="612"/>
                </a:spcAft>
                <a:defRPr/>
              </a:pPr>
              <a:r>
                <a:rPr lang="en-US" sz="1224">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Branch</a:t>
              </a:r>
            </a:p>
          </p:txBody>
        </p:sp>
        <p:sp>
          <p:nvSpPr>
            <p:cNvPr id="256" name="EMI_E731">
              <a:extLst>
                <a:ext uri="{FF2B5EF4-FFF2-40B4-BE49-F238E27FC236}">
                  <a16:creationId xmlns:a16="http://schemas.microsoft.com/office/drawing/2014/main" id="{DBAE7664-DA2C-4924-ABFE-84DA019B3B3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nvGrpSpPr>
            <p:cNvPr id="257" name="Group 256">
              <a:extLst>
                <a:ext uri="{FF2B5EF4-FFF2-40B4-BE49-F238E27FC236}">
                  <a16:creationId xmlns:a16="http://schemas.microsoft.com/office/drawing/2014/main" id="{5CBC7CF2-7937-4B6F-AE3B-2FBB6D6261BE}"/>
                </a:ext>
              </a:extLst>
            </p:cNvPr>
            <p:cNvGrpSpPr/>
            <p:nvPr/>
          </p:nvGrpSpPr>
          <p:grpSpPr>
            <a:xfrm>
              <a:off x="7437453" y="4394489"/>
              <a:ext cx="465804" cy="465802"/>
              <a:chOff x="7426424" y="4586789"/>
              <a:chExt cx="791827" cy="791824"/>
            </a:xfrm>
          </p:grpSpPr>
          <p:sp>
            <p:nvSpPr>
              <p:cNvPr id="258" name="Oval 25">
                <a:extLst>
                  <a:ext uri="{FF2B5EF4-FFF2-40B4-BE49-F238E27FC236}">
                    <a16:creationId xmlns:a16="http://schemas.microsoft.com/office/drawing/2014/main" id="{F19F4A45-BCCD-431D-8C91-BD6196740FA5}"/>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259" name="Group 258">
                <a:extLst>
                  <a:ext uri="{FF2B5EF4-FFF2-40B4-BE49-F238E27FC236}">
                    <a16:creationId xmlns:a16="http://schemas.microsoft.com/office/drawing/2014/main" id="{5DBE8F12-76A3-4787-AB09-99A4E74533EA}"/>
                  </a:ext>
                </a:extLst>
              </p:cNvPr>
              <p:cNvGrpSpPr/>
              <p:nvPr/>
            </p:nvGrpSpPr>
            <p:grpSpPr>
              <a:xfrm>
                <a:off x="7653478" y="4769005"/>
                <a:ext cx="337719" cy="427393"/>
                <a:chOff x="2382348" y="4130857"/>
                <a:chExt cx="337719" cy="427393"/>
              </a:xfrm>
            </p:grpSpPr>
            <p:sp>
              <p:nvSpPr>
                <p:cNvPr id="260" name="Freeform 23">
                  <a:extLst>
                    <a:ext uri="{FF2B5EF4-FFF2-40B4-BE49-F238E27FC236}">
                      <a16:creationId xmlns:a16="http://schemas.microsoft.com/office/drawing/2014/main" id="{575CC21F-5139-455B-AEC8-89A2C1AB31C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1" name="Oval 24">
                  <a:extLst>
                    <a:ext uri="{FF2B5EF4-FFF2-40B4-BE49-F238E27FC236}">
                      <a16:creationId xmlns:a16="http://schemas.microsoft.com/office/drawing/2014/main" id="{2B6A15F6-976C-439C-8E1E-065725899F40}"/>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grpSp>
      <p:cxnSp>
        <p:nvCxnSpPr>
          <p:cNvPr id="262" name="Straight Arrow Connector 261">
            <a:extLst>
              <a:ext uri="{FF2B5EF4-FFF2-40B4-BE49-F238E27FC236}">
                <a16:creationId xmlns:a16="http://schemas.microsoft.com/office/drawing/2014/main" id="{791FC480-F596-492F-8A64-3856BE40AE83}"/>
              </a:ext>
            </a:extLst>
          </p:cNvPr>
          <p:cNvCxnSpPr>
            <a:cxnSpLocks/>
          </p:cNvCxnSpPr>
          <p:nvPr/>
        </p:nvCxnSpPr>
        <p:spPr>
          <a:xfrm flipH="1" flipV="1">
            <a:off x="7743317" y="4748604"/>
            <a:ext cx="297446" cy="800141"/>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50" name="cloud">
            <a:extLst>
              <a:ext uri="{FF2B5EF4-FFF2-40B4-BE49-F238E27FC236}">
                <a16:creationId xmlns:a16="http://schemas.microsoft.com/office/drawing/2014/main" id="{25C3AB23-3349-4F6D-9E04-464F0E5912B0}"/>
              </a:ext>
            </a:extLst>
          </p:cNvPr>
          <p:cNvSpPr>
            <a:spLocks noChangeAspect="1"/>
          </p:cNvSpPr>
          <p:nvPr/>
        </p:nvSpPr>
        <p:spPr bwMode="auto">
          <a:xfrm>
            <a:off x="6488921" y="3704748"/>
            <a:ext cx="2019689" cy="119834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3260" tIns="46630" rIns="93260" bIns="186521" numCol="1" anchor="ctr" anchorCtr="0" compatLnSpc="1">
            <a:prstTxWarp prst="textNoShape">
              <a:avLst/>
            </a:prstTxWarp>
          </a:bodyPr>
          <a:lstStyle/>
          <a:p>
            <a:pPr algn="ctr" defTabSz="932563">
              <a:defRPr/>
            </a:pPr>
            <a:endParaRPr lang="en-US" sz="1071">
              <a:gradFill>
                <a:gsLst>
                  <a:gs pos="0">
                    <a:srgbClr val="1A1A1A"/>
                  </a:gs>
                  <a:gs pos="100000">
                    <a:srgbClr val="1A1A1A"/>
                  </a:gs>
                </a:gsLst>
              </a:gradFill>
              <a:latin typeface="Segoe UI"/>
            </a:endParaRPr>
          </a:p>
          <a:p>
            <a:pPr algn="ctr" defTabSz="932563">
              <a:defRPr/>
            </a:pPr>
            <a:endParaRPr lang="en-US" sz="1071">
              <a:gradFill>
                <a:gsLst>
                  <a:gs pos="0">
                    <a:srgbClr val="1A1A1A"/>
                  </a:gs>
                  <a:gs pos="100000">
                    <a:srgbClr val="1A1A1A"/>
                  </a:gs>
                </a:gsLst>
              </a:gradFill>
              <a:latin typeface="Segoe UI"/>
            </a:endParaRPr>
          </a:p>
          <a:p>
            <a:pPr algn="ctr" defTabSz="932563">
              <a:defRPr/>
            </a:pPr>
            <a:endParaRPr lang="en-US" sz="1071">
              <a:gradFill>
                <a:gsLst>
                  <a:gs pos="0">
                    <a:srgbClr val="1A1A1A"/>
                  </a:gs>
                  <a:gs pos="100000">
                    <a:srgbClr val="1A1A1A"/>
                  </a:gs>
                </a:gsLst>
              </a:gradFill>
              <a:latin typeface="Segoe UI"/>
            </a:endParaRPr>
          </a:p>
          <a:p>
            <a:pPr algn="ctr" defTabSz="932563">
              <a:defRPr/>
            </a:pPr>
            <a:r>
              <a:rPr lang="en-US" sz="1224" b="1">
                <a:gradFill>
                  <a:gsLst>
                    <a:gs pos="0">
                      <a:srgbClr val="1A1A1A"/>
                    </a:gs>
                    <a:gs pos="100000">
                      <a:srgbClr val="1A1A1A"/>
                    </a:gs>
                  </a:gsLst>
                </a:gradFill>
                <a:latin typeface="Segoe UI"/>
              </a:rPr>
              <a:t>Carrier WAN/MPLS</a:t>
            </a:r>
          </a:p>
        </p:txBody>
      </p:sp>
      <p:pic>
        <p:nvPicPr>
          <p:cNvPr id="133" name="Picture 132">
            <a:extLst>
              <a:ext uri="{FF2B5EF4-FFF2-40B4-BE49-F238E27FC236}">
                <a16:creationId xmlns:a16="http://schemas.microsoft.com/office/drawing/2014/main" id="{9B99F948-7107-4B3F-B851-8E21FDFE7D2C}"/>
              </a:ext>
            </a:extLst>
          </p:cNvPr>
          <p:cNvPicPr>
            <a:picLocks noChangeAspect="1"/>
          </p:cNvPicPr>
          <p:nvPr/>
        </p:nvPicPr>
        <p:blipFill>
          <a:blip r:embed="rId12"/>
          <a:stretch>
            <a:fillRect/>
          </a:stretch>
        </p:blipFill>
        <p:spPr>
          <a:xfrm rot="2599907">
            <a:off x="11196524" y="461055"/>
            <a:ext cx="1084617" cy="786456"/>
          </a:xfrm>
          <a:prstGeom prst="rect">
            <a:avLst/>
          </a:prstGeom>
        </p:spPr>
      </p:pic>
      <p:sp>
        <p:nvSpPr>
          <p:cNvPr id="158" name="TextBox 157">
            <a:extLst>
              <a:ext uri="{FF2B5EF4-FFF2-40B4-BE49-F238E27FC236}">
                <a16:creationId xmlns:a16="http://schemas.microsoft.com/office/drawing/2014/main" id="{36152AF1-14AF-4A26-B56C-E481EB42C341}"/>
              </a:ext>
            </a:extLst>
          </p:cNvPr>
          <p:cNvSpPr txBox="1"/>
          <p:nvPr/>
        </p:nvSpPr>
        <p:spPr>
          <a:xfrm rot="2507575">
            <a:off x="9910713" y="1447315"/>
            <a:ext cx="2551644" cy="606488"/>
          </a:xfrm>
          <a:prstGeom prst="rect">
            <a:avLst/>
          </a:prstGeom>
          <a:noFill/>
        </p:spPr>
        <p:txBody>
          <a:bodyPr wrap="square" rtlCol="0">
            <a:spAutoFit/>
          </a:bodyPr>
          <a:lstStyle/>
          <a:p>
            <a:pPr defTabSz="932597">
              <a:defRPr/>
            </a:pPr>
            <a:r>
              <a:rPr lang="en-US" sz="1632">
                <a:solidFill>
                  <a:prstClr val="black"/>
                </a:solidFill>
                <a:latin typeface="Calibri" panose="020F0502020204030204"/>
              </a:rPr>
              <a:t>MSP/Carrier Delivered</a:t>
            </a:r>
          </a:p>
          <a:p>
            <a:pPr defTabSz="932597">
              <a:defRPr/>
            </a:pPr>
            <a:r>
              <a:rPr lang="en-US" sz="1632">
                <a:solidFill>
                  <a:prstClr val="black"/>
                </a:solidFill>
                <a:latin typeface="Calibri" panose="020F0502020204030204"/>
              </a:rPr>
              <a:t>Managed Network Services</a:t>
            </a:r>
          </a:p>
        </p:txBody>
      </p:sp>
      <p:sp>
        <p:nvSpPr>
          <p:cNvPr id="2" name="Right Brace 1">
            <a:extLst>
              <a:ext uri="{FF2B5EF4-FFF2-40B4-BE49-F238E27FC236}">
                <a16:creationId xmlns:a16="http://schemas.microsoft.com/office/drawing/2014/main" id="{CE83E7BF-8791-42C5-8F18-8B720FD25F28}"/>
              </a:ext>
            </a:extLst>
          </p:cNvPr>
          <p:cNvSpPr/>
          <p:nvPr/>
        </p:nvSpPr>
        <p:spPr>
          <a:xfrm rot="18788535">
            <a:off x="10554928" y="128755"/>
            <a:ext cx="1869157" cy="2544458"/>
          </a:xfrm>
          <a:prstGeom prst="rightBrace">
            <a:avLst>
              <a:gd name="adj1" fmla="val 8333"/>
              <a:gd name="adj2" fmla="val 492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prstClr val="black"/>
              </a:solidFill>
              <a:latin typeface="Calibri" panose="020F0502020204030204"/>
            </a:endParaRPr>
          </a:p>
        </p:txBody>
      </p:sp>
      <p:sp>
        <p:nvSpPr>
          <p:cNvPr id="159" name="TextBox 158">
            <a:extLst>
              <a:ext uri="{FF2B5EF4-FFF2-40B4-BE49-F238E27FC236}">
                <a16:creationId xmlns:a16="http://schemas.microsoft.com/office/drawing/2014/main" id="{585E4024-5D57-4EE2-B444-55A3DBB47889}"/>
              </a:ext>
            </a:extLst>
          </p:cNvPr>
          <p:cNvSpPr txBox="1"/>
          <p:nvPr/>
        </p:nvSpPr>
        <p:spPr>
          <a:xfrm>
            <a:off x="4145073" y="6532082"/>
            <a:ext cx="4065310" cy="449667"/>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020">
                <a:gradFill>
                  <a:gsLst>
                    <a:gs pos="2917">
                      <a:prstClr val="black"/>
                    </a:gs>
                    <a:gs pos="30000">
                      <a:prstClr val="black"/>
                    </a:gs>
                  </a:gsLst>
                  <a:lin ang="5400000" scaled="0"/>
                </a:gradFill>
                <a:latin typeface="Calibri" panose="020F0502020204030204"/>
              </a:rPr>
              <a:t>Microsoft Confidential </a:t>
            </a:r>
          </a:p>
        </p:txBody>
      </p:sp>
      <p:pic>
        <p:nvPicPr>
          <p:cNvPr id="169" name="Picture 168">
            <a:extLst>
              <a:ext uri="{FF2B5EF4-FFF2-40B4-BE49-F238E27FC236}">
                <a16:creationId xmlns:a16="http://schemas.microsoft.com/office/drawing/2014/main" id="{BB39CD5C-B1C6-453F-97EB-B6D33CFA35F6}"/>
              </a:ext>
            </a:extLst>
          </p:cNvPr>
          <p:cNvPicPr>
            <a:picLocks noChangeAspect="1"/>
          </p:cNvPicPr>
          <p:nvPr/>
        </p:nvPicPr>
        <p:blipFill>
          <a:blip r:embed="rId13"/>
          <a:stretch>
            <a:fillRect/>
          </a:stretch>
        </p:blipFill>
        <p:spPr>
          <a:xfrm>
            <a:off x="11075907" y="6545636"/>
            <a:ext cx="1358893" cy="448889"/>
          </a:xfrm>
          <a:prstGeom prst="rect">
            <a:avLst/>
          </a:prstGeom>
        </p:spPr>
      </p:pic>
    </p:spTree>
    <p:extLst>
      <p:ext uri="{BB962C8B-B14F-4D97-AF65-F5344CB8AC3E}">
        <p14:creationId xmlns:p14="http://schemas.microsoft.com/office/powerpoint/2010/main" val="23759323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Traffic Manager</a:t>
            </a:r>
          </a:p>
        </p:txBody>
      </p:sp>
      <p:sp>
        <p:nvSpPr>
          <p:cNvPr id="28" name="Text Placeholder 2">
            <a:extLst>
              <a:ext uri="{FF2B5EF4-FFF2-40B4-BE49-F238E27FC236}">
                <a16:creationId xmlns:a16="http://schemas.microsoft.com/office/drawing/2014/main" id="{88EEA153-1BE5-4C65-BCE6-881ECB5BE630}"/>
              </a:ext>
            </a:extLst>
          </p:cNvPr>
          <p:cNvSpPr txBox="1">
            <a:spLocks/>
          </p:cNvSpPr>
          <p:nvPr/>
        </p:nvSpPr>
        <p:spPr>
          <a:xfrm>
            <a:off x="274689" y="1213174"/>
            <a:ext cx="5769283" cy="5539261"/>
          </a:xfrm>
          <a:prstGeom prst="rect">
            <a:avLst/>
          </a:prstGeom>
        </p:spPr>
        <p:txBody>
          <a:bodyPr lIns="182854">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600"/>
              </a:spcBef>
              <a:spcAft>
                <a:spcPts val="600"/>
              </a:spcAft>
              <a:buNone/>
              <a:defRPr/>
            </a:pPr>
            <a:r>
              <a:rPr lang="en-US" sz="3200" dirty="0">
                <a:solidFill>
                  <a:srgbClr val="0078D7"/>
                </a:solidFill>
              </a:rPr>
              <a:t>DNS request routing</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Easy Onboarding</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Multiple Routing Methods</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Endpoint monitoring</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High resiliency  </a:t>
            </a:r>
          </a:p>
          <a:p>
            <a:pPr marL="234904" lvl="1" indent="-234904" defTabSz="932563">
              <a:spcAft>
                <a:spcPts val="612"/>
              </a:spcAft>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Real User Measurement &amp; Traffic View</a:t>
            </a:r>
          </a:p>
          <a:p>
            <a:pPr marL="0" indent="0" defTabSz="932563">
              <a:spcBef>
                <a:spcPts val="600"/>
              </a:spcBef>
              <a:spcAft>
                <a:spcPts val="600"/>
              </a:spcAft>
              <a:buNone/>
              <a:defRPr/>
            </a:pPr>
            <a:r>
              <a:rPr lang="en-US" sz="3200" dirty="0">
                <a:solidFill>
                  <a:srgbClr val="0078D7"/>
                </a:solidFill>
              </a:rPr>
              <a:t>Routing based on profiles </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Priority</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Weighted Round Robin</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Geographic</a:t>
            </a:r>
          </a:p>
          <a:p>
            <a:pPr marL="234904" lvl="1" indent="-234904" defTabSz="932563">
              <a:spcAft>
                <a:spcPts val="612"/>
              </a:spcAft>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Performance</a:t>
            </a:r>
          </a:p>
          <a:p>
            <a:pPr marL="0" indent="0" defTabSz="932563">
              <a:spcBef>
                <a:spcPts val="600"/>
              </a:spcBef>
              <a:spcAft>
                <a:spcPts val="600"/>
              </a:spcAft>
              <a:buNone/>
              <a:defRPr/>
            </a:pPr>
            <a:r>
              <a:rPr lang="en-US" sz="3200" dirty="0">
                <a:solidFill>
                  <a:srgbClr val="0078D7"/>
                </a:solidFill>
              </a:rPr>
              <a:t>Diagnostics and Probes</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Traffic View visualization</a:t>
            </a:r>
          </a:p>
          <a:p>
            <a:pPr marL="233149" lvl="1" indent="0" defTabSz="932563">
              <a:buNone/>
              <a:defRPr/>
            </a:pPr>
            <a:r>
              <a:rPr lang="en-US" sz="1599" dirty="0">
                <a:solidFill>
                  <a:schemeClr val="tx1"/>
                </a:solidFill>
                <a:latin typeface="Segoe UI" panose="020B0502040204020203" pitchFamily="34" charset="0"/>
                <a:cs typeface="Segoe UI" panose="020B0502040204020203" pitchFamily="34" charset="0"/>
              </a:rPr>
              <a:t>Understand the volume of traffic generated by your users and the latency experienced by them, at a per region level</a:t>
            </a:r>
          </a:p>
          <a:p>
            <a:pPr marL="234904" lvl="1" indent="-234904" defTabSz="932563">
              <a:buFont typeface="Arial" panose="020B0604020202020204" pitchFamily="34" charset="0"/>
              <a:buChar char="•"/>
              <a:defRPr/>
            </a:pPr>
            <a:endParaRPr lang="en-US" sz="1599" dirty="0">
              <a:solidFill>
                <a:schemeClr val="tx1"/>
              </a:solidFill>
              <a:latin typeface="Segoe UI" panose="020B0502040204020203" pitchFamily="34" charset="0"/>
              <a:cs typeface="Segoe UI" panose="020B0502040204020203" pitchFamily="34" charset="0"/>
            </a:endParaRP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TCP &amp; HTTP health probes</a:t>
            </a:r>
          </a:p>
          <a:p>
            <a:pPr marL="234904" lvl="1" indent="-234904" defTabSz="932563">
              <a:buFont typeface="Arial" panose="020B0604020202020204" pitchFamily="34" charset="0"/>
              <a:buChar char="•"/>
              <a:defRPr/>
            </a:pPr>
            <a:endParaRPr lang="en-US" sz="1599" dirty="0">
              <a:gradFill>
                <a:gsLst>
                  <a:gs pos="39241">
                    <a:srgbClr val="FFFFFF"/>
                  </a:gs>
                  <a:gs pos="30000">
                    <a:srgbClr val="FFFFFF"/>
                  </a:gs>
                </a:gsLst>
                <a:lin ang="5400000" scaled="0"/>
              </a:gradFill>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11A68B71-6634-4CD8-9090-F26ED31D2BC1}"/>
              </a:ext>
            </a:extLst>
          </p:cNvPr>
          <p:cNvSpPr/>
          <p:nvPr/>
        </p:nvSpPr>
        <p:spPr bwMode="auto">
          <a:xfrm>
            <a:off x="6170908" y="1212849"/>
            <a:ext cx="6263894" cy="57811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4" name="Picture 33">
            <a:extLst>
              <a:ext uri="{FF2B5EF4-FFF2-40B4-BE49-F238E27FC236}">
                <a16:creationId xmlns:a16="http://schemas.microsoft.com/office/drawing/2014/main" id="{8699BE14-13E2-4ABC-9AEA-B3C0ED48A668}"/>
              </a:ext>
            </a:extLst>
          </p:cNvPr>
          <p:cNvPicPr>
            <a:picLocks noChangeAspect="1"/>
          </p:cNvPicPr>
          <p:nvPr/>
        </p:nvPicPr>
        <p:blipFill>
          <a:blip r:embed="rId3"/>
          <a:stretch>
            <a:fillRect/>
          </a:stretch>
        </p:blipFill>
        <p:spPr>
          <a:xfrm>
            <a:off x="6085104" y="1326263"/>
            <a:ext cx="6210214" cy="3650927"/>
          </a:xfrm>
          <a:prstGeom prst="rect">
            <a:avLst/>
          </a:prstGeom>
        </p:spPr>
      </p:pic>
      <p:pic>
        <p:nvPicPr>
          <p:cNvPr id="35" name="Picture 1" descr="cid:image002.jpg@01D35A13.CC2A2970">
            <a:extLst>
              <a:ext uri="{FF2B5EF4-FFF2-40B4-BE49-F238E27FC236}">
                <a16:creationId xmlns:a16="http://schemas.microsoft.com/office/drawing/2014/main" id="{9310C403-7FAC-419F-A3FE-4B9567B85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007" y="4977189"/>
            <a:ext cx="3009848" cy="1899203"/>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 name="Picture 1" descr="image005">
            <a:extLst>
              <a:ext uri="{FF2B5EF4-FFF2-40B4-BE49-F238E27FC236}">
                <a16:creationId xmlns:a16="http://schemas.microsoft.com/office/drawing/2014/main" id="{FDE2BE78-7CAD-46D8-AF2A-93D93A9586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2190" y="4977190"/>
            <a:ext cx="2882800" cy="1899203"/>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046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Gateway</a:t>
            </a:r>
          </a:p>
        </p:txBody>
      </p:sp>
      <p:sp>
        <p:nvSpPr>
          <p:cNvPr id="28" name="Text Placeholder 2">
            <a:extLst>
              <a:ext uri="{FF2B5EF4-FFF2-40B4-BE49-F238E27FC236}">
                <a16:creationId xmlns:a16="http://schemas.microsoft.com/office/drawing/2014/main" id="{88EEA153-1BE5-4C65-BCE6-881ECB5BE630}"/>
              </a:ext>
            </a:extLst>
          </p:cNvPr>
          <p:cNvSpPr txBox="1">
            <a:spLocks/>
          </p:cNvSpPr>
          <p:nvPr/>
        </p:nvSpPr>
        <p:spPr>
          <a:xfrm>
            <a:off x="274689" y="1213174"/>
            <a:ext cx="5769283" cy="5539261"/>
          </a:xfrm>
          <a:prstGeom prst="rect">
            <a:avLst/>
          </a:prstGeom>
        </p:spPr>
        <p:txBody>
          <a:bodyPr lIns="182854">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600"/>
              </a:spcBef>
              <a:spcAft>
                <a:spcPts val="600"/>
              </a:spcAft>
              <a:buNone/>
              <a:defRPr/>
            </a:pPr>
            <a:r>
              <a:rPr lang="en-US" sz="3200" dirty="0">
                <a:solidFill>
                  <a:srgbClr val="0078D7"/>
                </a:solidFill>
              </a:rPr>
              <a:t>Layer 7, per request routing</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HTTP round robin</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Cookie based session affinity</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Multi-site hosting</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URL based routing</a:t>
            </a:r>
          </a:p>
          <a:p>
            <a:pPr marL="0" indent="0" defTabSz="932563">
              <a:spcBef>
                <a:spcPts val="600"/>
              </a:spcBef>
              <a:spcAft>
                <a:spcPts val="600"/>
              </a:spcAft>
              <a:buNone/>
              <a:defRPr/>
            </a:pPr>
            <a:r>
              <a:rPr lang="en-US" sz="3200" dirty="0">
                <a:solidFill>
                  <a:srgbClr val="0078D7"/>
                </a:solidFill>
              </a:rPr>
              <a:t>Application layer security</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SSL termination</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SSL Policy (protocol version and cipher)</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End to end SSL</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Web Application Firewall (OWASP)</a:t>
            </a:r>
          </a:p>
          <a:p>
            <a:pPr marL="0" indent="0" defTabSz="932563">
              <a:spcBef>
                <a:spcPts val="600"/>
              </a:spcBef>
              <a:spcAft>
                <a:spcPts val="600"/>
              </a:spcAft>
              <a:buNone/>
              <a:defRPr/>
            </a:pPr>
            <a:r>
              <a:rPr lang="en-US" sz="3200" dirty="0">
                <a:solidFill>
                  <a:srgbClr val="0078D7"/>
                </a:solidFill>
              </a:rPr>
              <a:t>Diagnostics and Probes</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Access, performance, backend health logs</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Monitor metrics &amp; alerts: Total request, Failed requests, Healthy/Unhealthy host counts, Response status distribution (2xx, 3xx, 4xx, 5xx), Throughput</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Custom health probes (HTTP, HTTPS)</a:t>
            </a:r>
          </a:p>
        </p:txBody>
      </p:sp>
      <p:sp>
        <p:nvSpPr>
          <p:cNvPr id="2" name="Rectangle 1">
            <a:extLst>
              <a:ext uri="{FF2B5EF4-FFF2-40B4-BE49-F238E27FC236}">
                <a16:creationId xmlns:a16="http://schemas.microsoft.com/office/drawing/2014/main" id="{4CD9393E-7E7E-405E-BE42-6FFA536AD5E1}"/>
              </a:ext>
            </a:extLst>
          </p:cNvPr>
          <p:cNvSpPr/>
          <p:nvPr/>
        </p:nvSpPr>
        <p:spPr>
          <a:xfrm>
            <a:off x="3420210" y="1766638"/>
            <a:ext cx="2398700" cy="584519"/>
          </a:xfrm>
          <a:prstGeom prst="rect">
            <a:avLst/>
          </a:prstGeom>
        </p:spPr>
        <p:txBody>
          <a:bodyPr wrap="square">
            <a:spAutoFit/>
          </a:bodyPr>
          <a:lstStyle/>
          <a:p>
            <a:pPr marL="234904" lvl="1" indent="-234904" defTabSz="932563">
              <a:buFont typeface="Arial" panose="020B0604020202020204" pitchFamily="34" charset="0"/>
              <a:buChar char="•"/>
              <a:defRPr/>
            </a:pPr>
            <a:r>
              <a:rPr lang="en-US" sz="1599" dirty="0">
                <a:latin typeface="Segoe UI" panose="020B0502040204020203" pitchFamily="34" charset="0"/>
                <a:cs typeface="Segoe UI" panose="020B0502040204020203" pitchFamily="34" charset="0"/>
              </a:rPr>
              <a:t>Support Web Apps</a:t>
            </a:r>
          </a:p>
          <a:p>
            <a:pPr marL="234904" lvl="1" indent="-234904" defTabSz="932563">
              <a:buFont typeface="Arial" panose="020B0604020202020204" pitchFamily="34" charset="0"/>
              <a:buChar char="•"/>
              <a:defRPr/>
            </a:pPr>
            <a:r>
              <a:rPr lang="en-US" sz="1599" dirty="0">
                <a:latin typeface="Segoe UI" panose="020B0502040204020203" pitchFamily="34" charset="0"/>
                <a:cs typeface="Segoe UI" panose="020B0502040204020203" pitchFamily="34" charset="0"/>
              </a:rPr>
              <a:t>Redirection</a:t>
            </a:r>
          </a:p>
        </p:txBody>
      </p:sp>
      <p:sp>
        <p:nvSpPr>
          <p:cNvPr id="44" name="Rectangle 43">
            <a:extLst>
              <a:ext uri="{FF2B5EF4-FFF2-40B4-BE49-F238E27FC236}">
                <a16:creationId xmlns:a16="http://schemas.microsoft.com/office/drawing/2014/main" id="{1F2D2252-0B8F-4D58-8ABC-167B4D0CB252}"/>
              </a:ext>
            </a:extLst>
          </p:cNvPr>
          <p:cNvSpPr/>
          <p:nvPr/>
        </p:nvSpPr>
        <p:spPr bwMode="auto">
          <a:xfrm>
            <a:off x="5852251" y="811061"/>
            <a:ext cx="6263894" cy="57811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5" name="Straight Arrow Connector 11">
            <a:extLst>
              <a:ext uri="{FF2B5EF4-FFF2-40B4-BE49-F238E27FC236}">
                <a16:creationId xmlns:a16="http://schemas.microsoft.com/office/drawing/2014/main" id="{26DC2175-0292-4D98-ACBE-FA0F23DFEFA6}"/>
              </a:ext>
            </a:extLst>
          </p:cNvPr>
          <p:cNvCxnSpPr>
            <a:cxnSpLocks/>
            <a:endCxn id="60" idx="1"/>
          </p:cNvCxnSpPr>
          <p:nvPr/>
        </p:nvCxnSpPr>
        <p:spPr>
          <a:xfrm>
            <a:off x="9211820" y="3234475"/>
            <a:ext cx="1505705" cy="1840244"/>
          </a:xfrm>
          <a:prstGeom prst="bentConnector3">
            <a:avLst>
              <a:gd name="adj1" fmla="val 50000"/>
            </a:avLst>
          </a:prstGeom>
          <a:solidFill>
            <a:srgbClr val="00BCF2">
              <a:lumMod val="50000"/>
            </a:srgbClr>
          </a:solidFill>
          <a:ln w="25400" cap="flat" cmpd="sng" algn="ctr">
            <a:solidFill>
              <a:srgbClr val="353535"/>
            </a:solidFill>
            <a:prstDash val="solid"/>
            <a:tailEnd type="triangle"/>
          </a:ln>
          <a:effectLst/>
        </p:spPr>
      </p:cxnSp>
      <p:sp>
        <p:nvSpPr>
          <p:cNvPr id="46" name="Freeform 27">
            <a:extLst>
              <a:ext uri="{FF2B5EF4-FFF2-40B4-BE49-F238E27FC236}">
                <a16:creationId xmlns:a16="http://schemas.microsoft.com/office/drawing/2014/main" id="{19DBB806-CBEF-44BF-8792-D96ABF8DD758}"/>
              </a:ext>
            </a:extLst>
          </p:cNvPr>
          <p:cNvSpPr>
            <a:spLocks noChangeAspect="1"/>
          </p:cNvSpPr>
          <p:nvPr/>
        </p:nvSpPr>
        <p:spPr bwMode="black">
          <a:xfrm>
            <a:off x="6016612" y="2367626"/>
            <a:ext cx="541081" cy="450307"/>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809A40B-C6E0-4A45-803C-8494B8CAFB5D}"/>
              </a:ext>
            </a:extLst>
          </p:cNvPr>
          <p:cNvCxnSpPr/>
          <p:nvPr/>
        </p:nvCxnSpPr>
        <p:spPr>
          <a:xfrm>
            <a:off x="6772343" y="2572866"/>
            <a:ext cx="778588" cy="1719"/>
          </a:xfrm>
          <a:prstGeom prst="straightConnector1">
            <a:avLst/>
          </a:prstGeom>
          <a:noFill/>
          <a:ln w="38100" cap="flat" cmpd="sng" algn="ctr">
            <a:solidFill>
              <a:srgbClr val="353535"/>
            </a:solidFill>
            <a:prstDash val="solid"/>
            <a:headEnd type="triangle"/>
            <a:tailEnd type="triangle"/>
          </a:ln>
          <a:effectLst/>
        </p:spPr>
      </p:cxnSp>
      <p:sp>
        <p:nvSpPr>
          <p:cNvPr id="48" name="Rectangle 47">
            <a:extLst>
              <a:ext uri="{FF2B5EF4-FFF2-40B4-BE49-F238E27FC236}">
                <a16:creationId xmlns:a16="http://schemas.microsoft.com/office/drawing/2014/main" id="{118C852D-86F7-403B-A861-773635E82CA4}"/>
              </a:ext>
            </a:extLst>
          </p:cNvPr>
          <p:cNvSpPr/>
          <p:nvPr/>
        </p:nvSpPr>
        <p:spPr bwMode="auto">
          <a:xfrm>
            <a:off x="10717527" y="2424116"/>
            <a:ext cx="1070033" cy="1521798"/>
          </a:xfrm>
          <a:prstGeom prst="rect">
            <a:avLst/>
          </a:prstGeom>
          <a:solidFill>
            <a:srgbClr val="D2D2D2"/>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7551" rIns="0" bIns="4755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49" name="Straight Arrow Connector 34">
            <a:extLst>
              <a:ext uri="{FF2B5EF4-FFF2-40B4-BE49-F238E27FC236}">
                <a16:creationId xmlns:a16="http://schemas.microsoft.com/office/drawing/2014/main" id="{8810248B-47CF-4DDA-BC3B-1AFF1EAA1F63}"/>
              </a:ext>
            </a:extLst>
          </p:cNvPr>
          <p:cNvCxnSpPr>
            <a:cxnSpLocks/>
            <a:endCxn id="66" idx="1"/>
          </p:cNvCxnSpPr>
          <p:nvPr/>
        </p:nvCxnSpPr>
        <p:spPr>
          <a:xfrm flipV="1">
            <a:off x="9211821" y="1648257"/>
            <a:ext cx="1506066" cy="1586217"/>
          </a:xfrm>
          <a:prstGeom prst="bentConnector3">
            <a:avLst>
              <a:gd name="adj1" fmla="val 50000"/>
            </a:avLst>
          </a:prstGeom>
          <a:noFill/>
          <a:ln w="25400" cap="flat" cmpd="sng" algn="ctr">
            <a:solidFill>
              <a:srgbClr val="353535"/>
            </a:solidFill>
            <a:prstDash val="solid"/>
            <a:headEnd type="triangle"/>
            <a:tailEnd type="triangle"/>
          </a:ln>
          <a:effectLst/>
        </p:spPr>
      </p:cxnSp>
      <p:sp>
        <p:nvSpPr>
          <p:cNvPr id="50" name="TextBox 49">
            <a:extLst>
              <a:ext uri="{FF2B5EF4-FFF2-40B4-BE49-F238E27FC236}">
                <a16:creationId xmlns:a16="http://schemas.microsoft.com/office/drawing/2014/main" id="{30D7C932-4573-4E11-8E74-1480AB4EFE9C}"/>
              </a:ext>
            </a:extLst>
          </p:cNvPr>
          <p:cNvSpPr txBox="1"/>
          <p:nvPr/>
        </p:nvSpPr>
        <p:spPr>
          <a:xfrm>
            <a:off x="9344809" y="1069456"/>
            <a:ext cx="1128418" cy="282383"/>
          </a:xfrm>
          <a:prstGeom prst="rect">
            <a:avLst/>
          </a:prstGeom>
          <a:noFill/>
        </p:spPr>
        <p:txBody>
          <a:bodyPr wrap="none" rtlCol="0">
            <a:spAutoFit/>
          </a:bodyPr>
          <a:lstStyle/>
          <a:p>
            <a:pPr algn="r" defTabSz="914049">
              <a:defRPr/>
            </a:pPr>
            <a:r>
              <a:rPr lang="en-US" sz="1199" kern="0" dirty="0">
                <a:gradFill>
                  <a:gsLst>
                    <a:gs pos="3797">
                      <a:srgbClr val="353535"/>
                    </a:gs>
                    <a:gs pos="13000">
                      <a:srgbClr val="353535"/>
                    </a:gs>
                  </a:gsLst>
                  <a:lin ang="5400000" scaled="0"/>
                </a:gradFill>
                <a:cs typeface="Segoe UI" panose="020B0502040204020203" pitchFamily="34" charset="0"/>
              </a:rPr>
              <a:t>fabrikam.com</a:t>
            </a:r>
          </a:p>
        </p:txBody>
      </p:sp>
      <p:cxnSp>
        <p:nvCxnSpPr>
          <p:cNvPr id="51" name="Straight Arrow Connector 50">
            <a:extLst>
              <a:ext uri="{FF2B5EF4-FFF2-40B4-BE49-F238E27FC236}">
                <a16:creationId xmlns:a16="http://schemas.microsoft.com/office/drawing/2014/main" id="{364B582C-5AD3-4981-AEF3-58251ACA04E5}"/>
              </a:ext>
            </a:extLst>
          </p:cNvPr>
          <p:cNvCxnSpPr>
            <a:cxnSpLocks/>
          </p:cNvCxnSpPr>
          <p:nvPr/>
        </p:nvCxnSpPr>
        <p:spPr>
          <a:xfrm flipV="1">
            <a:off x="9920108" y="3216814"/>
            <a:ext cx="797417" cy="14139"/>
          </a:xfrm>
          <a:prstGeom prst="straightConnector1">
            <a:avLst/>
          </a:prstGeom>
          <a:noFill/>
          <a:ln w="25400" cap="flat" cmpd="sng" algn="ctr">
            <a:solidFill>
              <a:srgbClr val="353535"/>
            </a:solidFill>
            <a:prstDash val="solid"/>
            <a:tailEnd type="triangle"/>
          </a:ln>
          <a:effectLst/>
        </p:spPr>
      </p:cxnSp>
      <p:sp>
        <p:nvSpPr>
          <p:cNvPr id="52" name="Rectangle 51">
            <a:extLst>
              <a:ext uri="{FF2B5EF4-FFF2-40B4-BE49-F238E27FC236}">
                <a16:creationId xmlns:a16="http://schemas.microsoft.com/office/drawing/2014/main" id="{4F0CCCA6-7E5C-4AB2-B758-C7A5810ECE70}"/>
              </a:ext>
            </a:extLst>
          </p:cNvPr>
          <p:cNvSpPr/>
          <p:nvPr/>
        </p:nvSpPr>
        <p:spPr>
          <a:xfrm>
            <a:off x="9088721" y="4423876"/>
            <a:ext cx="1453439" cy="282383"/>
          </a:xfrm>
          <a:prstGeom prst="rect">
            <a:avLst/>
          </a:prstGeom>
          <a:solidFill>
            <a:srgbClr val="FFFFFF"/>
          </a:solidFill>
        </p:spPr>
        <p:txBody>
          <a:bodyPr wrap="none" lIns="0" rIns="0">
            <a:spAutoFit/>
          </a:bodyPr>
          <a:lstStyle/>
          <a:p>
            <a:pPr marL="0" marR="0" lvl="0" indent="0" algn="r" defTabSz="914049" eaLnBrk="1" fontAlgn="base" latinLnBrk="0" hangingPunct="1">
              <a:lnSpc>
                <a:spcPct val="10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3797">
                      <a:srgbClr val="353535"/>
                    </a:gs>
                    <a:gs pos="13000">
                      <a:srgbClr val="353535"/>
                    </a:gs>
                  </a:gsLst>
                  <a:lin ang="5400000" scaled="0"/>
                </a:gradFill>
                <a:effectLst/>
                <a:uLnTx/>
                <a:uFillTx/>
                <a:cs typeface="Segoe UI" panose="020B0502040204020203" pitchFamily="34" charset="0"/>
              </a:rPr>
              <a:t>contoso.com/video/*</a:t>
            </a:r>
          </a:p>
        </p:txBody>
      </p:sp>
      <p:sp>
        <p:nvSpPr>
          <p:cNvPr id="53" name="TextBox 52">
            <a:extLst>
              <a:ext uri="{FF2B5EF4-FFF2-40B4-BE49-F238E27FC236}">
                <a16:creationId xmlns:a16="http://schemas.microsoft.com/office/drawing/2014/main" id="{37EEA77D-B0A4-4A5C-B2F2-7D7CEB615970}"/>
              </a:ext>
            </a:extLst>
          </p:cNvPr>
          <p:cNvSpPr txBox="1"/>
          <p:nvPr/>
        </p:nvSpPr>
        <p:spPr>
          <a:xfrm>
            <a:off x="10717527" y="2462129"/>
            <a:ext cx="1070033" cy="282383"/>
          </a:xfrm>
          <a:prstGeom prst="rect">
            <a:avLst/>
          </a:prstGeom>
          <a:noFill/>
        </p:spPr>
        <p:txBody>
          <a:bodyPr wrap="square" rtlCol="0">
            <a:spAutoFit/>
          </a:bodyPr>
          <a:lstStyle/>
          <a:p>
            <a:pPr algn="ctr" defTabSz="914049">
              <a:defRPr/>
            </a:pPr>
            <a:r>
              <a:rPr lang="en-US" sz="1199" b="1" kern="0" dirty="0">
                <a:gradFill>
                  <a:gsLst>
                    <a:gs pos="3797">
                      <a:srgbClr val="353535"/>
                    </a:gs>
                    <a:gs pos="13000">
                      <a:srgbClr val="353535"/>
                    </a:gs>
                  </a:gsLst>
                  <a:lin ang="5400000" scaled="0"/>
                </a:gradFill>
                <a:cs typeface="Segoe UI" panose="020B0502040204020203" pitchFamily="34" charset="0"/>
              </a:rPr>
              <a:t>Videos</a:t>
            </a:r>
          </a:p>
        </p:txBody>
      </p:sp>
      <p:sp>
        <p:nvSpPr>
          <p:cNvPr id="54" name="Rectangle 53">
            <a:extLst>
              <a:ext uri="{FF2B5EF4-FFF2-40B4-BE49-F238E27FC236}">
                <a16:creationId xmlns:a16="http://schemas.microsoft.com/office/drawing/2014/main" id="{2F185C18-0F9B-4C28-A86F-DFA2D6F59212}"/>
              </a:ext>
            </a:extLst>
          </p:cNvPr>
          <p:cNvSpPr/>
          <p:nvPr/>
        </p:nvSpPr>
        <p:spPr>
          <a:xfrm>
            <a:off x="8715366" y="5153738"/>
            <a:ext cx="1757860" cy="282383"/>
          </a:xfrm>
          <a:prstGeom prst="rect">
            <a:avLst/>
          </a:prstGeom>
        </p:spPr>
        <p:txBody>
          <a:bodyPr wrap="none">
            <a:spAutoFit/>
          </a:bodyPr>
          <a:lstStyle/>
          <a:p>
            <a:pPr algn="r" defTabSz="914049" fontAlgn="base">
              <a:spcBef>
                <a:spcPct val="0"/>
              </a:spcBef>
              <a:spcAft>
                <a:spcPct val="0"/>
              </a:spcAft>
              <a:defRPr/>
            </a:pPr>
            <a:r>
              <a:rPr lang="en-US" sz="1199" kern="0" dirty="0">
                <a:gradFill>
                  <a:gsLst>
                    <a:gs pos="3797">
                      <a:srgbClr val="353535"/>
                    </a:gs>
                    <a:gs pos="13000">
                      <a:srgbClr val="353535"/>
                    </a:gs>
                  </a:gsLst>
                  <a:lin ang="5400000" scaled="0"/>
                </a:gradFill>
                <a:cs typeface="Segoe UI" panose="020B0502040204020203" pitchFamily="34" charset="0"/>
              </a:rPr>
              <a:t>contoso.com/images/*</a:t>
            </a:r>
          </a:p>
        </p:txBody>
      </p:sp>
      <p:sp>
        <p:nvSpPr>
          <p:cNvPr id="55" name="Freeform 27">
            <a:extLst>
              <a:ext uri="{FF2B5EF4-FFF2-40B4-BE49-F238E27FC236}">
                <a16:creationId xmlns:a16="http://schemas.microsoft.com/office/drawing/2014/main" id="{3EAF796A-1EFB-407C-A05C-F978CAF379B5}"/>
              </a:ext>
            </a:extLst>
          </p:cNvPr>
          <p:cNvSpPr>
            <a:spLocks noChangeAspect="1"/>
          </p:cNvSpPr>
          <p:nvPr/>
        </p:nvSpPr>
        <p:spPr bwMode="black">
          <a:xfrm>
            <a:off x="6049795" y="3623748"/>
            <a:ext cx="541081" cy="450307"/>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56" name="Straight Arrow Connector 55">
            <a:extLst>
              <a:ext uri="{FF2B5EF4-FFF2-40B4-BE49-F238E27FC236}">
                <a16:creationId xmlns:a16="http://schemas.microsoft.com/office/drawing/2014/main" id="{E989B499-862C-4119-8541-F012EEAD2A15}"/>
              </a:ext>
            </a:extLst>
          </p:cNvPr>
          <p:cNvCxnSpPr/>
          <p:nvPr/>
        </p:nvCxnSpPr>
        <p:spPr>
          <a:xfrm>
            <a:off x="6776109" y="3827772"/>
            <a:ext cx="778587" cy="8745"/>
          </a:xfrm>
          <a:prstGeom prst="straightConnector1">
            <a:avLst/>
          </a:prstGeom>
          <a:noFill/>
          <a:ln w="38100" cap="flat" cmpd="sng" algn="ctr">
            <a:solidFill>
              <a:srgbClr val="353535"/>
            </a:solidFill>
            <a:prstDash val="solid"/>
            <a:headEnd type="triangle"/>
            <a:tailEnd type="triangle"/>
          </a:ln>
          <a:effectLst/>
        </p:spPr>
      </p:cxnSp>
      <p:sp>
        <p:nvSpPr>
          <p:cNvPr id="57" name="TextBox 56">
            <a:extLst>
              <a:ext uri="{FF2B5EF4-FFF2-40B4-BE49-F238E27FC236}">
                <a16:creationId xmlns:a16="http://schemas.microsoft.com/office/drawing/2014/main" id="{1D172B56-C779-4EA6-BBA7-314A5075C1B1}"/>
              </a:ext>
            </a:extLst>
          </p:cNvPr>
          <p:cNvSpPr txBox="1"/>
          <p:nvPr/>
        </p:nvSpPr>
        <p:spPr>
          <a:xfrm>
            <a:off x="5995336" y="3995685"/>
            <a:ext cx="1791650" cy="480063"/>
          </a:xfrm>
          <a:prstGeom prst="rect">
            <a:avLst/>
          </a:prstGeom>
        </p:spPr>
        <p:txBody>
          <a:bodyPr wrap="square" lIns="182854" tIns="146283" rIns="182854" bIns="146283" rtlCol="0">
            <a:spAutoFit/>
          </a:bodyPr>
          <a:lstStyle/>
          <a:p>
            <a:pPr algn="r" defTabSz="914049" fontAlgn="base">
              <a:spcBef>
                <a:spcPct val="0"/>
              </a:spcBef>
              <a:spcAft>
                <a:spcPct val="0"/>
              </a:spcAft>
              <a:defRPr/>
            </a:pPr>
            <a:r>
              <a:rPr lang="en-US" sz="1199" kern="0" dirty="0">
                <a:gradFill>
                  <a:gsLst>
                    <a:gs pos="3797">
                      <a:srgbClr val="353535"/>
                    </a:gs>
                    <a:gs pos="13000">
                      <a:srgbClr val="353535"/>
                    </a:gs>
                  </a:gsLst>
                  <a:lin ang="5400000" scaled="0"/>
                </a:gradFill>
                <a:cs typeface="Segoe UI" panose="020B0502040204020203" pitchFamily="34" charset="0"/>
              </a:rPr>
              <a:t>fabrikam.com</a:t>
            </a:r>
          </a:p>
        </p:txBody>
      </p:sp>
      <p:pic>
        <p:nvPicPr>
          <p:cNvPr id="58" name="Picture 57">
            <a:extLst>
              <a:ext uri="{FF2B5EF4-FFF2-40B4-BE49-F238E27FC236}">
                <a16:creationId xmlns:a16="http://schemas.microsoft.com/office/drawing/2014/main" id="{5E527AD9-0111-4235-BA62-69B3E485B465}"/>
              </a:ext>
            </a:extLst>
          </p:cNvPr>
          <p:cNvPicPr>
            <a:picLocks noChangeAspect="1"/>
          </p:cNvPicPr>
          <p:nvPr/>
        </p:nvPicPr>
        <p:blipFill>
          <a:blip r:embed="rId3"/>
          <a:stretch>
            <a:fillRect/>
          </a:stretch>
        </p:blipFill>
        <p:spPr>
          <a:xfrm>
            <a:off x="11069687" y="2882601"/>
            <a:ext cx="365708" cy="365708"/>
          </a:xfrm>
          <a:prstGeom prst="rect">
            <a:avLst/>
          </a:prstGeom>
        </p:spPr>
      </p:pic>
      <p:pic>
        <p:nvPicPr>
          <p:cNvPr id="59" name="Picture 58">
            <a:extLst>
              <a:ext uri="{FF2B5EF4-FFF2-40B4-BE49-F238E27FC236}">
                <a16:creationId xmlns:a16="http://schemas.microsoft.com/office/drawing/2014/main" id="{7F8B3DE8-AAE2-4784-8609-6D2E2B775EF8}"/>
              </a:ext>
            </a:extLst>
          </p:cNvPr>
          <p:cNvPicPr>
            <a:picLocks noChangeAspect="1"/>
          </p:cNvPicPr>
          <p:nvPr/>
        </p:nvPicPr>
        <p:blipFill>
          <a:blip r:embed="rId3"/>
          <a:stretch>
            <a:fillRect/>
          </a:stretch>
        </p:blipFill>
        <p:spPr>
          <a:xfrm>
            <a:off x="11069687" y="3444708"/>
            <a:ext cx="365708" cy="365708"/>
          </a:xfrm>
          <a:prstGeom prst="rect">
            <a:avLst/>
          </a:prstGeom>
        </p:spPr>
      </p:pic>
      <p:sp>
        <p:nvSpPr>
          <p:cNvPr id="60" name="Rectangle 59">
            <a:extLst>
              <a:ext uri="{FF2B5EF4-FFF2-40B4-BE49-F238E27FC236}">
                <a16:creationId xmlns:a16="http://schemas.microsoft.com/office/drawing/2014/main" id="{B5324075-53B4-4FB7-8BF8-25DCB99D0527}"/>
              </a:ext>
            </a:extLst>
          </p:cNvPr>
          <p:cNvSpPr/>
          <p:nvPr/>
        </p:nvSpPr>
        <p:spPr bwMode="auto">
          <a:xfrm>
            <a:off x="10717526" y="4059486"/>
            <a:ext cx="1070033" cy="2030465"/>
          </a:xfrm>
          <a:prstGeom prst="rect">
            <a:avLst/>
          </a:prstGeom>
          <a:solidFill>
            <a:srgbClr val="D2D2D2"/>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7551" rIns="0" bIns="4755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TextBox 60">
            <a:extLst>
              <a:ext uri="{FF2B5EF4-FFF2-40B4-BE49-F238E27FC236}">
                <a16:creationId xmlns:a16="http://schemas.microsoft.com/office/drawing/2014/main" id="{5FBC9886-2C99-4EF7-8C48-48365E988FAF}"/>
              </a:ext>
            </a:extLst>
          </p:cNvPr>
          <p:cNvSpPr txBox="1"/>
          <p:nvPr/>
        </p:nvSpPr>
        <p:spPr>
          <a:xfrm>
            <a:off x="10685637" y="4080670"/>
            <a:ext cx="1107210" cy="282383"/>
          </a:xfrm>
          <a:prstGeom prst="rect">
            <a:avLst/>
          </a:prstGeom>
          <a:noFill/>
        </p:spPr>
        <p:txBody>
          <a:bodyPr wrap="square" rtlCol="0">
            <a:spAutoFit/>
          </a:bodyPr>
          <a:lstStyle/>
          <a:p>
            <a:pPr algn="ctr" defTabSz="914049">
              <a:defRPr/>
            </a:pPr>
            <a:r>
              <a:rPr lang="en-US" sz="1199" b="1" kern="0" dirty="0">
                <a:gradFill>
                  <a:gsLst>
                    <a:gs pos="3797">
                      <a:srgbClr val="353535"/>
                    </a:gs>
                    <a:gs pos="13000">
                      <a:srgbClr val="353535"/>
                    </a:gs>
                  </a:gsLst>
                  <a:lin ang="5400000" scaled="0"/>
                </a:gradFill>
                <a:cs typeface="Segoe UI" panose="020B0502040204020203" pitchFamily="34" charset="0"/>
              </a:rPr>
              <a:t>Images</a:t>
            </a:r>
          </a:p>
        </p:txBody>
      </p:sp>
      <p:pic>
        <p:nvPicPr>
          <p:cNvPr id="62" name="Picture 61">
            <a:extLst>
              <a:ext uri="{FF2B5EF4-FFF2-40B4-BE49-F238E27FC236}">
                <a16:creationId xmlns:a16="http://schemas.microsoft.com/office/drawing/2014/main" id="{C1FEFB62-96A8-490B-8CFB-49D8176F5B19}"/>
              </a:ext>
            </a:extLst>
          </p:cNvPr>
          <p:cNvPicPr>
            <a:picLocks noChangeAspect="1"/>
          </p:cNvPicPr>
          <p:nvPr/>
        </p:nvPicPr>
        <p:blipFill>
          <a:blip r:embed="rId3"/>
          <a:stretch>
            <a:fillRect/>
          </a:stretch>
        </p:blipFill>
        <p:spPr>
          <a:xfrm>
            <a:off x="11073038" y="4454872"/>
            <a:ext cx="365708" cy="365708"/>
          </a:xfrm>
          <a:prstGeom prst="rect">
            <a:avLst/>
          </a:prstGeom>
        </p:spPr>
      </p:pic>
      <p:pic>
        <p:nvPicPr>
          <p:cNvPr id="63" name="Picture 62">
            <a:extLst>
              <a:ext uri="{FF2B5EF4-FFF2-40B4-BE49-F238E27FC236}">
                <a16:creationId xmlns:a16="http://schemas.microsoft.com/office/drawing/2014/main" id="{1D13284D-94EA-4FD1-B687-CF4B616B6917}"/>
              </a:ext>
            </a:extLst>
          </p:cNvPr>
          <p:cNvPicPr>
            <a:picLocks noChangeAspect="1"/>
          </p:cNvPicPr>
          <p:nvPr/>
        </p:nvPicPr>
        <p:blipFill>
          <a:blip r:embed="rId3"/>
          <a:stretch>
            <a:fillRect/>
          </a:stretch>
        </p:blipFill>
        <p:spPr>
          <a:xfrm>
            <a:off x="11073038" y="4983904"/>
            <a:ext cx="365708" cy="365708"/>
          </a:xfrm>
          <a:prstGeom prst="rect">
            <a:avLst/>
          </a:prstGeom>
        </p:spPr>
      </p:pic>
      <p:pic>
        <p:nvPicPr>
          <p:cNvPr id="64" name="Picture 63">
            <a:extLst>
              <a:ext uri="{FF2B5EF4-FFF2-40B4-BE49-F238E27FC236}">
                <a16:creationId xmlns:a16="http://schemas.microsoft.com/office/drawing/2014/main" id="{C6967C66-73B8-4F8B-8072-D40EB7384E98}"/>
              </a:ext>
            </a:extLst>
          </p:cNvPr>
          <p:cNvPicPr>
            <a:picLocks noChangeAspect="1"/>
          </p:cNvPicPr>
          <p:nvPr/>
        </p:nvPicPr>
        <p:blipFill>
          <a:blip r:embed="rId3"/>
          <a:stretch>
            <a:fillRect/>
          </a:stretch>
        </p:blipFill>
        <p:spPr>
          <a:xfrm>
            <a:off x="11073038" y="5512935"/>
            <a:ext cx="365708" cy="365708"/>
          </a:xfrm>
          <a:prstGeom prst="rect">
            <a:avLst/>
          </a:prstGeom>
        </p:spPr>
      </p:pic>
      <p:sp>
        <p:nvSpPr>
          <p:cNvPr id="65" name="TextBox 64">
            <a:extLst>
              <a:ext uri="{FF2B5EF4-FFF2-40B4-BE49-F238E27FC236}">
                <a16:creationId xmlns:a16="http://schemas.microsoft.com/office/drawing/2014/main" id="{A951FCB6-1AA4-4053-B9DC-9F0DCCB1DADE}"/>
              </a:ext>
            </a:extLst>
          </p:cNvPr>
          <p:cNvSpPr txBox="1"/>
          <p:nvPr/>
        </p:nvSpPr>
        <p:spPr>
          <a:xfrm>
            <a:off x="5995336" y="2633015"/>
            <a:ext cx="1791650" cy="480063"/>
          </a:xfrm>
          <a:prstGeom prst="rect">
            <a:avLst/>
          </a:prstGeom>
        </p:spPr>
        <p:txBody>
          <a:bodyPr wrap="square" lIns="182854" tIns="146283" rIns="182854" bIns="146283" rtlCol="0">
            <a:spAutoFit/>
          </a:bodyPr>
          <a:lstStyle/>
          <a:p>
            <a:pPr algn="r" defTabSz="914049" fontAlgn="base">
              <a:spcBef>
                <a:spcPct val="0"/>
              </a:spcBef>
              <a:spcAft>
                <a:spcPct val="0"/>
              </a:spcAft>
              <a:defRPr/>
            </a:pPr>
            <a:r>
              <a:rPr lang="en-US" sz="1199" kern="0" dirty="0">
                <a:gradFill>
                  <a:gsLst>
                    <a:gs pos="3797">
                      <a:srgbClr val="353535"/>
                    </a:gs>
                    <a:gs pos="13000">
                      <a:srgbClr val="353535"/>
                    </a:gs>
                  </a:gsLst>
                  <a:lin ang="5400000" scaled="0"/>
                </a:gradFill>
                <a:cs typeface="Segoe UI" panose="020B0502040204020203" pitchFamily="34" charset="0"/>
              </a:rPr>
              <a:t>contoso.com</a:t>
            </a:r>
          </a:p>
        </p:txBody>
      </p:sp>
      <p:sp>
        <p:nvSpPr>
          <p:cNvPr id="66" name="Rectangle 65">
            <a:extLst>
              <a:ext uri="{FF2B5EF4-FFF2-40B4-BE49-F238E27FC236}">
                <a16:creationId xmlns:a16="http://schemas.microsoft.com/office/drawing/2014/main" id="{C2FB220E-47CE-4367-8AE7-15E5641D1704}"/>
              </a:ext>
            </a:extLst>
          </p:cNvPr>
          <p:cNvSpPr/>
          <p:nvPr/>
        </p:nvSpPr>
        <p:spPr bwMode="auto">
          <a:xfrm>
            <a:off x="10717885" y="1069456"/>
            <a:ext cx="1069314" cy="1157603"/>
          </a:xfrm>
          <a:prstGeom prst="rect">
            <a:avLst/>
          </a:prstGeom>
          <a:solidFill>
            <a:srgbClr val="D2D2D2"/>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7551" rIns="0" bIns="4755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67" name="Picture 66">
            <a:extLst>
              <a:ext uri="{FF2B5EF4-FFF2-40B4-BE49-F238E27FC236}">
                <a16:creationId xmlns:a16="http://schemas.microsoft.com/office/drawing/2014/main" id="{8886276A-E17B-405F-8333-47B03DD1DD21}"/>
              </a:ext>
            </a:extLst>
          </p:cNvPr>
          <p:cNvPicPr>
            <a:picLocks noChangeAspect="1"/>
          </p:cNvPicPr>
          <p:nvPr/>
        </p:nvPicPr>
        <p:blipFill>
          <a:blip r:embed="rId3"/>
          <a:stretch>
            <a:fillRect/>
          </a:stretch>
        </p:blipFill>
        <p:spPr>
          <a:xfrm>
            <a:off x="11069687" y="1748587"/>
            <a:ext cx="365708" cy="365708"/>
          </a:xfrm>
          <a:prstGeom prst="rect">
            <a:avLst/>
          </a:prstGeom>
        </p:spPr>
      </p:pic>
      <p:pic>
        <p:nvPicPr>
          <p:cNvPr id="68" name="Picture 67">
            <a:extLst>
              <a:ext uri="{FF2B5EF4-FFF2-40B4-BE49-F238E27FC236}">
                <a16:creationId xmlns:a16="http://schemas.microsoft.com/office/drawing/2014/main" id="{3EE4AA0E-6BC0-48D4-938D-8EFDA2F8EBB4}"/>
              </a:ext>
            </a:extLst>
          </p:cNvPr>
          <p:cNvPicPr>
            <a:picLocks noChangeAspect="1"/>
          </p:cNvPicPr>
          <p:nvPr/>
        </p:nvPicPr>
        <p:blipFill>
          <a:blip r:embed="rId3"/>
          <a:stretch>
            <a:fillRect/>
          </a:stretch>
        </p:blipFill>
        <p:spPr>
          <a:xfrm>
            <a:off x="11069687" y="1253657"/>
            <a:ext cx="365708" cy="365708"/>
          </a:xfrm>
          <a:prstGeom prst="rect">
            <a:avLst/>
          </a:prstGeom>
        </p:spPr>
      </p:pic>
      <p:pic>
        <p:nvPicPr>
          <p:cNvPr id="73" name="Picture 72">
            <a:extLst>
              <a:ext uri="{FF2B5EF4-FFF2-40B4-BE49-F238E27FC236}">
                <a16:creationId xmlns:a16="http://schemas.microsoft.com/office/drawing/2014/main" id="{C7B1949D-A25A-42AF-999C-1322610EECAC}"/>
              </a:ext>
            </a:extLst>
          </p:cNvPr>
          <p:cNvPicPr>
            <a:picLocks noChangeAspect="1"/>
          </p:cNvPicPr>
          <p:nvPr/>
        </p:nvPicPr>
        <p:blipFill>
          <a:blip r:embed="rId4"/>
          <a:stretch>
            <a:fillRect/>
          </a:stretch>
        </p:blipFill>
        <p:spPr>
          <a:xfrm>
            <a:off x="6029272" y="4515096"/>
            <a:ext cx="2482770" cy="2028660"/>
          </a:xfrm>
          <a:prstGeom prst="rect">
            <a:avLst/>
          </a:prstGeom>
          <a:ln>
            <a:solidFill>
              <a:srgbClr val="737373">
                <a:lumMod val="40000"/>
                <a:lumOff val="60000"/>
              </a:srgbClr>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7BCEDCC-A1AC-488D-B32D-1D126915FD6D}"/>
              </a:ext>
            </a:extLst>
          </p:cNvPr>
          <p:cNvPicPr>
            <a:picLocks noChangeAspect="1"/>
          </p:cNvPicPr>
          <p:nvPr/>
        </p:nvPicPr>
        <p:blipFill>
          <a:blip r:embed="rId5"/>
          <a:stretch>
            <a:fillRect/>
          </a:stretch>
        </p:blipFill>
        <p:spPr>
          <a:xfrm>
            <a:off x="7719832" y="1851266"/>
            <a:ext cx="1466850" cy="2524125"/>
          </a:xfrm>
          <a:prstGeom prst="rect">
            <a:avLst/>
          </a:prstGeom>
        </p:spPr>
      </p:pic>
    </p:spTree>
    <p:extLst>
      <p:ext uri="{BB962C8B-B14F-4D97-AF65-F5344CB8AC3E}">
        <p14:creationId xmlns:p14="http://schemas.microsoft.com/office/powerpoint/2010/main" val="31511903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Load Balancer</a:t>
            </a:r>
          </a:p>
        </p:txBody>
      </p:sp>
      <p:sp>
        <p:nvSpPr>
          <p:cNvPr id="28" name="Text Placeholder 2">
            <a:extLst>
              <a:ext uri="{FF2B5EF4-FFF2-40B4-BE49-F238E27FC236}">
                <a16:creationId xmlns:a16="http://schemas.microsoft.com/office/drawing/2014/main" id="{88EEA153-1BE5-4C65-BCE6-881ECB5BE630}"/>
              </a:ext>
            </a:extLst>
          </p:cNvPr>
          <p:cNvSpPr txBox="1">
            <a:spLocks/>
          </p:cNvSpPr>
          <p:nvPr/>
        </p:nvSpPr>
        <p:spPr>
          <a:xfrm>
            <a:off x="274689" y="1213174"/>
            <a:ext cx="5769283" cy="5539261"/>
          </a:xfrm>
          <a:prstGeom prst="rect">
            <a:avLst/>
          </a:prstGeom>
        </p:spPr>
        <p:txBody>
          <a:bodyPr lIns="182854">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600"/>
              </a:spcBef>
              <a:spcAft>
                <a:spcPts val="600"/>
              </a:spcAft>
              <a:buNone/>
              <a:defRPr/>
            </a:pPr>
            <a:r>
              <a:rPr lang="en-US" sz="3200" dirty="0">
                <a:solidFill>
                  <a:srgbClr val="0078D7"/>
                </a:solidFill>
              </a:rPr>
              <a:t>Layer 4, per flow</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All TCP &amp; UDP applications</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Inbound &amp; outbound</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Flow-based Load Balancing with Health Probing</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Inbound NAT rules (port forwarding)</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Availability Zones support</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HA Ports load balancing</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2 SKUs: Standard &amp; Basic</a:t>
            </a:r>
          </a:p>
          <a:p>
            <a:pPr marL="0" indent="0" defTabSz="932563">
              <a:spcBef>
                <a:spcPts val="600"/>
              </a:spcBef>
              <a:spcAft>
                <a:spcPts val="600"/>
              </a:spcAft>
              <a:buNone/>
              <a:defRPr/>
            </a:pPr>
            <a:r>
              <a:rPr lang="en-US" sz="3200" dirty="0">
                <a:solidFill>
                  <a:srgbClr val="0078D7"/>
                </a:solidFill>
              </a:rPr>
              <a:t>High performance</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Part of the Azure SDN stack, not a VM</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Low latency</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High throughput</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Outbound bandwidth only limited by VM in pool</a:t>
            </a:r>
          </a:p>
          <a:p>
            <a:pPr marL="0" indent="0" defTabSz="932563">
              <a:spcBef>
                <a:spcPts val="600"/>
              </a:spcBef>
              <a:spcAft>
                <a:spcPts val="600"/>
              </a:spcAft>
              <a:buNone/>
              <a:defRPr/>
            </a:pPr>
            <a:r>
              <a:rPr lang="en-US" sz="3200" dirty="0">
                <a:solidFill>
                  <a:srgbClr val="0078D7"/>
                </a:solidFill>
              </a:rPr>
              <a:t>Diagnostics and Probes</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Multi-dimensional metrics and alerts in Azure Monitor</a:t>
            </a:r>
          </a:p>
          <a:p>
            <a:pPr marL="234904" lvl="1" indent="-234904" defTabSz="932563">
              <a:buFont typeface="Arial" panose="020B0604020202020204" pitchFamily="34" charset="0"/>
              <a:buChar char="•"/>
              <a:defRPr/>
            </a:pPr>
            <a:r>
              <a:rPr lang="en-US" sz="1599" dirty="0">
                <a:solidFill>
                  <a:schemeClr val="tx1"/>
                </a:solidFill>
                <a:latin typeface="Segoe UI" panose="020B0502040204020203" pitchFamily="34" charset="0"/>
                <a:cs typeface="Segoe UI" panose="020B0502040204020203" pitchFamily="34" charset="0"/>
              </a:rPr>
              <a:t>TCP &amp; HTTP health probes, Data path health</a:t>
            </a:r>
          </a:p>
        </p:txBody>
      </p:sp>
      <p:sp>
        <p:nvSpPr>
          <p:cNvPr id="69" name="Rectangle 68">
            <a:extLst>
              <a:ext uri="{FF2B5EF4-FFF2-40B4-BE49-F238E27FC236}">
                <a16:creationId xmlns:a16="http://schemas.microsoft.com/office/drawing/2014/main" id="{ABA5755B-09A0-45CF-A795-0841B5B227D8}"/>
              </a:ext>
            </a:extLst>
          </p:cNvPr>
          <p:cNvSpPr/>
          <p:nvPr/>
        </p:nvSpPr>
        <p:spPr bwMode="auto">
          <a:xfrm>
            <a:off x="6170908" y="1212849"/>
            <a:ext cx="6263894" cy="57811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a:t>
            </a:r>
          </a:p>
        </p:txBody>
      </p:sp>
      <p:pic>
        <p:nvPicPr>
          <p:cNvPr id="70" name="Picture 69">
            <a:extLst>
              <a:ext uri="{FF2B5EF4-FFF2-40B4-BE49-F238E27FC236}">
                <a16:creationId xmlns:a16="http://schemas.microsoft.com/office/drawing/2014/main" id="{E3B3D65A-A41D-48B7-8808-455ECE62CACC}"/>
              </a:ext>
            </a:extLst>
          </p:cNvPr>
          <p:cNvPicPr>
            <a:picLocks noChangeAspect="1"/>
          </p:cNvPicPr>
          <p:nvPr/>
        </p:nvPicPr>
        <p:blipFill rotWithShape="1">
          <a:blip r:embed="rId3"/>
          <a:srcRect t="14988" b="33908"/>
          <a:stretch/>
        </p:blipFill>
        <p:spPr>
          <a:xfrm>
            <a:off x="6531382" y="1777662"/>
            <a:ext cx="5709059" cy="2608100"/>
          </a:xfrm>
          <a:prstGeom prst="rect">
            <a:avLst/>
          </a:prstGeom>
        </p:spPr>
      </p:pic>
      <p:pic>
        <p:nvPicPr>
          <p:cNvPr id="71" name="Graphic 70">
            <a:extLst>
              <a:ext uri="{FF2B5EF4-FFF2-40B4-BE49-F238E27FC236}">
                <a16:creationId xmlns:a16="http://schemas.microsoft.com/office/drawing/2014/main" id="{446DBB07-D7C5-4C74-A205-D30CF9C7AE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9102" y="4385762"/>
            <a:ext cx="467848" cy="451251"/>
          </a:xfrm>
          <a:prstGeom prst="rect">
            <a:avLst/>
          </a:prstGeom>
        </p:spPr>
      </p:pic>
      <p:pic>
        <p:nvPicPr>
          <p:cNvPr id="72" name="Graphic 71">
            <a:extLst>
              <a:ext uri="{FF2B5EF4-FFF2-40B4-BE49-F238E27FC236}">
                <a16:creationId xmlns:a16="http://schemas.microsoft.com/office/drawing/2014/main" id="{80E4B3DA-08DA-43A3-94BF-79F0B6D56A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1956" y="4587569"/>
            <a:ext cx="467848" cy="451251"/>
          </a:xfrm>
          <a:prstGeom prst="rect">
            <a:avLst/>
          </a:prstGeom>
        </p:spPr>
      </p:pic>
      <p:pic>
        <p:nvPicPr>
          <p:cNvPr id="74" name="Graphic 73">
            <a:extLst>
              <a:ext uri="{FF2B5EF4-FFF2-40B4-BE49-F238E27FC236}">
                <a16:creationId xmlns:a16="http://schemas.microsoft.com/office/drawing/2014/main" id="{C572C51B-3B29-4CEF-96BD-5DF341986F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2371" y="4378123"/>
            <a:ext cx="467848" cy="451251"/>
          </a:xfrm>
          <a:prstGeom prst="rect">
            <a:avLst/>
          </a:prstGeom>
        </p:spPr>
      </p:pic>
      <p:pic>
        <p:nvPicPr>
          <p:cNvPr id="75" name="Graphic 74">
            <a:extLst>
              <a:ext uri="{FF2B5EF4-FFF2-40B4-BE49-F238E27FC236}">
                <a16:creationId xmlns:a16="http://schemas.microsoft.com/office/drawing/2014/main" id="{0D0DA4CE-7FAF-4CE3-AC89-421C14D330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5225" y="4579930"/>
            <a:ext cx="467848" cy="451251"/>
          </a:xfrm>
          <a:prstGeom prst="rect">
            <a:avLst/>
          </a:prstGeom>
        </p:spPr>
      </p:pic>
      <p:pic>
        <p:nvPicPr>
          <p:cNvPr id="76" name="Graphic 75">
            <a:extLst>
              <a:ext uri="{FF2B5EF4-FFF2-40B4-BE49-F238E27FC236}">
                <a16:creationId xmlns:a16="http://schemas.microsoft.com/office/drawing/2014/main" id="{815F80E8-6B82-47D3-84F9-B313BA8088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21663" y="4364933"/>
            <a:ext cx="467848" cy="451251"/>
          </a:xfrm>
          <a:prstGeom prst="rect">
            <a:avLst/>
          </a:prstGeom>
        </p:spPr>
      </p:pic>
      <p:pic>
        <p:nvPicPr>
          <p:cNvPr id="77" name="Graphic 76">
            <a:extLst>
              <a:ext uri="{FF2B5EF4-FFF2-40B4-BE49-F238E27FC236}">
                <a16:creationId xmlns:a16="http://schemas.microsoft.com/office/drawing/2014/main" id="{569316EC-9AAB-4F7F-BA67-9E223DBBC4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44517" y="4566740"/>
            <a:ext cx="467848" cy="451251"/>
          </a:xfrm>
          <a:prstGeom prst="rect">
            <a:avLst/>
          </a:prstGeom>
        </p:spPr>
      </p:pic>
      <p:sp>
        <p:nvSpPr>
          <p:cNvPr id="78" name="TextBox 77">
            <a:extLst>
              <a:ext uri="{FF2B5EF4-FFF2-40B4-BE49-F238E27FC236}">
                <a16:creationId xmlns:a16="http://schemas.microsoft.com/office/drawing/2014/main" id="{FE8F3A47-8149-430E-9214-FCA06F3E66FC}"/>
              </a:ext>
            </a:extLst>
          </p:cNvPr>
          <p:cNvSpPr txBox="1"/>
          <p:nvPr/>
        </p:nvSpPr>
        <p:spPr>
          <a:xfrm>
            <a:off x="8111752" y="1233272"/>
            <a:ext cx="2507109" cy="647165"/>
          </a:xfrm>
          <a:prstGeom prst="rect">
            <a:avLst/>
          </a:prstGeom>
          <a:noFill/>
        </p:spPr>
        <p:txBody>
          <a:bodyPr wrap="none" lIns="186521" tIns="149217" rIns="186521" bIns="149217" rtlCol="0">
            <a:spAutoFit/>
          </a:bodyPr>
          <a:lstStyle/>
          <a:p>
            <a:pPr defTabSz="932597">
              <a:lnSpc>
                <a:spcPct val="90000"/>
              </a:lnSpc>
              <a:spcAft>
                <a:spcPts val="612"/>
              </a:spcAft>
            </a:pPr>
            <a:r>
              <a:rPr lang="en-US" sz="2448" dirty="0">
                <a:solidFill>
                  <a:srgbClr val="353535"/>
                </a:solidFill>
                <a:cs typeface="Segoe UI" panose="020B0502040204020203" pitchFamily="34" charset="0"/>
              </a:rPr>
              <a:t>3 key scenarios</a:t>
            </a:r>
          </a:p>
        </p:txBody>
      </p:sp>
      <p:pic>
        <p:nvPicPr>
          <p:cNvPr id="79" name="Picture 78">
            <a:extLst>
              <a:ext uri="{FF2B5EF4-FFF2-40B4-BE49-F238E27FC236}">
                <a16:creationId xmlns:a16="http://schemas.microsoft.com/office/drawing/2014/main" id="{FA7BBBD6-1AD5-4548-BCBC-744352F33D53}"/>
              </a:ext>
            </a:extLst>
          </p:cNvPr>
          <p:cNvPicPr>
            <a:picLocks noChangeAspect="1"/>
          </p:cNvPicPr>
          <p:nvPr/>
        </p:nvPicPr>
        <p:blipFill>
          <a:blip r:embed="rId6"/>
          <a:stretch>
            <a:fillRect/>
          </a:stretch>
        </p:blipFill>
        <p:spPr>
          <a:xfrm>
            <a:off x="6216068" y="5611360"/>
            <a:ext cx="3037710" cy="1200220"/>
          </a:xfrm>
          <a:prstGeom prst="rect">
            <a:avLst/>
          </a:prstGeom>
          <a:ln>
            <a:solidFill>
              <a:srgbClr val="737373">
                <a:lumMod val="40000"/>
                <a:lumOff val="60000"/>
              </a:srgbClr>
            </a:solidFill>
          </a:ln>
          <a:effectLst>
            <a:outerShdw blurRad="50800" dist="38100" dir="2700000" algn="tl" rotWithShape="0">
              <a:prstClr val="black">
                <a:alpha val="40000"/>
              </a:prstClr>
            </a:outerShdw>
          </a:effectLst>
        </p:spPr>
      </p:pic>
      <p:pic>
        <p:nvPicPr>
          <p:cNvPr id="80" name="Picture 79">
            <a:extLst>
              <a:ext uri="{FF2B5EF4-FFF2-40B4-BE49-F238E27FC236}">
                <a16:creationId xmlns:a16="http://schemas.microsoft.com/office/drawing/2014/main" id="{BA01B222-BFD7-42DD-B8DD-04114B2AFA24}"/>
              </a:ext>
            </a:extLst>
          </p:cNvPr>
          <p:cNvPicPr>
            <a:picLocks noChangeAspect="1"/>
          </p:cNvPicPr>
          <p:nvPr/>
        </p:nvPicPr>
        <p:blipFill>
          <a:blip r:embed="rId7"/>
          <a:stretch>
            <a:fillRect/>
          </a:stretch>
        </p:blipFill>
        <p:spPr>
          <a:xfrm>
            <a:off x="9345753" y="5611360"/>
            <a:ext cx="3032916" cy="1200220"/>
          </a:xfrm>
          <a:prstGeom prst="rect">
            <a:avLst/>
          </a:prstGeom>
          <a:ln>
            <a:solidFill>
              <a:srgbClr val="737373">
                <a:lumMod val="40000"/>
                <a:lumOff val="60000"/>
              </a:srgb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09987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43167" y="472413"/>
            <a:ext cx="10260189" cy="565027"/>
          </a:xfrm>
        </p:spPr>
        <p:txBody>
          <a:bodyPr/>
          <a:lstStyle/>
          <a:p>
            <a:r>
              <a:rPr lang="en-US"/>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314759" y="2434971"/>
            <a:ext cx="6289721" cy="4318398"/>
          </a:xfrm>
        </p:spPr>
        <p:txBody>
          <a:bodyPr wrap="square">
            <a:spAutoFit/>
          </a:bodyPr>
          <a:lstStyle/>
          <a:p>
            <a:pPr marL="0" indent="0">
              <a:buNone/>
            </a:pPr>
            <a:r>
              <a:rPr lang="en-US" sz="2448">
                <a:solidFill>
                  <a:schemeClr val="tx1"/>
                </a:solidFill>
                <a:latin typeface="+mn-lt"/>
              </a:rPr>
              <a:t>Central governance of all traffic flows</a:t>
            </a:r>
          </a:p>
          <a:p>
            <a:pPr marL="194291" indent="-194291"/>
            <a:r>
              <a:rPr lang="en-US" sz="1836">
                <a:latin typeface="+mn-lt"/>
              </a:rPr>
              <a:t>Built-in high availability and auto scale</a:t>
            </a:r>
          </a:p>
          <a:p>
            <a:pPr marL="194291" indent="-194291"/>
            <a:r>
              <a:rPr lang="en-US" sz="1836">
                <a:latin typeface="+mn-lt"/>
              </a:rPr>
              <a:t>Network and application traffic filtering</a:t>
            </a:r>
          </a:p>
          <a:p>
            <a:pPr marL="194291" indent="-194291"/>
            <a:r>
              <a:rPr lang="en-US" sz="1836">
                <a:latin typeface="+mn-lt"/>
              </a:rPr>
              <a:t>Centralized policy across </a:t>
            </a:r>
            <a:r>
              <a:rPr lang="en-US" sz="1836" err="1">
                <a:latin typeface="+mn-lt"/>
              </a:rPr>
              <a:t>VNets</a:t>
            </a:r>
            <a:r>
              <a:rPr lang="en-US" sz="1836">
                <a:latin typeface="+mn-lt"/>
              </a:rPr>
              <a:t> and subscriptions</a:t>
            </a:r>
          </a:p>
          <a:p>
            <a:pPr marL="0" indent="0">
              <a:spcBef>
                <a:spcPts val="1836"/>
              </a:spcBef>
              <a:buNone/>
            </a:pPr>
            <a:r>
              <a:rPr lang="en-US" sz="2448">
                <a:latin typeface="+mn-lt"/>
              </a:rPr>
              <a:t>Complete VNET protection</a:t>
            </a:r>
          </a:p>
          <a:p>
            <a:pPr marL="194291" indent="-194291"/>
            <a:r>
              <a:rPr lang="en-US" sz="1836">
                <a:latin typeface="+mn-lt"/>
              </a:rPr>
              <a:t>Filter Outbound, Inbound, Spoke-Spoke &amp; Hybrid Connections traffic (VPN and ExpressRoute) </a:t>
            </a:r>
          </a:p>
          <a:p>
            <a:pPr marL="0" indent="0">
              <a:spcBef>
                <a:spcPts val="1836"/>
              </a:spcBef>
              <a:buNone/>
            </a:pPr>
            <a:r>
              <a:rPr lang="en-US" sz="2448">
                <a:latin typeface="+mn-lt"/>
              </a:rPr>
              <a:t>Centralized logging</a:t>
            </a:r>
          </a:p>
          <a:p>
            <a:pPr marL="194291" indent="-194291"/>
            <a:r>
              <a:rPr lang="en-US" sz="1836">
                <a:latin typeface="+mn-lt"/>
              </a:rPr>
              <a:t>Archive logs to a storage account, stream events to Event Hub, or send them to Log Analytics or Security Integration and Event Management (SIEM) system of choice</a:t>
            </a:r>
          </a:p>
        </p:txBody>
      </p:sp>
      <p:sp>
        <p:nvSpPr>
          <p:cNvPr id="2" name="Rectangle 1">
            <a:extLst>
              <a:ext uri="{FF2B5EF4-FFF2-40B4-BE49-F238E27FC236}">
                <a16:creationId xmlns:a16="http://schemas.microsoft.com/office/drawing/2014/main" id="{4C3A7433-1A66-474C-BB0F-4DD4F29A8695}"/>
              </a:ext>
            </a:extLst>
          </p:cNvPr>
          <p:cNvSpPr/>
          <p:nvPr/>
        </p:nvSpPr>
        <p:spPr>
          <a:xfrm>
            <a:off x="314759" y="1152517"/>
            <a:ext cx="7713910" cy="606488"/>
          </a:xfrm>
          <a:prstGeom prst="rect">
            <a:avLst/>
          </a:prstGeom>
        </p:spPr>
        <p:txBody>
          <a:bodyPr wrap="square" lIns="0">
            <a:spAutoFit/>
          </a:bodyPr>
          <a:lstStyle/>
          <a:p>
            <a:pPr defTabSz="932597">
              <a:defRPr/>
            </a:pPr>
            <a:r>
              <a:rPr lang="en-US" sz="3264">
                <a:solidFill>
                  <a:srgbClr val="F37521"/>
                </a:solidFill>
                <a:latin typeface="Segoe UI"/>
              </a:rPr>
              <a:t>Cloud native stateful Firewall as a service</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744562" y="1754713"/>
            <a:ext cx="5648677" cy="511783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9025231" y="3253997"/>
            <a:ext cx="1454861" cy="1589939"/>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br>
              <a:rPr lang="en-US" sz="1428" kern="0">
                <a:solidFill>
                  <a:srgbClr val="2F2F2F"/>
                </a:solidFill>
                <a:latin typeface="Segoe UI Semibold" panose="020B0702040204020203" pitchFamily="34" charset="0"/>
                <a:cs typeface="Segoe UI Semibold" panose="020B0702040204020203" pitchFamily="34" charset="0"/>
              </a:rPr>
            </a:b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936046" y="2332609"/>
            <a:ext cx="893552" cy="1493529"/>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spcAft>
                <a:spcPct val="0"/>
              </a:spcAft>
              <a:defRPr/>
            </a:pPr>
            <a:r>
              <a:rPr lang="en-US" sz="1122" b="1" kern="0">
                <a:gradFill>
                  <a:gsLst>
                    <a:gs pos="15190">
                      <a:srgbClr val="353535"/>
                    </a:gs>
                    <a:gs pos="43000">
                      <a:srgbClr val="353535"/>
                    </a:gs>
                  </a:gsLst>
                  <a:lin ang="5400000" scaled="0"/>
                </a:gradFill>
                <a:latin typeface="Segoe UI Semibold"/>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936046" y="3957382"/>
            <a:ext cx="893551" cy="1493529"/>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spcAft>
                <a:spcPct val="0"/>
              </a:spcAft>
              <a:defRPr/>
            </a:pPr>
            <a:r>
              <a:rPr lang="en-US" sz="1122" b="1" kern="0">
                <a:gradFill>
                  <a:gsLst>
                    <a:gs pos="15190">
                      <a:srgbClr val="353535"/>
                    </a:gs>
                    <a:gs pos="43000">
                      <a:srgbClr val="353535"/>
                    </a:gs>
                  </a:gsLst>
                  <a:lin ang="5400000" scaled="0"/>
                </a:gradFill>
                <a:latin typeface="Segoe UI Semibold"/>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9181041" y="3338368"/>
            <a:ext cx="1277536" cy="158521"/>
          </a:xfrm>
          <a:prstGeom prst="rect">
            <a:avLst/>
          </a:prstGeom>
          <a:noFill/>
        </p:spPr>
        <p:txBody>
          <a:bodyPr wrap="square" lIns="0" tIns="0" rIns="0" bIns="0" rtlCol="0">
            <a:spAutoFit/>
          </a:bodyPr>
          <a:lstStyle/>
          <a:p>
            <a:pPr defTabSz="932597">
              <a:lnSpc>
                <a:spcPct val="90000"/>
              </a:lnSpc>
              <a:defRPr/>
            </a:pPr>
            <a:r>
              <a:rPr lang="en-US" sz="1122" b="1" kern="0">
                <a:gradFill>
                  <a:gsLst>
                    <a:gs pos="15190">
                      <a:srgbClr val="353535"/>
                    </a:gs>
                    <a:gs pos="43000">
                      <a:srgbClr val="353535"/>
                    </a:gs>
                  </a:gsLst>
                  <a:lin ang="5400000" scaled="0"/>
                </a:gradFill>
                <a:latin typeface="Segoe UI Semibold"/>
                <a:cs typeface="Segoe UI" panose="020B0502040204020203" pitchFamily="34" charset="0"/>
              </a:rPr>
              <a:t>Central </a:t>
            </a:r>
            <a:r>
              <a:rPr lang="en-US" sz="1122" b="1" kern="0" err="1">
                <a:gradFill>
                  <a:gsLst>
                    <a:gs pos="15190">
                      <a:srgbClr val="353535"/>
                    </a:gs>
                    <a:gs pos="43000">
                      <a:srgbClr val="353535"/>
                    </a:gs>
                  </a:gsLst>
                  <a:lin ang="5400000" scaled="0"/>
                </a:gradFill>
                <a:latin typeface="Segoe UI Semibold"/>
                <a:cs typeface="Segoe UI" panose="020B0502040204020203" pitchFamily="34" charset="0"/>
              </a:rPr>
              <a:t>VNet</a:t>
            </a:r>
            <a:endParaRPr lang="en-US" sz="1122" b="1" kern="0">
              <a:gradFill>
                <a:gsLst>
                  <a:gs pos="15190">
                    <a:srgbClr val="353535"/>
                  </a:gs>
                  <a:gs pos="43000">
                    <a:srgbClr val="353535"/>
                  </a:gs>
                </a:gsLst>
                <a:lin ang="5400000" scaled="0"/>
              </a:gradFill>
              <a:latin typeface="Segoe UI Semibold"/>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744562" y="5582156"/>
            <a:ext cx="1271961" cy="151262"/>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defTabSz="932597">
              <a:spcAft>
                <a:spcPts val="612"/>
              </a:spcAft>
              <a:defRPr/>
            </a:pPr>
            <a:r>
              <a:rPr lang="en-US" sz="1071">
                <a:latin typeface="Segoe UI Semibold"/>
              </a:rPr>
              <a:t>Spoke </a:t>
            </a:r>
            <a:r>
              <a:rPr lang="en-US" sz="1071" err="1">
                <a:latin typeface="Segoe UI Semibold"/>
              </a:rPr>
              <a:t>VNets</a:t>
            </a:r>
            <a:endParaRPr lang="en-US" sz="1071">
              <a:latin typeface="Segoe UI Semibold"/>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582776" y="3972811"/>
            <a:ext cx="1022140" cy="13690"/>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582776" y="4213978"/>
            <a:ext cx="1022140"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933414" y="4069204"/>
            <a:ext cx="320861" cy="289548"/>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algn="ctr" defTabSz="932563">
              <a:defRPr/>
            </a:pPr>
            <a:endParaRPr lang="en-IE" sz="1836" kern="0">
              <a:solidFill>
                <a:srgbClr val="FFFFFF"/>
              </a:solidFill>
              <a:latin typeface="Segoe UI Semilight"/>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1090759" y="4441455"/>
            <a:ext cx="178797" cy="113889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502628" y="1873253"/>
            <a:ext cx="1977464" cy="151262"/>
          </a:xfrm>
          <a:prstGeom prst="rect">
            <a:avLst/>
          </a:prstGeom>
          <a:noFill/>
        </p:spPr>
        <p:txBody>
          <a:bodyPr wrap="square" lIns="0" tIns="0" rIns="0" bIns="0" rtlCol="0">
            <a:spAutoFit/>
          </a:bodyPr>
          <a:lstStyle/>
          <a:p>
            <a:pPr algn="ctr" defTabSz="932597">
              <a:lnSpc>
                <a:spcPct val="90000"/>
              </a:lnSpc>
              <a:spcAft>
                <a:spcPts val="612"/>
              </a:spcAft>
              <a:defRPr/>
            </a:pPr>
            <a:r>
              <a:rPr lang="en-US" sz="1071">
                <a:gradFill>
                  <a:gsLst>
                    <a:gs pos="2917">
                      <a:srgbClr val="2F2F2F"/>
                    </a:gs>
                    <a:gs pos="30000">
                      <a:srgbClr val="2F2F2F"/>
                    </a:gs>
                  </a:gsLst>
                  <a:lin ang="5400000" scaled="0"/>
                </a:gradFill>
                <a:latin typeface="Segoe UI Semibold"/>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874348" y="2912550"/>
            <a:ext cx="231645" cy="95598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10027605" y="2246002"/>
            <a:ext cx="2156776" cy="453787"/>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32597">
              <a:spcAft>
                <a:spcPts val="612"/>
              </a:spcAft>
              <a:defRPr/>
            </a:pPr>
            <a:r>
              <a:rPr lang="en-US" sz="1071">
                <a:latin typeface="Segoe UI Semibold"/>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503136" y="5698321"/>
            <a:ext cx="1175245" cy="302525"/>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32597">
              <a:spcAft>
                <a:spcPts val="612"/>
              </a:spcAft>
              <a:defRPr/>
            </a:pPr>
            <a:r>
              <a:rPr lang="en-US" sz="1071">
                <a:latin typeface="Segoe UI Semibold"/>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369428" y="6461881"/>
            <a:ext cx="1137199" cy="151262"/>
          </a:xfrm>
          <a:prstGeom prst="rect">
            <a:avLst/>
          </a:prstGeom>
          <a:noFill/>
        </p:spPr>
        <p:txBody>
          <a:bodyPr wrap="square" lIns="0" tIns="0" rIns="0" bIns="0" rtlCol="0">
            <a:spAutoFit/>
          </a:bodyPr>
          <a:lstStyle/>
          <a:p>
            <a:pPr algn="ctr" defTabSz="932597">
              <a:lnSpc>
                <a:spcPct val="90000"/>
              </a:lnSpc>
              <a:spcAft>
                <a:spcPts val="612"/>
              </a:spcAft>
              <a:defRPr/>
            </a:pPr>
            <a:r>
              <a:rPr lang="en-US" sz="1071">
                <a:solidFill>
                  <a:srgbClr val="0070C0"/>
                </a:solidFill>
                <a:latin typeface="Segoe UI Semibold"/>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984791" y="5698321"/>
            <a:ext cx="1356426" cy="302525"/>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32597">
              <a:spcAft>
                <a:spcPts val="612"/>
              </a:spcAft>
              <a:defRPr/>
            </a:pPr>
            <a:r>
              <a:rPr lang="en-US" sz="1071">
                <a:latin typeface="Segoe UI Semibold"/>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611308" y="5689719"/>
            <a:ext cx="621736" cy="679536"/>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663004" y="5324485"/>
            <a:ext cx="1249811" cy="257670"/>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912816" y="4990400"/>
            <a:ext cx="0" cy="858458"/>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451508" y="2123605"/>
            <a:ext cx="0" cy="1138421"/>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149760" y="2781304"/>
            <a:ext cx="466120" cy="888451"/>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154847" y="4424347"/>
            <a:ext cx="466120" cy="888451"/>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932281" y="4207347"/>
            <a:ext cx="986219" cy="398395"/>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932281" y="3114766"/>
            <a:ext cx="986219" cy="862077"/>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710686" y="3748176"/>
            <a:ext cx="621736" cy="679536"/>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843982" y="3897942"/>
            <a:ext cx="355144" cy="376660"/>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428">
                <a:gradFill>
                  <a:gsLst>
                    <a:gs pos="0">
                      <a:srgbClr val="505050"/>
                    </a:gs>
                    <a:gs pos="100000">
                      <a:srgbClr val="505050"/>
                    </a:gs>
                  </a:gsLst>
                </a:gradFill>
                <a:latin typeface="Segoe UI"/>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201287" y="4521909"/>
            <a:ext cx="1229805" cy="224114"/>
          </a:xfrm>
          <a:prstGeom prst="rect">
            <a:avLst/>
          </a:prstGeom>
          <a:noFill/>
        </p:spPr>
        <p:txBody>
          <a:bodyPr wrap="square" lIns="0" tIns="0" rIns="0" bIns="0" rtlCol="0">
            <a:spAutoFit/>
          </a:bodyPr>
          <a:lstStyle/>
          <a:p>
            <a:pPr defTabSz="932597">
              <a:defRPr/>
            </a:pPr>
            <a:r>
              <a:rPr lang="en-US" sz="1428" b="1">
                <a:gradFill>
                  <a:gsLst>
                    <a:gs pos="2917">
                      <a:srgbClr val="505050"/>
                    </a:gs>
                    <a:gs pos="30000">
                      <a:srgbClr val="505050"/>
                    </a:gs>
                  </a:gsLst>
                  <a:lin ang="5400000" scaled="0"/>
                </a:gradFill>
                <a:latin typeface="Segoe UI"/>
              </a:rPr>
              <a:t>Azure Firewall</a:t>
            </a:r>
          </a:p>
        </p:txBody>
      </p:sp>
      <p:sp>
        <p:nvSpPr>
          <p:cNvPr id="5" name="TextBox 4">
            <a:extLst>
              <a:ext uri="{FF2B5EF4-FFF2-40B4-BE49-F238E27FC236}">
                <a16:creationId xmlns:a16="http://schemas.microsoft.com/office/drawing/2014/main" id="{108647E3-F1EA-4775-8C11-9671D5E15197}"/>
              </a:ext>
            </a:extLst>
          </p:cNvPr>
          <p:cNvSpPr txBox="1"/>
          <p:nvPr/>
        </p:nvSpPr>
        <p:spPr>
          <a:xfrm>
            <a:off x="383251" y="1966653"/>
            <a:ext cx="5631768" cy="320182"/>
          </a:xfrm>
          <a:prstGeom prst="rect">
            <a:avLst/>
          </a:prstGeom>
          <a:noFill/>
        </p:spPr>
        <p:txBody>
          <a:bodyPr wrap="square" lIns="0" tIns="0" rIns="0" bIns="0" rtlCol="0">
            <a:spAutoFit/>
          </a:bodyPr>
          <a:lstStyle/>
          <a:p>
            <a:pPr defTabSz="932597">
              <a:defRPr/>
            </a:pPr>
            <a:r>
              <a:rPr lang="en-US" sz="2040">
                <a:solidFill>
                  <a:srgbClr val="F37521"/>
                </a:solidFill>
                <a:latin typeface="Segoe UI Semibold"/>
              </a:rPr>
              <a:t>A first among public cloud providers</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275" y="255245"/>
            <a:ext cx="785733" cy="785733"/>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7910" y="3553934"/>
            <a:ext cx="759698" cy="759698"/>
          </a:xfrm>
          <a:prstGeom prst="rect">
            <a:avLst/>
          </a:prstGeom>
        </p:spPr>
      </p:pic>
      <p:pic>
        <p:nvPicPr>
          <p:cNvPr id="75" name="Picture 74">
            <a:extLst>
              <a:ext uri="{FF2B5EF4-FFF2-40B4-BE49-F238E27FC236}">
                <a16:creationId xmlns:a16="http://schemas.microsoft.com/office/drawing/2014/main" id="{045B572F-EA62-4B58-958A-F793137D0350}"/>
              </a:ext>
            </a:extLst>
          </p:cNvPr>
          <p:cNvPicPr>
            <a:picLocks noChangeAspect="1"/>
          </p:cNvPicPr>
          <p:nvPr/>
        </p:nvPicPr>
        <p:blipFill>
          <a:blip r:embed="rId5"/>
          <a:stretch>
            <a:fillRect/>
          </a:stretch>
        </p:blipFill>
        <p:spPr>
          <a:xfrm>
            <a:off x="11075907" y="6545636"/>
            <a:ext cx="1358893" cy="448889"/>
          </a:xfrm>
          <a:prstGeom prst="rect">
            <a:avLst/>
          </a:prstGeom>
        </p:spPr>
      </p:pic>
    </p:spTree>
    <p:extLst>
      <p:ext uri="{BB962C8B-B14F-4D97-AF65-F5344CB8AC3E}">
        <p14:creationId xmlns:p14="http://schemas.microsoft.com/office/powerpoint/2010/main" val="19620751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5">
            <a:extLst>
              <a:ext uri="{FF2B5EF4-FFF2-40B4-BE49-F238E27FC236}">
                <a16:creationId xmlns:a16="http://schemas.microsoft.com/office/drawing/2014/main" id="{7A7B2CFF-A05D-4DDC-8E22-CAD7BE055AB9}"/>
              </a:ext>
            </a:extLst>
          </p:cNvPr>
          <p:cNvSpPr/>
          <p:nvPr/>
        </p:nvSpPr>
        <p:spPr bwMode="auto">
          <a:xfrm>
            <a:off x="131949" y="1337795"/>
            <a:ext cx="6265493" cy="2650563"/>
          </a:xfrm>
          <a:prstGeom prst="roundRect">
            <a:avLst>
              <a:gd name="adj" fmla="val 9457"/>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 name="Rectangle 3">
            <a:extLst>
              <a:ext uri="{FF2B5EF4-FFF2-40B4-BE49-F238E27FC236}">
                <a16:creationId xmlns:a16="http://schemas.microsoft.com/office/drawing/2014/main" id="{888F8C9A-CCA0-1247-A706-FD24DDA0A604}"/>
              </a:ext>
            </a:extLst>
          </p:cNvPr>
          <p:cNvSpPr/>
          <p:nvPr/>
        </p:nvSpPr>
        <p:spPr bwMode="auto">
          <a:xfrm>
            <a:off x="6488430" y="1337796"/>
            <a:ext cx="5967092" cy="5656729"/>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04F187FE-5D54-48BC-BACA-B6BEBE8B2939}"/>
              </a:ext>
            </a:extLst>
          </p:cNvPr>
          <p:cNvSpPr>
            <a:spLocks noGrp="1"/>
          </p:cNvSpPr>
          <p:nvPr>
            <p:ph type="title"/>
          </p:nvPr>
        </p:nvSpPr>
        <p:spPr>
          <a:xfrm>
            <a:off x="131950" y="107952"/>
            <a:ext cx="10656546" cy="1067272"/>
          </a:xfrm>
        </p:spPr>
        <p:txBody>
          <a:bodyPr/>
          <a:lstStyle/>
          <a:p>
            <a:r>
              <a:rPr lang="en-US"/>
              <a:t>Azure Web Application Firewall</a:t>
            </a:r>
            <a:br>
              <a:rPr lang="en-US"/>
            </a:br>
            <a:r>
              <a:rPr lang="en-US" sz="3264">
                <a:solidFill>
                  <a:srgbClr val="F37521"/>
                </a:solidFill>
                <a:cs typeface="Segoe UI Semilight" panose="020B0402040204020203" pitchFamily="34" charset="0"/>
              </a:rPr>
              <a:t>Protect web sites from common application vulnerabilities</a:t>
            </a:r>
            <a:endParaRPr lang="en-US" sz="3264">
              <a:solidFill>
                <a:srgbClr val="F37521"/>
              </a:solidFill>
            </a:endParaRPr>
          </a:p>
        </p:txBody>
      </p:sp>
      <p:sp>
        <p:nvSpPr>
          <p:cNvPr id="3" name="Text Placeholder 2">
            <a:extLst>
              <a:ext uri="{FF2B5EF4-FFF2-40B4-BE49-F238E27FC236}">
                <a16:creationId xmlns:a16="http://schemas.microsoft.com/office/drawing/2014/main" id="{EE886059-63D2-4FA1-9806-9243227A7F33}"/>
              </a:ext>
            </a:extLst>
          </p:cNvPr>
          <p:cNvSpPr>
            <a:spLocks noGrp="1"/>
          </p:cNvSpPr>
          <p:nvPr>
            <p:ph type="body" sz="quarter" idx="10"/>
          </p:nvPr>
        </p:nvSpPr>
        <p:spPr>
          <a:xfrm>
            <a:off x="270404" y="1412421"/>
            <a:ext cx="5967477" cy="2575937"/>
          </a:xfrm>
        </p:spPr>
        <p:txBody>
          <a:bodyPr>
            <a:normAutofit fontScale="85000" lnSpcReduction="20000"/>
          </a:bodyPr>
          <a:lstStyle/>
          <a:p>
            <a:pPr marL="0" indent="0">
              <a:buNone/>
            </a:pPr>
            <a:r>
              <a:rPr lang="en-US" sz="1938" b="1">
                <a:solidFill>
                  <a:schemeClr val="tx1"/>
                </a:solidFill>
                <a:latin typeface="+mn-lt"/>
              </a:rPr>
              <a:t>Platform managed WAF</a:t>
            </a:r>
            <a:r>
              <a:rPr lang="en-US" sz="1428" b="1"/>
              <a:t> </a:t>
            </a:r>
          </a:p>
          <a:p>
            <a:pPr marL="0" indent="0">
              <a:buNone/>
            </a:pPr>
            <a:r>
              <a:rPr lang="en-US" sz="1428" b="1"/>
              <a:t>Built in high availability and scalability</a:t>
            </a:r>
          </a:p>
          <a:p>
            <a:pPr marL="0" indent="0">
              <a:buNone/>
            </a:pPr>
            <a:r>
              <a:rPr lang="en-US" sz="1938" b="1">
                <a:solidFill>
                  <a:schemeClr val="tx1"/>
                </a:solidFill>
                <a:latin typeface="+mn-lt"/>
              </a:rPr>
              <a:t>Protect application</a:t>
            </a:r>
            <a:r>
              <a:rPr lang="en-US" sz="1938">
                <a:solidFill>
                  <a:schemeClr val="tx1"/>
                </a:solidFill>
                <a:latin typeface="+mn-lt"/>
              </a:rPr>
              <a:t> </a:t>
            </a:r>
          </a:p>
          <a:p>
            <a:pPr marL="0" indent="0">
              <a:buNone/>
            </a:pPr>
            <a:r>
              <a:rPr lang="en-US" sz="1428" b="1"/>
              <a:t>SQL Injection, XSS, protocol violation &amp; others</a:t>
            </a:r>
          </a:p>
          <a:p>
            <a:pPr marL="0" indent="0">
              <a:buNone/>
            </a:pPr>
            <a:r>
              <a:rPr lang="en-US" sz="1938" b="1">
                <a:solidFill>
                  <a:schemeClr val="tx1"/>
                </a:solidFill>
                <a:latin typeface="+mn-lt"/>
              </a:rPr>
              <a:t>Near real time monitoring </a:t>
            </a:r>
          </a:p>
          <a:p>
            <a:pPr marL="0" indent="0">
              <a:buNone/>
            </a:pPr>
            <a:r>
              <a:rPr lang="en-US" sz="1428" b="1"/>
              <a:t>Azure Monitor &amp; Azure Security Center</a:t>
            </a:r>
          </a:p>
          <a:p>
            <a:pPr marL="0" indent="0">
              <a:buNone/>
            </a:pPr>
            <a:r>
              <a:rPr lang="en-US" sz="1938" b="1">
                <a:solidFill>
                  <a:schemeClr val="tx1"/>
                </a:solidFill>
                <a:latin typeface="+mn-lt"/>
              </a:rPr>
              <a:t>WAF managed rules </a:t>
            </a:r>
          </a:p>
          <a:p>
            <a:pPr marL="0" indent="0">
              <a:buNone/>
            </a:pPr>
            <a:r>
              <a:rPr lang="en-US" sz="1428" b="1"/>
              <a:t>OWASP Core Rule Set 3.0 and 2.2.9 native support</a:t>
            </a:r>
            <a:endParaRPr lang="en-US"/>
          </a:p>
        </p:txBody>
      </p:sp>
      <p:grpSp>
        <p:nvGrpSpPr>
          <p:cNvPr id="6" name="Group 5">
            <a:extLst>
              <a:ext uri="{FF2B5EF4-FFF2-40B4-BE49-F238E27FC236}">
                <a16:creationId xmlns:a16="http://schemas.microsoft.com/office/drawing/2014/main" id="{6CBF9CF8-6DAE-4D9F-AD2F-AD250585A623}"/>
              </a:ext>
            </a:extLst>
          </p:cNvPr>
          <p:cNvGrpSpPr/>
          <p:nvPr/>
        </p:nvGrpSpPr>
        <p:grpSpPr>
          <a:xfrm>
            <a:off x="6566033" y="1528265"/>
            <a:ext cx="5868767" cy="4467557"/>
            <a:chOff x="6248041" y="1744272"/>
            <a:chExt cx="5596340" cy="4282003"/>
          </a:xfrm>
        </p:grpSpPr>
        <p:cxnSp>
          <p:nvCxnSpPr>
            <p:cNvPr id="7" name="Straight Arrow Connector 6">
              <a:extLst>
                <a:ext uri="{FF2B5EF4-FFF2-40B4-BE49-F238E27FC236}">
                  <a16:creationId xmlns:a16="http://schemas.microsoft.com/office/drawing/2014/main" id="{C5145F4D-EA8F-45D8-AA7F-203222EF4EC4}"/>
                </a:ext>
              </a:extLst>
            </p:cNvPr>
            <p:cNvCxnSpPr>
              <a:cxnSpLocks/>
            </p:cNvCxnSpPr>
            <p:nvPr/>
          </p:nvCxnSpPr>
          <p:spPr>
            <a:xfrm flipV="1">
              <a:off x="9641676" y="2734324"/>
              <a:ext cx="1213553" cy="775630"/>
            </a:xfrm>
            <a:prstGeom prst="straightConnector1">
              <a:avLst/>
            </a:prstGeom>
            <a:ln w="349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D18F3B0-2D15-49A4-AC6A-E2B1B667B77B}"/>
                </a:ext>
              </a:extLst>
            </p:cNvPr>
            <p:cNvGrpSpPr/>
            <p:nvPr/>
          </p:nvGrpSpPr>
          <p:grpSpPr>
            <a:xfrm>
              <a:off x="6248041" y="3368628"/>
              <a:ext cx="1871590" cy="654112"/>
              <a:chOff x="5199601" y="3387429"/>
              <a:chExt cx="2309770" cy="704707"/>
            </a:xfrm>
          </p:grpSpPr>
          <p:sp>
            <p:nvSpPr>
              <p:cNvPr id="41" name="Freeform 27">
                <a:extLst>
                  <a:ext uri="{FF2B5EF4-FFF2-40B4-BE49-F238E27FC236}">
                    <a16:creationId xmlns:a16="http://schemas.microsoft.com/office/drawing/2014/main" id="{DBF26EA9-10CA-49AB-BFA5-6155F01C7590}"/>
                  </a:ext>
                </a:extLst>
              </p:cNvPr>
              <p:cNvSpPr>
                <a:spLocks noChangeAspect="1"/>
              </p:cNvSpPr>
              <p:nvPr/>
            </p:nvSpPr>
            <p:spPr bwMode="black">
              <a:xfrm>
                <a:off x="5199601" y="3387429"/>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90180" tIns="152145" rIns="190180" bIns="15214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69581" fontAlgn="base">
                  <a:lnSpc>
                    <a:spcPct val="90000"/>
                  </a:lnSpc>
                  <a:spcBef>
                    <a:spcPct val="0"/>
                  </a:spcBef>
                  <a:spcAft>
                    <a:spcPct val="0"/>
                  </a:spcAft>
                  <a:defRPr/>
                </a:pPr>
                <a:endParaRPr lang="en-US" sz="2497">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0793B054-C68E-4EE0-8C91-3F1EEA49E47E}"/>
                  </a:ext>
                </a:extLst>
              </p:cNvPr>
              <p:cNvCxnSpPr/>
              <p:nvPr/>
            </p:nvCxnSpPr>
            <p:spPr>
              <a:xfrm flipV="1">
                <a:off x="5799570" y="3578135"/>
                <a:ext cx="1395236" cy="1"/>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53">
                <a:extLst>
                  <a:ext uri="{FF2B5EF4-FFF2-40B4-BE49-F238E27FC236}">
                    <a16:creationId xmlns:a16="http://schemas.microsoft.com/office/drawing/2014/main" id="{B506996E-B4C8-4429-91CE-D2D1F373E323}"/>
                  </a:ext>
                </a:extLst>
              </p:cNvPr>
              <p:cNvSpPr txBox="1"/>
              <p:nvPr/>
            </p:nvSpPr>
            <p:spPr>
              <a:xfrm>
                <a:off x="5879660" y="3592755"/>
                <a:ext cx="1629711" cy="499381"/>
              </a:xfrm>
              <a:prstGeom prst="rect">
                <a:avLst/>
              </a:prstGeom>
              <a:noFill/>
            </p:spPr>
            <p:txBody>
              <a:bodyPr wrap="none" lIns="190207" tIns="152166" rIns="190207" bIns="15216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lnSpc>
                    <a:spcPct val="90000"/>
                  </a:lnSpc>
                  <a:spcAft>
                    <a:spcPts val="624"/>
                  </a:spcAft>
                  <a:defRPr/>
                </a:pPr>
                <a:r>
                  <a:rPr lang="en-US" sz="1248" b="1">
                    <a:solidFill>
                      <a:srgbClr val="107C10"/>
                    </a:solidFill>
                    <a:latin typeface="Segoe UI"/>
                  </a:rPr>
                  <a:t>Valid request</a:t>
                </a:r>
              </a:p>
            </p:txBody>
          </p:sp>
        </p:grpSp>
        <p:grpSp>
          <p:nvGrpSpPr>
            <p:cNvPr id="9" name="Group 8">
              <a:extLst>
                <a:ext uri="{FF2B5EF4-FFF2-40B4-BE49-F238E27FC236}">
                  <a16:creationId xmlns:a16="http://schemas.microsoft.com/office/drawing/2014/main" id="{A9403970-7C3F-46BA-915A-B5D0BDDB5F00}"/>
                </a:ext>
              </a:extLst>
            </p:cNvPr>
            <p:cNvGrpSpPr/>
            <p:nvPr/>
          </p:nvGrpSpPr>
          <p:grpSpPr>
            <a:xfrm>
              <a:off x="6275800" y="4303186"/>
              <a:ext cx="1741995" cy="619443"/>
              <a:chOff x="6275800" y="4303186"/>
              <a:chExt cx="1741995" cy="619443"/>
            </a:xfrm>
          </p:grpSpPr>
          <p:sp>
            <p:nvSpPr>
              <p:cNvPr id="38" name="Freeform 27">
                <a:extLst>
                  <a:ext uri="{FF2B5EF4-FFF2-40B4-BE49-F238E27FC236}">
                    <a16:creationId xmlns:a16="http://schemas.microsoft.com/office/drawing/2014/main" id="{B1989EF2-832F-482E-A353-5414AE4CA837}"/>
                  </a:ext>
                </a:extLst>
              </p:cNvPr>
              <p:cNvSpPr>
                <a:spLocks noChangeAspect="1"/>
              </p:cNvSpPr>
              <p:nvPr/>
            </p:nvSpPr>
            <p:spPr bwMode="black">
              <a:xfrm>
                <a:off x="6275800" y="4303186"/>
                <a:ext cx="464283" cy="44261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90180" tIns="152145" rIns="190180" bIns="15214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69581" fontAlgn="base">
                  <a:lnSpc>
                    <a:spcPct val="90000"/>
                  </a:lnSpc>
                  <a:spcBef>
                    <a:spcPct val="0"/>
                  </a:spcBef>
                  <a:spcAft>
                    <a:spcPct val="0"/>
                  </a:spcAft>
                  <a:defRPr/>
                </a:pPr>
                <a:endParaRPr lang="en-US" sz="249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E5C70DAF-F2F6-4657-BCBE-4813ADE648E8}"/>
                  </a:ext>
                </a:extLst>
              </p:cNvPr>
              <p:cNvSpPr/>
              <p:nvPr/>
            </p:nvSpPr>
            <p:spPr>
              <a:xfrm>
                <a:off x="6870043" y="4663383"/>
                <a:ext cx="1147752" cy="259246"/>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lnSpc>
                    <a:spcPct val="90000"/>
                  </a:lnSpc>
                  <a:spcAft>
                    <a:spcPts val="624"/>
                  </a:spcAft>
                  <a:defRPr/>
                </a:pPr>
                <a:r>
                  <a:rPr lang="en-US" sz="1248" b="1">
                    <a:solidFill>
                      <a:srgbClr val="C00000"/>
                    </a:solidFill>
                    <a:latin typeface="Segoe UI"/>
                  </a:rPr>
                  <a:t>SQL Injection</a:t>
                </a:r>
              </a:p>
            </p:txBody>
          </p:sp>
          <p:cxnSp>
            <p:nvCxnSpPr>
              <p:cNvPr id="40" name="Straight Arrow Connector 39">
                <a:extLst>
                  <a:ext uri="{FF2B5EF4-FFF2-40B4-BE49-F238E27FC236}">
                    <a16:creationId xmlns:a16="http://schemas.microsoft.com/office/drawing/2014/main" id="{B5C4E23D-2238-40FA-9A6E-719E42CEDD44}"/>
                  </a:ext>
                </a:extLst>
              </p:cNvPr>
              <p:cNvCxnSpPr>
                <a:cxnSpLocks/>
              </p:cNvCxnSpPr>
              <p:nvPr/>
            </p:nvCxnSpPr>
            <p:spPr>
              <a:xfrm flipV="1">
                <a:off x="6767437" y="4524495"/>
                <a:ext cx="1117273" cy="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BA18554-444E-45EE-8C77-F8B5339CEFB0}"/>
                </a:ext>
              </a:extLst>
            </p:cNvPr>
            <p:cNvGrpSpPr/>
            <p:nvPr/>
          </p:nvGrpSpPr>
          <p:grpSpPr>
            <a:xfrm>
              <a:off x="6254778" y="2250939"/>
              <a:ext cx="1611869" cy="727347"/>
              <a:chOff x="6254778" y="2250939"/>
              <a:chExt cx="1611869" cy="727347"/>
            </a:xfrm>
          </p:grpSpPr>
          <p:sp>
            <p:nvSpPr>
              <p:cNvPr id="35" name="Freeform 27">
                <a:extLst>
                  <a:ext uri="{FF2B5EF4-FFF2-40B4-BE49-F238E27FC236}">
                    <a16:creationId xmlns:a16="http://schemas.microsoft.com/office/drawing/2014/main" id="{F4685F1B-4FCD-4E02-9A1B-93BB7BD36AF1}"/>
                  </a:ext>
                </a:extLst>
              </p:cNvPr>
              <p:cNvSpPr>
                <a:spLocks noChangeAspect="1"/>
              </p:cNvSpPr>
              <p:nvPr/>
            </p:nvSpPr>
            <p:spPr bwMode="black">
              <a:xfrm>
                <a:off x="6254778" y="2250939"/>
                <a:ext cx="464283" cy="44261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90180" tIns="152145" rIns="190180" bIns="15214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69581" fontAlgn="base">
                  <a:lnSpc>
                    <a:spcPct val="90000"/>
                  </a:lnSpc>
                  <a:spcBef>
                    <a:spcPct val="0"/>
                  </a:spcBef>
                  <a:spcAft>
                    <a:spcPct val="0"/>
                  </a:spcAft>
                  <a:defRPr/>
                </a:pPr>
                <a:endParaRPr lang="en-US" sz="249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4F0FA9A4-A049-49BE-8ECD-7F2BA2B679B4}"/>
                  </a:ext>
                </a:extLst>
              </p:cNvPr>
              <p:cNvSpPr/>
              <p:nvPr/>
            </p:nvSpPr>
            <p:spPr>
              <a:xfrm>
                <a:off x="6874905" y="2719040"/>
                <a:ext cx="951316" cy="259246"/>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lnSpc>
                    <a:spcPct val="90000"/>
                  </a:lnSpc>
                  <a:spcAft>
                    <a:spcPts val="624"/>
                  </a:spcAft>
                  <a:defRPr/>
                </a:pPr>
                <a:r>
                  <a:rPr lang="en-US" sz="1248" b="1">
                    <a:solidFill>
                      <a:srgbClr val="C00000"/>
                    </a:solidFill>
                    <a:latin typeface="Segoe UI"/>
                  </a:rPr>
                  <a:t>XSS attack</a:t>
                </a:r>
              </a:p>
            </p:txBody>
          </p:sp>
          <p:cxnSp>
            <p:nvCxnSpPr>
              <p:cNvPr id="37" name="Straight Arrow Connector 36">
                <a:extLst>
                  <a:ext uri="{FF2B5EF4-FFF2-40B4-BE49-F238E27FC236}">
                    <a16:creationId xmlns:a16="http://schemas.microsoft.com/office/drawing/2014/main" id="{D026C662-4BE8-4C55-8735-4A6AF4D78286}"/>
                  </a:ext>
                </a:extLst>
              </p:cNvPr>
              <p:cNvCxnSpPr>
                <a:cxnSpLocks/>
              </p:cNvCxnSpPr>
              <p:nvPr/>
            </p:nvCxnSpPr>
            <p:spPr>
              <a:xfrm>
                <a:off x="6757965" y="2533964"/>
                <a:ext cx="1108682" cy="12748"/>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CF9B0EBB-0AD0-45EF-B9F0-474FD1B510C9}"/>
                </a:ext>
              </a:extLst>
            </p:cNvPr>
            <p:cNvSpPr/>
            <p:nvPr/>
          </p:nvSpPr>
          <p:spPr>
            <a:xfrm>
              <a:off x="6973686" y="2015121"/>
              <a:ext cx="509701" cy="1010785"/>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r>
                <a:rPr lang="en-US" sz="6119">
                  <a:solidFill>
                    <a:srgbClr val="C00000"/>
                  </a:solidFill>
                  <a:latin typeface="Segoe UI"/>
                </a:rPr>
                <a:t>×</a:t>
              </a:r>
            </a:p>
          </p:txBody>
        </p:sp>
        <p:cxnSp>
          <p:nvCxnSpPr>
            <p:cNvPr id="15" name="Straight Arrow Connector 14">
              <a:extLst>
                <a:ext uri="{FF2B5EF4-FFF2-40B4-BE49-F238E27FC236}">
                  <a16:creationId xmlns:a16="http://schemas.microsoft.com/office/drawing/2014/main" id="{14493F47-3C9D-4AAF-9B09-AA6442CF042D}"/>
                </a:ext>
              </a:extLst>
            </p:cNvPr>
            <p:cNvCxnSpPr>
              <a:cxnSpLocks/>
            </p:cNvCxnSpPr>
            <p:nvPr/>
          </p:nvCxnSpPr>
          <p:spPr>
            <a:xfrm>
              <a:off x="9641676" y="3509953"/>
              <a:ext cx="1213553" cy="1014541"/>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61">
              <a:extLst>
                <a:ext uri="{FF2B5EF4-FFF2-40B4-BE49-F238E27FC236}">
                  <a16:creationId xmlns:a16="http://schemas.microsoft.com/office/drawing/2014/main" id="{78643B68-B6F0-4610-85DB-3291FCA77DCA}"/>
                </a:ext>
              </a:extLst>
            </p:cNvPr>
            <p:cNvSpPr txBox="1"/>
            <p:nvPr/>
          </p:nvSpPr>
          <p:spPr>
            <a:xfrm rot="2180189">
              <a:off x="9544991" y="3907704"/>
              <a:ext cx="1254192" cy="463527"/>
            </a:xfrm>
            <a:prstGeom prst="rect">
              <a:avLst/>
            </a:prstGeom>
            <a:noFill/>
          </p:spPr>
          <p:txBody>
            <a:bodyPr wrap="none" lIns="190207" tIns="152166" rIns="190207" bIns="15216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lnSpc>
                  <a:spcPct val="90000"/>
                </a:lnSpc>
                <a:spcAft>
                  <a:spcPts val="624"/>
                </a:spcAft>
                <a:defRPr/>
              </a:pPr>
              <a:r>
                <a:rPr lang="en-US" sz="1248">
                  <a:solidFill>
                    <a:srgbClr val="107C10"/>
                  </a:solidFill>
                  <a:latin typeface="Segoe UI"/>
                </a:rPr>
                <a:t>Valid request</a:t>
              </a:r>
            </a:p>
          </p:txBody>
        </p:sp>
        <p:sp>
          <p:nvSpPr>
            <p:cNvPr id="17" name="TextBox 62">
              <a:extLst>
                <a:ext uri="{FF2B5EF4-FFF2-40B4-BE49-F238E27FC236}">
                  <a16:creationId xmlns:a16="http://schemas.microsoft.com/office/drawing/2014/main" id="{05D8010D-275B-41AB-8378-676653EAC96D}"/>
                </a:ext>
              </a:extLst>
            </p:cNvPr>
            <p:cNvSpPr txBox="1"/>
            <p:nvPr/>
          </p:nvSpPr>
          <p:spPr>
            <a:xfrm rot="19722617">
              <a:off x="9564092" y="2796004"/>
              <a:ext cx="1254192" cy="463527"/>
            </a:xfrm>
            <a:prstGeom prst="rect">
              <a:avLst/>
            </a:prstGeom>
            <a:noFill/>
          </p:spPr>
          <p:txBody>
            <a:bodyPr wrap="none" lIns="190207" tIns="152166" rIns="190207" bIns="15216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lnSpc>
                  <a:spcPct val="90000"/>
                </a:lnSpc>
                <a:spcAft>
                  <a:spcPts val="624"/>
                </a:spcAft>
                <a:defRPr/>
              </a:pPr>
              <a:r>
                <a:rPr lang="en-US" sz="1248">
                  <a:solidFill>
                    <a:srgbClr val="107C10"/>
                  </a:solidFill>
                  <a:latin typeface="Segoe UI"/>
                </a:rPr>
                <a:t>Valid request</a:t>
              </a:r>
            </a:p>
          </p:txBody>
        </p:sp>
        <p:sp>
          <p:nvSpPr>
            <p:cNvPr id="18" name="Rectangle 17">
              <a:extLst>
                <a:ext uri="{FF2B5EF4-FFF2-40B4-BE49-F238E27FC236}">
                  <a16:creationId xmlns:a16="http://schemas.microsoft.com/office/drawing/2014/main" id="{4409291E-94B6-4A90-9803-DB8FD2DA1CB6}"/>
                </a:ext>
              </a:extLst>
            </p:cNvPr>
            <p:cNvSpPr/>
            <p:nvPr/>
          </p:nvSpPr>
          <p:spPr>
            <a:xfrm>
              <a:off x="6960931" y="3999442"/>
              <a:ext cx="509701" cy="1010785"/>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r>
                <a:rPr lang="en-US" sz="6119">
                  <a:solidFill>
                    <a:srgbClr val="C00000"/>
                  </a:solidFill>
                  <a:latin typeface="Segoe UI"/>
                </a:rPr>
                <a:t>×</a:t>
              </a:r>
            </a:p>
          </p:txBody>
        </p:sp>
        <p:grpSp>
          <p:nvGrpSpPr>
            <p:cNvPr id="19" name="Group 18">
              <a:extLst>
                <a:ext uri="{FF2B5EF4-FFF2-40B4-BE49-F238E27FC236}">
                  <a16:creationId xmlns:a16="http://schemas.microsoft.com/office/drawing/2014/main" id="{4BF02CC3-6216-435D-AABA-3690C6BA69A9}"/>
                </a:ext>
              </a:extLst>
            </p:cNvPr>
            <p:cNvGrpSpPr/>
            <p:nvPr/>
          </p:nvGrpSpPr>
          <p:grpSpPr>
            <a:xfrm>
              <a:off x="7996608" y="1945517"/>
              <a:ext cx="1727348" cy="3296519"/>
              <a:chOff x="7996608" y="1945517"/>
              <a:chExt cx="1727348" cy="3296519"/>
            </a:xfrm>
          </p:grpSpPr>
          <p:sp>
            <p:nvSpPr>
              <p:cNvPr id="31" name="TextBox 42">
                <a:extLst>
                  <a:ext uri="{FF2B5EF4-FFF2-40B4-BE49-F238E27FC236}">
                    <a16:creationId xmlns:a16="http://schemas.microsoft.com/office/drawing/2014/main" id="{D1881D68-E896-42CF-A93A-746DD061F713}"/>
                  </a:ext>
                </a:extLst>
              </p:cNvPr>
              <p:cNvSpPr txBox="1"/>
              <p:nvPr/>
            </p:nvSpPr>
            <p:spPr>
              <a:xfrm>
                <a:off x="8483947" y="3019824"/>
                <a:ext cx="891082" cy="489194"/>
              </a:xfrm>
              <a:prstGeom prst="rect">
                <a:avLst/>
              </a:prstGeom>
              <a:noFill/>
            </p:spPr>
            <p:txBody>
              <a:bodyPr wrap="square" lIns="186494" tIns="149195" rIns="186494" bIns="14919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lnSpc>
                    <a:spcPct val="90000"/>
                  </a:lnSpc>
                  <a:spcAft>
                    <a:spcPts val="612"/>
                  </a:spcAft>
                  <a:defRPr/>
                </a:pPr>
                <a:r>
                  <a:rPr lang="en-US" sz="1427">
                    <a:solidFill>
                      <a:srgbClr val="000000"/>
                    </a:solidFill>
                    <a:latin typeface="Segoe UI"/>
                  </a:rPr>
                  <a:t>WAF</a:t>
                </a:r>
              </a:p>
            </p:txBody>
          </p:sp>
          <p:sp>
            <p:nvSpPr>
              <p:cNvPr id="33" name="TextBox 44">
                <a:extLst>
                  <a:ext uri="{FF2B5EF4-FFF2-40B4-BE49-F238E27FC236}">
                    <a16:creationId xmlns:a16="http://schemas.microsoft.com/office/drawing/2014/main" id="{89D679D6-E683-40C2-A2BA-5F86FDA91DD7}"/>
                  </a:ext>
                </a:extLst>
              </p:cNvPr>
              <p:cNvSpPr txBox="1"/>
              <p:nvPr/>
            </p:nvSpPr>
            <p:spPr>
              <a:xfrm>
                <a:off x="8471605" y="4687072"/>
                <a:ext cx="1252351" cy="489322"/>
              </a:xfrm>
              <a:prstGeom prst="rect">
                <a:avLst/>
              </a:prstGeom>
              <a:noFill/>
            </p:spPr>
            <p:txBody>
              <a:bodyPr wrap="square" lIns="186494" tIns="149195" rIns="186494" bIns="14919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lnSpc>
                    <a:spcPct val="90000"/>
                  </a:lnSpc>
                  <a:spcAft>
                    <a:spcPts val="612"/>
                  </a:spcAft>
                  <a:defRPr/>
                </a:pPr>
                <a:r>
                  <a:rPr lang="en-US" sz="1428">
                    <a:solidFill>
                      <a:srgbClr val="000000"/>
                    </a:solidFill>
                    <a:latin typeface="Segoe UI"/>
                  </a:rPr>
                  <a:t>L7 LB</a:t>
                </a:r>
              </a:p>
            </p:txBody>
          </p:sp>
          <p:sp>
            <p:nvSpPr>
              <p:cNvPr id="34" name="Rectangle 33">
                <a:extLst>
                  <a:ext uri="{FF2B5EF4-FFF2-40B4-BE49-F238E27FC236}">
                    <a16:creationId xmlns:a16="http://schemas.microsoft.com/office/drawing/2014/main" id="{D80F6363-C885-42F4-AC72-A69356BAD372}"/>
                  </a:ext>
                </a:extLst>
              </p:cNvPr>
              <p:cNvSpPr/>
              <p:nvPr/>
            </p:nvSpPr>
            <p:spPr bwMode="auto">
              <a:xfrm>
                <a:off x="7996608" y="1945517"/>
                <a:ext cx="1645067" cy="3296519"/>
              </a:xfrm>
              <a:prstGeom prst="rect">
                <a:avLst/>
              </a:prstGeom>
              <a:noFill/>
              <a:ln w="28575" cap="flat" cmpd="sng" algn="ctr">
                <a:solidFill>
                  <a:schemeClr val="bg1">
                    <a:lumMod val="65000"/>
                  </a:schemeClr>
                </a:solid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b="1" kern="0">
                  <a:gradFill>
                    <a:gsLst>
                      <a:gs pos="15190">
                        <a:srgbClr val="353535"/>
                      </a:gs>
                      <a:gs pos="43000">
                        <a:srgbClr val="353535"/>
                      </a:gs>
                    </a:gsLst>
                    <a:lin ang="5400000" scaled="0"/>
                  </a:gradFill>
                  <a:latin typeface="Segoe UI Semilight"/>
                  <a:cs typeface="Segoe UI" panose="020B0502040204020203" pitchFamily="34" charset="0"/>
                </a:endParaRPr>
              </a:p>
            </p:txBody>
          </p:sp>
        </p:grpSp>
        <p:sp>
          <p:nvSpPr>
            <p:cNvPr id="20" name="TextBox 19">
              <a:extLst>
                <a:ext uri="{FF2B5EF4-FFF2-40B4-BE49-F238E27FC236}">
                  <a16:creationId xmlns:a16="http://schemas.microsoft.com/office/drawing/2014/main" id="{8B47FF39-D8C7-48E4-BB75-F7A79A0DCCC7}"/>
                </a:ext>
              </a:extLst>
            </p:cNvPr>
            <p:cNvSpPr txBox="1"/>
            <p:nvPr/>
          </p:nvSpPr>
          <p:spPr>
            <a:xfrm>
              <a:off x="7419612" y="5379944"/>
              <a:ext cx="2980303" cy="646331"/>
            </a:xfrm>
            <a:prstGeom prst="rect">
              <a:avLst/>
            </a:prstGeom>
            <a:noFill/>
          </p:spPr>
          <p:txBody>
            <a:bodyPr wrap="none" rtlCol="0">
              <a:spAutoFit/>
            </a:bodyPr>
            <a:lstStyle/>
            <a:p>
              <a:pPr defTabSz="932597">
                <a:defRPr/>
              </a:pPr>
              <a:r>
                <a:rPr lang="en-US" sz="1836" b="1" kern="0">
                  <a:gradFill>
                    <a:gsLst>
                      <a:gs pos="15190">
                        <a:srgbClr val="353535"/>
                      </a:gs>
                      <a:gs pos="43000">
                        <a:srgbClr val="353535"/>
                      </a:gs>
                    </a:gsLst>
                    <a:lin ang="5400000" scaled="0"/>
                  </a:gradFill>
                  <a:latin typeface="Segoe UI Semilight"/>
                  <a:cs typeface="Segoe UI" panose="020B0502040204020203" pitchFamily="34" charset="0"/>
                </a:rPr>
                <a:t>Application Gateway &amp; WAF</a:t>
              </a:r>
            </a:p>
            <a:p>
              <a:pPr defTabSz="932597">
                <a:defRPr/>
              </a:pPr>
              <a:endParaRPr lang="en-US" sz="1836">
                <a:solidFill>
                  <a:srgbClr val="505050"/>
                </a:solidFill>
                <a:latin typeface="Segoe UI"/>
              </a:endParaRPr>
            </a:p>
          </p:txBody>
        </p:sp>
        <p:grpSp>
          <p:nvGrpSpPr>
            <p:cNvPr id="21" name="Group 20">
              <a:extLst>
                <a:ext uri="{FF2B5EF4-FFF2-40B4-BE49-F238E27FC236}">
                  <a16:creationId xmlns:a16="http://schemas.microsoft.com/office/drawing/2014/main" id="{C63A7A17-5E2A-4809-80C9-BD6A15904B9E}"/>
                </a:ext>
              </a:extLst>
            </p:cNvPr>
            <p:cNvGrpSpPr/>
            <p:nvPr/>
          </p:nvGrpSpPr>
          <p:grpSpPr>
            <a:xfrm>
              <a:off x="10921672" y="1744272"/>
              <a:ext cx="891609" cy="1830286"/>
              <a:chOff x="10921672" y="1744272"/>
              <a:chExt cx="891609" cy="1830286"/>
            </a:xfrm>
          </p:grpSpPr>
          <p:pic>
            <p:nvPicPr>
              <p:cNvPr id="27" name="Picture 26">
                <a:extLst>
                  <a:ext uri="{FF2B5EF4-FFF2-40B4-BE49-F238E27FC236}">
                    <a16:creationId xmlns:a16="http://schemas.microsoft.com/office/drawing/2014/main" id="{434FF503-8DC8-44A2-B164-B810CDA2F450}"/>
                  </a:ext>
                </a:extLst>
              </p:cNvPr>
              <p:cNvPicPr>
                <a:picLocks noChangeAspect="1"/>
              </p:cNvPicPr>
              <p:nvPr/>
            </p:nvPicPr>
            <p:blipFill>
              <a:blip r:embed="rId3"/>
              <a:stretch>
                <a:fillRect/>
              </a:stretch>
            </p:blipFill>
            <p:spPr>
              <a:xfrm>
                <a:off x="11176298" y="2273557"/>
                <a:ext cx="444558" cy="509248"/>
              </a:xfrm>
              <a:prstGeom prst="rect">
                <a:avLst/>
              </a:prstGeom>
            </p:spPr>
          </p:pic>
          <p:pic>
            <p:nvPicPr>
              <p:cNvPr id="28" name="Picture 27">
                <a:extLst>
                  <a:ext uri="{FF2B5EF4-FFF2-40B4-BE49-F238E27FC236}">
                    <a16:creationId xmlns:a16="http://schemas.microsoft.com/office/drawing/2014/main" id="{FE0EA918-E823-4029-A580-254D4EDD3267}"/>
                  </a:ext>
                </a:extLst>
              </p:cNvPr>
              <p:cNvPicPr>
                <a:picLocks noChangeAspect="1"/>
              </p:cNvPicPr>
              <p:nvPr/>
            </p:nvPicPr>
            <p:blipFill>
              <a:blip r:embed="rId3"/>
              <a:stretch>
                <a:fillRect/>
              </a:stretch>
            </p:blipFill>
            <p:spPr>
              <a:xfrm>
                <a:off x="11176298" y="2929722"/>
                <a:ext cx="444558" cy="509248"/>
              </a:xfrm>
              <a:prstGeom prst="rect">
                <a:avLst/>
              </a:prstGeom>
            </p:spPr>
          </p:pic>
          <p:sp>
            <p:nvSpPr>
              <p:cNvPr id="29" name="Rectangle 28">
                <a:extLst>
                  <a:ext uri="{FF2B5EF4-FFF2-40B4-BE49-F238E27FC236}">
                    <a16:creationId xmlns:a16="http://schemas.microsoft.com/office/drawing/2014/main" id="{8F368347-C76A-4859-A8FB-BA93F9873CD2}"/>
                  </a:ext>
                </a:extLst>
              </p:cNvPr>
              <p:cNvSpPr/>
              <p:nvPr/>
            </p:nvSpPr>
            <p:spPr bwMode="auto">
              <a:xfrm>
                <a:off x="10921672" y="2074320"/>
                <a:ext cx="891609" cy="1500238"/>
              </a:xfrm>
              <a:prstGeom prst="rect">
                <a:avLst/>
              </a:prstGeom>
              <a:noFill/>
              <a:ln w="28575" cap="flat" cmpd="sng" algn="ctr">
                <a:solidFill>
                  <a:schemeClr val="bg1">
                    <a:lumMod val="65000"/>
                  </a:schemeClr>
                </a:solid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24" b="1" kern="0">
                  <a:gradFill>
                    <a:gsLst>
                      <a:gs pos="15190">
                        <a:srgbClr val="353535"/>
                      </a:gs>
                      <a:gs pos="43000">
                        <a:srgbClr val="353535"/>
                      </a:gs>
                    </a:gsLst>
                    <a:lin ang="5400000" scaled="0"/>
                  </a:gradFill>
                  <a:latin typeface="Segoe UI Semilight"/>
                  <a:cs typeface="Segoe UI" panose="020B0502040204020203" pitchFamily="34" charset="0"/>
                </a:endParaRPr>
              </a:p>
            </p:txBody>
          </p:sp>
          <p:sp>
            <p:nvSpPr>
              <p:cNvPr id="30" name="TextBox 29">
                <a:extLst>
                  <a:ext uri="{FF2B5EF4-FFF2-40B4-BE49-F238E27FC236}">
                    <a16:creationId xmlns:a16="http://schemas.microsoft.com/office/drawing/2014/main" id="{89F2CEE1-5198-4EBC-85AB-394744EFC703}"/>
                  </a:ext>
                </a:extLst>
              </p:cNvPr>
              <p:cNvSpPr txBox="1"/>
              <p:nvPr/>
            </p:nvSpPr>
            <p:spPr>
              <a:xfrm>
                <a:off x="11015905" y="1744272"/>
                <a:ext cx="616313" cy="305066"/>
              </a:xfrm>
              <a:prstGeom prst="rect">
                <a:avLst/>
              </a:prstGeom>
              <a:noFill/>
            </p:spPr>
            <p:txBody>
              <a:bodyPr wrap="none" rtlCol="0">
                <a:spAutoFit/>
              </a:bodyPr>
              <a:lstStyle/>
              <a:p>
                <a:pPr defTabSz="932597">
                  <a:defRPr/>
                </a:pPr>
                <a:r>
                  <a:rPr lang="en-US" sz="1428">
                    <a:solidFill>
                      <a:srgbClr val="505050"/>
                    </a:solidFill>
                    <a:latin typeface="Segoe UI"/>
                  </a:rPr>
                  <a:t>Site 1</a:t>
                </a:r>
              </a:p>
            </p:txBody>
          </p:sp>
        </p:grpSp>
        <p:grpSp>
          <p:nvGrpSpPr>
            <p:cNvPr id="22" name="Group 21">
              <a:extLst>
                <a:ext uri="{FF2B5EF4-FFF2-40B4-BE49-F238E27FC236}">
                  <a16:creationId xmlns:a16="http://schemas.microsoft.com/office/drawing/2014/main" id="{032CE457-0E2E-496A-82FE-84F9DE326166}"/>
                </a:ext>
              </a:extLst>
            </p:cNvPr>
            <p:cNvGrpSpPr/>
            <p:nvPr/>
          </p:nvGrpSpPr>
          <p:grpSpPr>
            <a:xfrm>
              <a:off x="10952772" y="3736359"/>
              <a:ext cx="891609" cy="1787555"/>
              <a:chOff x="10921672" y="3585556"/>
              <a:chExt cx="891609" cy="1787555"/>
            </a:xfrm>
          </p:grpSpPr>
          <p:pic>
            <p:nvPicPr>
              <p:cNvPr id="23" name="Picture 22">
                <a:extLst>
                  <a:ext uri="{FF2B5EF4-FFF2-40B4-BE49-F238E27FC236}">
                    <a16:creationId xmlns:a16="http://schemas.microsoft.com/office/drawing/2014/main" id="{05C6975C-A689-426C-A496-05CDF7DEC08E}"/>
                  </a:ext>
                </a:extLst>
              </p:cNvPr>
              <p:cNvPicPr>
                <a:picLocks noChangeAspect="1"/>
              </p:cNvPicPr>
              <p:nvPr/>
            </p:nvPicPr>
            <p:blipFill>
              <a:blip r:embed="rId3"/>
              <a:stretch>
                <a:fillRect/>
              </a:stretch>
            </p:blipFill>
            <p:spPr>
              <a:xfrm>
                <a:off x="11165170" y="4041945"/>
                <a:ext cx="444558" cy="509248"/>
              </a:xfrm>
              <a:prstGeom prst="rect">
                <a:avLst/>
              </a:prstGeom>
            </p:spPr>
          </p:pic>
          <p:pic>
            <p:nvPicPr>
              <p:cNvPr id="24" name="Picture 23">
                <a:extLst>
                  <a:ext uri="{FF2B5EF4-FFF2-40B4-BE49-F238E27FC236}">
                    <a16:creationId xmlns:a16="http://schemas.microsoft.com/office/drawing/2014/main" id="{2F06CAF2-943F-4D2E-8831-E3E1EC4474B3}"/>
                  </a:ext>
                </a:extLst>
              </p:cNvPr>
              <p:cNvPicPr>
                <a:picLocks noChangeAspect="1"/>
              </p:cNvPicPr>
              <p:nvPr/>
            </p:nvPicPr>
            <p:blipFill>
              <a:blip r:embed="rId3"/>
              <a:stretch>
                <a:fillRect/>
              </a:stretch>
            </p:blipFill>
            <p:spPr>
              <a:xfrm>
                <a:off x="11176298" y="4719893"/>
                <a:ext cx="444558" cy="509248"/>
              </a:xfrm>
              <a:prstGeom prst="rect">
                <a:avLst/>
              </a:prstGeom>
            </p:spPr>
          </p:pic>
          <p:sp>
            <p:nvSpPr>
              <p:cNvPr id="25" name="Rectangle 24">
                <a:extLst>
                  <a:ext uri="{FF2B5EF4-FFF2-40B4-BE49-F238E27FC236}">
                    <a16:creationId xmlns:a16="http://schemas.microsoft.com/office/drawing/2014/main" id="{23B1C556-C1C2-4298-8D0F-AC9CAE92E9C3}"/>
                  </a:ext>
                </a:extLst>
              </p:cNvPr>
              <p:cNvSpPr/>
              <p:nvPr/>
            </p:nvSpPr>
            <p:spPr bwMode="auto">
              <a:xfrm>
                <a:off x="10921672" y="3872873"/>
                <a:ext cx="891609" cy="1500238"/>
              </a:xfrm>
              <a:prstGeom prst="rect">
                <a:avLst/>
              </a:prstGeom>
              <a:noFill/>
              <a:ln w="28575" cap="flat" cmpd="sng" algn="ctr">
                <a:solidFill>
                  <a:schemeClr val="bg1">
                    <a:lumMod val="65000"/>
                  </a:schemeClr>
                </a:solid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24" b="1" kern="0">
                  <a:gradFill>
                    <a:gsLst>
                      <a:gs pos="15190">
                        <a:srgbClr val="353535"/>
                      </a:gs>
                      <a:gs pos="43000">
                        <a:srgbClr val="353535"/>
                      </a:gs>
                    </a:gsLst>
                    <a:lin ang="5400000" scaled="0"/>
                  </a:gradFill>
                  <a:latin typeface="Segoe UI Semilight"/>
                  <a:cs typeface="Segoe UI" panose="020B0502040204020203" pitchFamily="34" charset="0"/>
                </a:endParaRPr>
              </a:p>
            </p:txBody>
          </p:sp>
          <p:sp>
            <p:nvSpPr>
              <p:cNvPr id="26" name="TextBox 25">
                <a:extLst>
                  <a:ext uri="{FF2B5EF4-FFF2-40B4-BE49-F238E27FC236}">
                    <a16:creationId xmlns:a16="http://schemas.microsoft.com/office/drawing/2014/main" id="{F9350C70-813B-46B9-818B-83EC33FC1841}"/>
                  </a:ext>
                </a:extLst>
              </p:cNvPr>
              <p:cNvSpPr txBox="1"/>
              <p:nvPr/>
            </p:nvSpPr>
            <p:spPr>
              <a:xfrm>
                <a:off x="11093298" y="3585556"/>
                <a:ext cx="616313" cy="305066"/>
              </a:xfrm>
              <a:prstGeom prst="rect">
                <a:avLst/>
              </a:prstGeom>
              <a:noFill/>
            </p:spPr>
            <p:txBody>
              <a:bodyPr wrap="none" rtlCol="0">
                <a:spAutoFit/>
              </a:bodyPr>
              <a:lstStyle/>
              <a:p>
                <a:pPr defTabSz="932597">
                  <a:defRPr/>
                </a:pPr>
                <a:r>
                  <a:rPr lang="en-US" sz="1428">
                    <a:solidFill>
                      <a:srgbClr val="505050"/>
                    </a:solidFill>
                    <a:latin typeface="Segoe UI"/>
                  </a:rPr>
                  <a:t>Site 2</a:t>
                </a:r>
              </a:p>
            </p:txBody>
          </p:sp>
        </p:grpSp>
      </p:grpSp>
      <p:sp>
        <p:nvSpPr>
          <p:cNvPr id="5" name="TextBox 4">
            <a:extLst>
              <a:ext uri="{FF2B5EF4-FFF2-40B4-BE49-F238E27FC236}">
                <a16:creationId xmlns:a16="http://schemas.microsoft.com/office/drawing/2014/main" id="{1E246D37-BEFA-4720-9AEA-E48AA459E4FF}"/>
              </a:ext>
            </a:extLst>
          </p:cNvPr>
          <p:cNvSpPr txBox="1"/>
          <p:nvPr/>
        </p:nvSpPr>
        <p:spPr>
          <a:xfrm>
            <a:off x="246724" y="4153841"/>
            <a:ext cx="6039913" cy="2598468"/>
          </a:xfrm>
          <a:prstGeom prst="rect">
            <a:avLst/>
          </a:prstGeom>
          <a:noFill/>
        </p:spPr>
        <p:txBody>
          <a:bodyPr wrap="square" lIns="0" tIns="0" rIns="0" bIns="0" rtlCol="0">
            <a:spAutoFit/>
          </a:bodyPr>
          <a:lstStyle/>
          <a:p>
            <a:pPr defTabSz="951304">
              <a:spcBef>
                <a:spcPts val="612"/>
              </a:spcBef>
              <a:buSzPct val="90000"/>
              <a:defRPr/>
            </a:pPr>
            <a:r>
              <a:rPr lang="en-US" sz="2040" b="1">
                <a:solidFill>
                  <a:srgbClr val="F37521"/>
                </a:solidFill>
                <a:latin typeface="Segoe UI"/>
                <a:cs typeface="Segoe UI Semilight" panose="020B0402040204020203" pitchFamily="34" charset="0"/>
              </a:rPr>
              <a:t>New features</a:t>
            </a:r>
          </a:p>
          <a:p>
            <a:pPr defTabSz="951304">
              <a:spcBef>
                <a:spcPts val="612"/>
              </a:spcBef>
              <a:buSzPct val="90000"/>
              <a:defRPr/>
            </a:pPr>
            <a:endParaRPr lang="en-US" sz="816">
              <a:solidFill>
                <a:srgbClr val="0070C0"/>
              </a:solidFill>
              <a:latin typeface="Segoe UI Semibold"/>
            </a:endParaRPr>
          </a:p>
          <a:p>
            <a:pPr defTabSz="951304">
              <a:spcBef>
                <a:spcPts val="612"/>
              </a:spcBef>
              <a:buSzPct val="90000"/>
              <a:defRPr/>
            </a:pPr>
            <a:r>
              <a:rPr lang="en-US" sz="1836">
                <a:solidFill>
                  <a:srgbClr val="0070C0"/>
                </a:solidFill>
                <a:latin typeface="Segoe UI Semibold"/>
              </a:rPr>
              <a:t>WAF Configurability</a:t>
            </a:r>
          </a:p>
          <a:p>
            <a:pPr marL="466298" lvl="1" defTabSz="951304">
              <a:spcBef>
                <a:spcPts val="612"/>
              </a:spcBef>
              <a:buSzPct val="90000"/>
              <a:defRPr/>
            </a:pPr>
            <a:r>
              <a:rPr lang="en-US" sz="1632">
                <a:gradFill>
                  <a:gsLst>
                    <a:gs pos="1250">
                      <a:srgbClr val="505050"/>
                    </a:gs>
                    <a:gs pos="100000">
                      <a:srgbClr val="505050"/>
                    </a:gs>
                  </a:gsLst>
                  <a:lin ang="5400000" scaled="0"/>
                </a:gradFill>
                <a:latin typeface="Segoe UI"/>
                <a:cs typeface="Segoe UI Semilight" panose="020B0402040204020203" pitchFamily="34" charset="0"/>
              </a:rPr>
              <a:t>Control request body evaluation</a:t>
            </a:r>
          </a:p>
          <a:p>
            <a:pPr marL="466298" lvl="1" defTabSz="951304">
              <a:spcBef>
                <a:spcPts val="612"/>
              </a:spcBef>
              <a:buSzPct val="90000"/>
              <a:defRPr/>
            </a:pPr>
            <a:r>
              <a:rPr lang="en-US" sz="1632">
                <a:solidFill>
                  <a:srgbClr val="505050"/>
                </a:solidFill>
                <a:latin typeface="Segoe UI"/>
              </a:rPr>
              <a:t>Control request and file sizes</a:t>
            </a:r>
            <a:endParaRPr lang="en-US" sz="1224">
              <a:gradFill>
                <a:gsLst>
                  <a:gs pos="1250">
                    <a:srgbClr val="505050"/>
                  </a:gs>
                  <a:gs pos="100000">
                    <a:srgbClr val="505050"/>
                  </a:gs>
                </a:gsLst>
                <a:lin ang="5400000" scaled="0"/>
              </a:gradFill>
              <a:latin typeface="Segoe UI"/>
              <a:cs typeface="Segoe UI Semilight" panose="020B0402040204020203" pitchFamily="34" charset="0"/>
            </a:endParaRPr>
          </a:p>
          <a:p>
            <a:pPr defTabSz="951304">
              <a:spcBef>
                <a:spcPts val="612"/>
              </a:spcBef>
              <a:buSzPct val="90000"/>
              <a:defRPr/>
            </a:pPr>
            <a:r>
              <a:rPr lang="en-US" sz="1836">
                <a:solidFill>
                  <a:srgbClr val="0070C0"/>
                </a:solidFill>
                <a:latin typeface="Segoe UI Semibold"/>
              </a:rPr>
              <a:t>WAF Exclusion List</a:t>
            </a:r>
          </a:p>
          <a:p>
            <a:pPr marL="466298" lvl="1" defTabSz="951304">
              <a:spcBef>
                <a:spcPts val="612"/>
              </a:spcBef>
              <a:buSzPct val="90000"/>
              <a:defRPr/>
            </a:pPr>
            <a:r>
              <a:rPr lang="en-US" sz="1632">
                <a:gradFill>
                  <a:gsLst>
                    <a:gs pos="1250">
                      <a:srgbClr val="505050"/>
                    </a:gs>
                    <a:gs pos="100000">
                      <a:srgbClr val="505050"/>
                    </a:gs>
                  </a:gsLst>
                  <a:lin ang="5400000" scaled="0"/>
                </a:gradFill>
                <a:latin typeface="Segoe UI"/>
                <a:cs typeface="Segoe UI Semilight" panose="020B0402040204020203" pitchFamily="34" charset="0"/>
              </a:rPr>
              <a:t>Exclude request attributes from WAF evaluation</a:t>
            </a:r>
          </a:p>
          <a:p>
            <a:pPr marL="466298" lvl="1" defTabSz="951304">
              <a:spcBef>
                <a:spcPts val="612"/>
              </a:spcBef>
              <a:buSzPct val="90000"/>
              <a:defRPr/>
            </a:pPr>
            <a:r>
              <a:rPr lang="en-US" sz="1632">
                <a:gradFill>
                  <a:gsLst>
                    <a:gs pos="1250">
                      <a:srgbClr val="505050"/>
                    </a:gs>
                    <a:gs pos="100000">
                      <a:srgbClr val="505050"/>
                    </a:gs>
                  </a:gsLst>
                  <a:lin ang="5400000" scaled="0"/>
                </a:gradFill>
                <a:latin typeface="Segoe UI"/>
                <a:cs typeface="Segoe UI Semilight" panose="020B0402040204020203" pitchFamily="34" charset="0"/>
              </a:rPr>
              <a:t>Apply to request header/cookies/parameters</a:t>
            </a:r>
          </a:p>
        </p:txBody>
      </p:sp>
      <p:sp>
        <p:nvSpPr>
          <p:cNvPr id="45" name="Freeform 5">
            <a:extLst>
              <a:ext uri="{FF2B5EF4-FFF2-40B4-BE49-F238E27FC236}">
                <a16:creationId xmlns:a16="http://schemas.microsoft.com/office/drawing/2014/main" id="{A612EDCB-0AF8-4D4B-81BD-6BEA801FE3E7}"/>
              </a:ext>
            </a:extLst>
          </p:cNvPr>
          <p:cNvSpPr>
            <a:spLocks noEditPoints="1"/>
          </p:cNvSpPr>
          <p:nvPr/>
        </p:nvSpPr>
        <p:spPr bwMode="auto">
          <a:xfrm>
            <a:off x="8705336" y="2046498"/>
            <a:ext cx="1031323" cy="915667"/>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FF0000"/>
          </a:solidFill>
          <a:ln>
            <a:noFill/>
          </a:ln>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pic>
        <p:nvPicPr>
          <p:cNvPr id="46" name="Picture 45">
            <a:extLst>
              <a:ext uri="{FF2B5EF4-FFF2-40B4-BE49-F238E27FC236}">
                <a16:creationId xmlns:a16="http://schemas.microsoft.com/office/drawing/2014/main" id="{32F4987B-7C80-3E4D-98BC-02F1FA577B97}"/>
              </a:ext>
            </a:extLst>
          </p:cNvPr>
          <p:cNvPicPr>
            <a:picLocks noChangeAspect="1"/>
          </p:cNvPicPr>
          <p:nvPr/>
        </p:nvPicPr>
        <p:blipFill>
          <a:blip r:embed="rId4"/>
          <a:stretch>
            <a:fillRect/>
          </a:stretch>
        </p:blipFill>
        <p:spPr>
          <a:xfrm>
            <a:off x="8696988" y="3430761"/>
            <a:ext cx="1050943" cy="1030638"/>
          </a:xfrm>
          <a:prstGeom prst="rect">
            <a:avLst/>
          </a:prstGeom>
        </p:spPr>
      </p:pic>
      <p:pic>
        <p:nvPicPr>
          <p:cNvPr id="47" name="Picture 46">
            <a:extLst>
              <a:ext uri="{FF2B5EF4-FFF2-40B4-BE49-F238E27FC236}">
                <a16:creationId xmlns:a16="http://schemas.microsoft.com/office/drawing/2014/main" id="{4DBF4F04-128D-4B29-BA95-7EBED2BCF39D}"/>
              </a:ext>
            </a:extLst>
          </p:cNvPr>
          <p:cNvPicPr>
            <a:picLocks noChangeAspect="1"/>
          </p:cNvPicPr>
          <p:nvPr/>
        </p:nvPicPr>
        <p:blipFill>
          <a:blip r:embed="rId5"/>
          <a:stretch>
            <a:fillRect/>
          </a:stretch>
        </p:blipFill>
        <p:spPr>
          <a:xfrm>
            <a:off x="11075907" y="6545636"/>
            <a:ext cx="1358893" cy="448889"/>
          </a:xfrm>
          <a:prstGeom prst="rect">
            <a:avLst/>
          </a:prstGeom>
        </p:spPr>
      </p:pic>
    </p:spTree>
    <p:extLst>
      <p:ext uri="{BB962C8B-B14F-4D97-AF65-F5344CB8AC3E}">
        <p14:creationId xmlns:p14="http://schemas.microsoft.com/office/powerpoint/2010/main" val="37114627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3DAF7F4-AE15-094A-B698-A2ECB3C4F74B}"/>
              </a:ext>
            </a:extLst>
          </p:cNvPr>
          <p:cNvSpPr/>
          <p:nvPr/>
        </p:nvSpPr>
        <p:spPr bwMode="auto">
          <a:xfrm>
            <a:off x="96869" y="1199949"/>
            <a:ext cx="6377375" cy="2052120"/>
          </a:xfrm>
          <a:prstGeom prst="roundRect">
            <a:avLst>
              <a:gd name="adj" fmla="val 1041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3C3A19A1-6E92-4B0F-AA12-3586517F3560}"/>
              </a:ext>
            </a:extLst>
          </p:cNvPr>
          <p:cNvSpPr>
            <a:spLocks noGrp="1"/>
          </p:cNvSpPr>
          <p:nvPr>
            <p:ph type="title"/>
          </p:nvPr>
        </p:nvSpPr>
        <p:spPr>
          <a:xfrm>
            <a:off x="1233983" y="139491"/>
            <a:ext cx="10410992" cy="565027"/>
          </a:xfrm>
        </p:spPr>
        <p:txBody>
          <a:bodyPr/>
          <a:lstStyle/>
          <a:p>
            <a:r>
              <a:rPr lang="en-US" sz="4000" dirty="0"/>
              <a:t>Azure DDoS Protection</a:t>
            </a:r>
          </a:p>
        </p:txBody>
      </p:sp>
      <p:sp>
        <p:nvSpPr>
          <p:cNvPr id="35" name="TextBox 34">
            <a:extLst>
              <a:ext uri="{FF2B5EF4-FFF2-40B4-BE49-F238E27FC236}">
                <a16:creationId xmlns:a16="http://schemas.microsoft.com/office/drawing/2014/main" id="{838BE02A-C520-469E-BFF2-C38ACABC5A2D}"/>
              </a:ext>
            </a:extLst>
          </p:cNvPr>
          <p:cNvSpPr txBox="1"/>
          <p:nvPr/>
        </p:nvSpPr>
        <p:spPr>
          <a:xfrm>
            <a:off x="96872" y="1261715"/>
            <a:ext cx="6377376" cy="5582320"/>
          </a:xfrm>
          <a:prstGeom prst="rect">
            <a:avLst/>
          </a:prstGeom>
          <a:noFill/>
        </p:spPr>
        <p:txBody>
          <a:bodyPr wrap="square" lIns="182854" tIns="146283" rIns="182854" bIns="146283" rtlCol="0">
            <a:spAutoFit/>
          </a:bodyPr>
          <a:lstStyle/>
          <a:p>
            <a:pPr defTabSz="951304">
              <a:spcBef>
                <a:spcPts val="612"/>
              </a:spcBef>
              <a:buSzPct val="90000"/>
              <a:defRPr/>
            </a:pPr>
            <a:r>
              <a:rPr lang="en-US" sz="1836" b="1" dirty="0">
                <a:solidFill>
                  <a:srgbClr val="505050"/>
                </a:solidFill>
                <a:latin typeface="Segoe UI"/>
              </a:rPr>
              <a:t>Simple to provision </a:t>
            </a:r>
            <a:r>
              <a:rPr lang="en-US" sz="1632" dirty="0">
                <a:solidFill>
                  <a:srgbClr val="505050"/>
                </a:solidFill>
                <a:latin typeface="Segoe UI"/>
              </a:rPr>
              <a:t>for all your virtual network resources</a:t>
            </a:r>
            <a:endParaRPr lang="en-US" sz="1632" b="1" dirty="0">
              <a:solidFill>
                <a:srgbClr val="505050"/>
              </a:solidFill>
              <a:latin typeface="Segoe UI"/>
            </a:endParaRPr>
          </a:p>
          <a:p>
            <a:pPr defTabSz="951304">
              <a:spcBef>
                <a:spcPts val="612"/>
              </a:spcBef>
              <a:buSzPct val="90000"/>
              <a:defRPr/>
            </a:pPr>
            <a:r>
              <a:rPr lang="en-US" sz="1836" b="1" dirty="0">
                <a:solidFill>
                  <a:srgbClr val="505050"/>
                </a:solidFill>
                <a:latin typeface="Segoe UI"/>
              </a:rPr>
              <a:t>Always on monitoring </a:t>
            </a:r>
            <a:r>
              <a:rPr lang="en-US" sz="1632" dirty="0">
                <a:solidFill>
                  <a:srgbClr val="505050"/>
                </a:solidFill>
                <a:latin typeface="Segoe UI"/>
              </a:rPr>
              <a:t>with near real time telemetry and alerting </a:t>
            </a:r>
          </a:p>
          <a:p>
            <a:pPr defTabSz="951304">
              <a:spcBef>
                <a:spcPts val="612"/>
              </a:spcBef>
              <a:buSzPct val="90000"/>
              <a:defRPr/>
            </a:pPr>
            <a:r>
              <a:rPr lang="en-US" sz="1836" b="1" dirty="0">
                <a:solidFill>
                  <a:srgbClr val="505050"/>
                </a:solidFill>
                <a:latin typeface="Segoe UI"/>
              </a:rPr>
              <a:t>Automatic</a:t>
            </a:r>
            <a:r>
              <a:rPr lang="en-US" sz="1632" dirty="0">
                <a:solidFill>
                  <a:srgbClr val="505050"/>
                </a:solidFill>
                <a:latin typeface="Segoe UI"/>
              </a:rPr>
              <a:t> network layer attack </a:t>
            </a:r>
            <a:r>
              <a:rPr lang="en-US" sz="1632" dirty="0">
                <a:gradFill>
                  <a:gsLst>
                    <a:gs pos="1250">
                      <a:srgbClr val="505050"/>
                    </a:gs>
                    <a:gs pos="100000">
                      <a:srgbClr val="505050"/>
                    </a:gs>
                  </a:gsLst>
                  <a:lin ang="5400000" scaled="0"/>
                </a:gradFill>
                <a:latin typeface="Segoe UI"/>
                <a:cs typeface="Segoe UI Semilight" panose="020B0402040204020203" pitchFamily="34" charset="0"/>
              </a:rPr>
              <a:t>mitigation</a:t>
            </a:r>
          </a:p>
          <a:p>
            <a:pPr defTabSz="951304">
              <a:spcBef>
                <a:spcPts val="612"/>
              </a:spcBef>
              <a:buSzPct val="90000"/>
              <a:defRPr/>
            </a:pPr>
            <a:r>
              <a:rPr lang="en-US" sz="1836" b="1" dirty="0">
                <a:gradFill>
                  <a:gsLst>
                    <a:gs pos="1250">
                      <a:srgbClr val="505050"/>
                    </a:gs>
                    <a:gs pos="100000">
                      <a:srgbClr val="505050"/>
                    </a:gs>
                  </a:gsLst>
                  <a:lin ang="5400000" scaled="0"/>
                </a:gradFill>
                <a:latin typeface="Segoe UI"/>
                <a:cs typeface="Segoe UI Semilight" panose="020B0402040204020203" pitchFamily="34" charset="0"/>
              </a:rPr>
              <a:t>Protection policies </a:t>
            </a:r>
            <a:r>
              <a:rPr lang="en-US" sz="1632" dirty="0">
                <a:gradFill>
                  <a:gsLst>
                    <a:gs pos="1250">
                      <a:srgbClr val="505050"/>
                    </a:gs>
                    <a:gs pos="100000">
                      <a:srgbClr val="505050"/>
                    </a:gs>
                  </a:gsLst>
                  <a:lin ang="5400000" scaled="0"/>
                </a:gradFill>
                <a:latin typeface="Segoe UI"/>
                <a:cs typeface="Segoe UI Semilight" panose="020B0402040204020203" pitchFamily="34" charset="0"/>
              </a:rPr>
              <a:t>tuned to your application’s traffic profile</a:t>
            </a:r>
            <a:br>
              <a:rPr lang="en-US" sz="1632" dirty="0">
                <a:gradFill>
                  <a:gsLst>
                    <a:gs pos="1250">
                      <a:srgbClr val="505050"/>
                    </a:gs>
                    <a:gs pos="100000">
                      <a:srgbClr val="505050"/>
                    </a:gs>
                  </a:gsLst>
                  <a:lin ang="5400000" scaled="0"/>
                </a:gradFill>
                <a:latin typeface="Segoe UI"/>
                <a:cs typeface="Segoe UI Semilight" panose="020B0402040204020203" pitchFamily="34" charset="0"/>
              </a:rPr>
            </a:br>
            <a:endParaRPr lang="en-US" sz="1632" dirty="0">
              <a:gradFill>
                <a:gsLst>
                  <a:gs pos="1250">
                    <a:srgbClr val="505050"/>
                  </a:gs>
                  <a:gs pos="100000">
                    <a:srgbClr val="505050"/>
                  </a:gs>
                </a:gsLst>
                <a:lin ang="5400000" scaled="0"/>
              </a:gradFill>
              <a:latin typeface="Segoe UI"/>
              <a:cs typeface="Segoe UI Semilight" panose="020B0402040204020203" pitchFamily="34" charset="0"/>
            </a:endParaRPr>
          </a:p>
          <a:p>
            <a:pPr defTabSz="951304">
              <a:spcBef>
                <a:spcPts val="612"/>
              </a:spcBef>
              <a:buSzPct val="90000"/>
              <a:defRPr/>
            </a:pPr>
            <a:r>
              <a:rPr lang="en-US" sz="2448" b="1" dirty="0">
                <a:solidFill>
                  <a:srgbClr val="F37521"/>
                </a:solidFill>
                <a:latin typeface="Segoe UI"/>
                <a:cs typeface="Segoe UI Semilight" panose="020B0402040204020203" pitchFamily="34" charset="0"/>
              </a:rPr>
              <a:t>What’s new</a:t>
            </a:r>
          </a:p>
          <a:p>
            <a:pPr defTabSz="951304">
              <a:spcBef>
                <a:spcPts val="612"/>
              </a:spcBef>
              <a:buSzPct val="90000"/>
              <a:defRPr/>
            </a:pPr>
            <a:r>
              <a:rPr lang="en-US" sz="1836" dirty="0">
                <a:solidFill>
                  <a:srgbClr val="0070C0"/>
                </a:solidFill>
                <a:latin typeface="Segoe UI Semibold"/>
              </a:rPr>
              <a:t>DDoS Attack Analytics </a:t>
            </a:r>
          </a:p>
          <a:p>
            <a:pPr marL="466298" lvl="1" defTabSz="951304">
              <a:spcBef>
                <a:spcPts val="612"/>
              </a:spcBef>
              <a:buSzPct val="90000"/>
              <a:defRPr/>
            </a:pPr>
            <a:r>
              <a:rPr lang="en-US" sz="1632" dirty="0">
                <a:gradFill>
                  <a:gsLst>
                    <a:gs pos="1250">
                      <a:srgbClr val="505050"/>
                    </a:gs>
                    <a:gs pos="100000">
                      <a:srgbClr val="505050"/>
                    </a:gs>
                  </a:gsLst>
                  <a:lin ang="5400000" scaled="0"/>
                </a:gradFill>
                <a:latin typeface="Segoe UI"/>
                <a:cs typeface="Segoe UI Semilight" panose="020B0402040204020203" pitchFamily="34" charset="0"/>
              </a:rPr>
              <a:t>Near real time network attack mitigation flow logs</a:t>
            </a:r>
          </a:p>
          <a:p>
            <a:pPr marL="466298" lvl="1" defTabSz="951304">
              <a:spcBef>
                <a:spcPts val="612"/>
              </a:spcBef>
              <a:buSzPct val="90000"/>
              <a:defRPr/>
            </a:pPr>
            <a:r>
              <a:rPr lang="en-US" sz="1632" dirty="0">
                <a:solidFill>
                  <a:srgbClr val="505050"/>
                </a:solidFill>
                <a:latin typeface="Segoe UI"/>
              </a:rPr>
              <a:t>Attack data snapshots and full post attack summary </a:t>
            </a:r>
            <a:r>
              <a:rPr lang="en-US" sz="1632" dirty="0">
                <a:gradFill>
                  <a:gsLst>
                    <a:gs pos="1250">
                      <a:srgbClr val="505050"/>
                    </a:gs>
                    <a:gs pos="100000">
                      <a:srgbClr val="505050"/>
                    </a:gs>
                  </a:gsLst>
                  <a:lin ang="5400000" scaled="0"/>
                </a:gradFill>
                <a:latin typeface="Segoe UI"/>
                <a:cs typeface="Segoe UI Semilight" panose="020B0402040204020203" pitchFamily="34" charset="0"/>
              </a:rPr>
              <a:t> </a:t>
            </a:r>
          </a:p>
          <a:p>
            <a:pPr defTabSz="951304">
              <a:spcBef>
                <a:spcPts val="612"/>
              </a:spcBef>
              <a:buSzPct val="90000"/>
              <a:defRPr/>
            </a:pPr>
            <a:r>
              <a:rPr lang="en-US" sz="1836" dirty="0">
                <a:solidFill>
                  <a:srgbClr val="0070C0"/>
                </a:solidFill>
                <a:latin typeface="Segoe UI Semibold"/>
              </a:rPr>
              <a:t>DDoS Rapid Response</a:t>
            </a:r>
          </a:p>
          <a:p>
            <a:pPr marL="466298" lvl="1" defTabSz="951304">
              <a:spcBef>
                <a:spcPts val="612"/>
              </a:spcBef>
              <a:buSzPct val="90000"/>
              <a:defRPr/>
            </a:pPr>
            <a:r>
              <a:rPr lang="en-US" sz="1632" dirty="0">
                <a:gradFill>
                  <a:gsLst>
                    <a:gs pos="1250">
                      <a:srgbClr val="505050"/>
                    </a:gs>
                    <a:gs pos="100000">
                      <a:srgbClr val="505050"/>
                    </a:gs>
                  </a:gsLst>
                  <a:lin ang="5400000" scaled="0"/>
                </a:gradFill>
                <a:latin typeface="Segoe UI"/>
                <a:cs typeface="Segoe UI Semilight" panose="020B0402040204020203" pitchFamily="34" charset="0"/>
              </a:rPr>
              <a:t>Specialized Rapid Response team support during active attacks</a:t>
            </a:r>
          </a:p>
          <a:p>
            <a:pPr marL="466298" lvl="1" defTabSz="951304">
              <a:spcBef>
                <a:spcPts val="612"/>
              </a:spcBef>
              <a:buSzPct val="90000"/>
              <a:defRPr/>
            </a:pPr>
            <a:r>
              <a:rPr lang="en-US" sz="1632" dirty="0">
                <a:gradFill>
                  <a:gsLst>
                    <a:gs pos="1250">
                      <a:srgbClr val="505050"/>
                    </a:gs>
                    <a:gs pos="100000">
                      <a:srgbClr val="505050"/>
                    </a:gs>
                  </a:gsLst>
                  <a:lin ang="5400000" scaled="0"/>
                </a:gradFill>
                <a:latin typeface="Segoe UI"/>
                <a:cs typeface="Segoe UI Semilight" panose="020B0402040204020203" pitchFamily="34" charset="0"/>
              </a:rPr>
              <a:t>Custom mitigation policy configuration</a:t>
            </a:r>
          </a:p>
          <a:p>
            <a:pPr defTabSz="951304">
              <a:spcBef>
                <a:spcPts val="612"/>
              </a:spcBef>
              <a:buSzPct val="90000"/>
              <a:defRPr/>
            </a:pPr>
            <a:r>
              <a:rPr lang="en-US" sz="1836" dirty="0">
                <a:solidFill>
                  <a:srgbClr val="0070C0"/>
                </a:solidFill>
                <a:latin typeface="Segoe UI Semibold"/>
              </a:rPr>
              <a:t>Azure Security Center integration</a:t>
            </a:r>
          </a:p>
          <a:p>
            <a:pPr marL="466298" lvl="1" defTabSz="951304">
              <a:spcBef>
                <a:spcPts val="612"/>
              </a:spcBef>
              <a:buSzPct val="90000"/>
              <a:defRPr/>
            </a:pPr>
            <a:r>
              <a:rPr lang="en-US" sz="1632" dirty="0">
                <a:gradFill>
                  <a:gsLst>
                    <a:gs pos="1250">
                      <a:srgbClr val="505050"/>
                    </a:gs>
                    <a:gs pos="100000">
                      <a:srgbClr val="505050"/>
                    </a:gs>
                  </a:gsLst>
                  <a:lin ang="5400000" scaled="0"/>
                </a:gradFill>
                <a:latin typeface="Segoe UI"/>
                <a:cs typeface="Segoe UI Semilight" panose="020B0402040204020203" pitchFamily="34" charset="0"/>
              </a:rPr>
              <a:t>Intelligent DDoS Protection virtual network recommendation</a:t>
            </a:r>
            <a:endParaRPr lang="en-US" sz="2040"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 name="Rectangle 2">
            <a:extLst>
              <a:ext uri="{FF2B5EF4-FFF2-40B4-BE49-F238E27FC236}">
                <a16:creationId xmlns:a16="http://schemas.microsoft.com/office/drawing/2014/main" id="{CFD4B366-E6FD-45FD-9B24-02189214EA28}"/>
              </a:ext>
            </a:extLst>
          </p:cNvPr>
          <p:cNvSpPr/>
          <p:nvPr/>
        </p:nvSpPr>
        <p:spPr>
          <a:xfrm>
            <a:off x="1110338" y="631110"/>
            <a:ext cx="9314043" cy="606488"/>
          </a:xfrm>
          <a:prstGeom prst="rect">
            <a:avLst/>
          </a:prstGeom>
        </p:spPr>
        <p:txBody>
          <a:bodyPr wrap="none">
            <a:spAutoFit/>
          </a:bodyPr>
          <a:lstStyle/>
          <a:p>
            <a:pPr defTabSz="951304">
              <a:spcBef>
                <a:spcPts val="612"/>
              </a:spcBef>
              <a:buSzPct val="90000"/>
              <a:defRPr/>
            </a:pPr>
            <a:r>
              <a:rPr lang="en-US" sz="3264">
                <a:solidFill>
                  <a:srgbClr val="F37521"/>
                </a:solidFill>
                <a:latin typeface="Segoe UI Light"/>
                <a:cs typeface="Segoe UI Semilight" panose="020B0402040204020203" pitchFamily="34" charset="0"/>
              </a:rPr>
              <a:t>Cloud scale DDoS protection tuned to applications </a:t>
            </a:r>
          </a:p>
        </p:txBody>
      </p:sp>
      <p:grpSp>
        <p:nvGrpSpPr>
          <p:cNvPr id="18" name="Group 17">
            <a:extLst>
              <a:ext uri="{FF2B5EF4-FFF2-40B4-BE49-F238E27FC236}">
                <a16:creationId xmlns:a16="http://schemas.microsoft.com/office/drawing/2014/main" id="{BB3C9177-9882-4A95-8A1B-6B5E4DA439B3}"/>
              </a:ext>
            </a:extLst>
          </p:cNvPr>
          <p:cNvGrpSpPr/>
          <p:nvPr/>
        </p:nvGrpSpPr>
        <p:grpSpPr>
          <a:xfrm>
            <a:off x="6601079" y="1977597"/>
            <a:ext cx="5819463" cy="3653844"/>
            <a:chOff x="7273498" y="1566560"/>
            <a:chExt cx="4427763" cy="2638391"/>
          </a:xfrm>
          <a:effectLst>
            <a:outerShdw blurRad="50800" dist="38100" dir="8100000" algn="tr" rotWithShape="0">
              <a:prstClr val="black">
                <a:alpha val="40000"/>
              </a:prstClr>
            </a:outerShdw>
          </a:effectLst>
        </p:grpSpPr>
        <p:pic>
          <p:nvPicPr>
            <p:cNvPr id="19" name="Picture 18">
              <a:extLst>
                <a:ext uri="{FF2B5EF4-FFF2-40B4-BE49-F238E27FC236}">
                  <a16:creationId xmlns:a16="http://schemas.microsoft.com/office/drawing/2014/main" id="{97288B76-BBFE-4534-855C-C3405BF49BEA}"/>
                </a:ext>
              </a:extLst>
            </p:cNvPr>
            <p:cNvPicPr>
              <a:picLocks noChangeAspect="1"/>
            </p:cNvPicPr>
            <p:nvPr/>
          </p:nvPicPr>
          <p:blipFill>
            <a:blip r:embed="rId3"/>
            <a:stretch>
              <a:fillRect/>
            </a:stretch>
          </p:blipFill>
          <p:spPr>
            <a:xfrm>
              <a:off x="7273498" y="1566560"/>
              <a:ext cx="2127398" cy="2638391"/>
            </a:xfrm>
            <a:prstGeom prst="rect">
              <a:avLst/>
            </a:prstGeom>
          </p:spPr>
        </p:pic>
        <p:pic>
          <p:nvPicPr>
            <p:cNvPr id="20" name="Picture 19">
              <a:extLst>
                <a:ext uri="{FF2B5EF4-FFF2-40B4-BE49-F238E27FC236}">
                  <a16:creationId xmlns:a16="http://schemas.microsoft.com/office/drawing/2014/main" id="{B83F44BC-4427-43C9-B66C-1FC9E48647C6}"/>
                </a:ext>
              </a:extLst>
            </p:cNvPr>
            <p:cNvPicPr>
              <a:picLocks noChangeAspect="1"/>
            </p:cNvPicPr>
            <p:nvPr/>
          </p:nvPicPr>
          <p:blipFill>
            <a:blip r:embed="rId4"/>
            <a:stretch>
              <a:fillRect/>
            </a:stretch>
          </p:blipFill>
          <p:spPr>
            <a:xfrm>
              <a:off x="9400897" y="1566560"/>
              <a:ext cx="2300364" cy="2628987"/>
            </a:xfrm>
            <a:prstGeom prst="rect">
              <a:avLst/>
            </a:prstGeom>
          </p:spPr>
        </p:pic>
      </p:grpSp>
      <p:sp>
        <p:nvSpPr>
          <p:cNvPr id="4" name="TextBox 3">
            <a:extLst>
              <a:ext uri="{FF2B5EF4-FFF2-40B4-BE49-F238E27FC236}">
                <a16:creationId xmlns:a16="http://schemas.microsoft.com/office/drawing/2014/main" id="{D9A3FCD4-4F44-4F8B-8030-2650EBED3EAC}"/>
              </a:ext>
            </a:extLst>
          </p:cNvPr>
          <p:cNvSpPr txBox="1"/>
          <p:nvPr/>
        </p:nvSpPr>
        <p:spPr>
          <a:xfrm>
            <a:off x="8300442" y="5748077"/>
            <a:ext cx="2928504" cy="176114"/>
          </a:xfrm>
          <a:prstGeom prst="rect">
            <a:avLst/>
          </a:prstGeom>
          <a:noFill/>
        </p:spPr>
        <p:txBody>
          <a:bodyPr wrap="square" lIns="0" tIns="0" rIns="0" bIns="0" rtlCol="0">
            <a:spAutoFit/>
          </a:bodyPr>
          <a:lstStyle/>
          <a:p>
            <a:pPr defTabSz="932597">
              <a:defRPr/>
            </a:pPr>
            <a:r>
              <a:rPr lang="en-US" sz="1122" i="1">
                <a:gradFill>
                  <a:gsLst>
                    <a:gs pos="2917">
                      <a:srgbClr val="505050"/>
                    </a:gs>
                    <a:gs pos="30000">
                      <a:srgbClr val="505050"/>
                    </a:gs>
                  </a:gsLst>
                  <a:lin ang="5400000" scaled="0"/>
                </a:gradFill>
                <a:latin typeface="Segoe UI"/>
              </a:rPr>
              <a:t> Attack flow logs Azure Log Analytics view</a:t>
            </a:r>
          </a:p>
        </p:txBody>
      </p:sp>
      <p:pic>
        <p:nvPicPr>
          <p:cNvPr id="5" name="Picture 4">
            <a:extLst>
              <a:ext uri="{FF2B5EF4-FFF2-40B4-BE49-F238E27FC236}">
                <a16:creationId xmlns:a16="http://schemas.microsoft.com/office/drawing/2014/main" id="{6D0592A3-4D69-854B-8222-31CCB253DBE6}"/>
              </a:ext>
            </a:extLst>
          </p:cNvPr>
          <p:cNvPicPr>
            <a:picLocks noChangeAspect="1"/>
          </p:cNvPicPr>
          <p:nvPr/>
        </p:nvPicPr>
        <p:blipFill>
          <a:blip r:embed="rId5"/>
          <a:stretch>
            <a:fillRect/>
          </a:stretch>
        </p:blipFill>
        <p:spPr>
          <a:xfrm>
            <a:off x="-251349" y="145236"/>
            <a:ext cx="1835492" cy="960574"/>
          </a:xfrm>
          <a:prstGeom prst="rect">
            <a:avLst/>
          </a:prstGeom>
        </p:spPr>
      </p:pic>
      <p:pic>
        <p:nvPicPr>
          <p:cNvPr id="11" name="Picture 10">
            <a:extLst>
              <a:ext uri="{FF2B5EF4-FFF2-40B4-BE49-F238E27FC236}">
                <a16:creationId xmlns:a16="http://schemas.microsoft.com/office/drawing/2014/main" id="{A5296F1F-34FB-4FB7-92DA-43180C0C015A}"/>
              </a:ext>
            </a:extLst>
          </p:cNvPr>
          <p:cNvPicPr>
            <a:picLocks noChangeAspect="1"/>
          </p:cNvPicPr>
          <p:nvPr/>
        </p:nvPicPr>
        <p:blipFill>
          <a:blip r:embed="rId6"/>
          <a:stretch>
            <a:fillRect/>
          </a:stretch>
        </p:blipFill>
        <p:spPr>
          <a:xfrm>
            <a:off x="11075907" y="6545636"/>
            <a:ext cx="1358893" cy="448889"/>
          </a:xfrm>
          <a:prstGeom prst="rect">
            <a:avLst/>
          </a:prstGeom>
        </p:spPr>
      </p:pic>
    </p:spTree>
    <p:extLst>
      <p:ext uri="{BB962C8B-B14F-4D97-AF65-F5344CB8AC3E}">
        <p14:creationId xmlns:p14="http://schemas.microsoft.com/office/powerpoint/2010/main" val="37321358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B4F4B0-2A75-4E6B-AB85-CF2A55E1B313}"/>
              </a:ext>
            </a:extLst>
          </p:cNvPr>
          <p:cNvPicPr>
            <a:picLocks noChangeAspect="1"/>
          </p:cNvPicPr>
          <p:nvPr/>
        </p:nvPicPr>
        <p:blipFill>
          <a:blip r:embed="rId3"/>
          <a:stretch>
            <a:fillRect/>
          </a:stretch>
        </p:blipFill>
        <p:spPr>
          <a:xfrm>
            <a:off x="89" y="-1"/>
            <a:ext cx="12434711" cy="6994525"/>
          </a:xfrm>
          <a:prstGeom prst="rect">
            <a:avLst/>
          </a:prstGeom>
        </p:spPr>
      </p:pic>
      <p:sp>
        <p:nvSpPr>
          <p:cNvPr id="3" name="TextBox 2">
            <a:extLst>
              <a:ext uri="{FF2B5EF4-FFF2-40B4-BE49-F238E27FC236}">
                <a16:creationId xmlns:a16="http://schemas.microsoft.com/office/drawing/2014/main" id="{12CFD504-1E94-4B6D-B315-91921C4F2844}"/>
              </a:ext>
            </a:extLst>
          </p:cNvPr>
          <p:cNvSpPr txBox="1"/>
          <p:nvPr/>
        </p:nvSpPr>
        <p:spPr>
          <a:xfrm flipH="1">
            <a:off x="5903161" y="296123"/>
            <a:ext cx="4730938" cy="762459"/>
          </a:xfrm>
          <a:prstGeom prst="rect">
            <a:avLst/>
          </a:prstGeom>
          <a:noFill/>
        </p:spPr>
        <p:txBody>
          <a:bodyPr wrap="square" lIns="186521" tIns="149217" rIns="186521" bIns="149217" rtlCol="0">
            <a:spAutoFit/>
          </a:bodyPr>
          <a:lstStyle/>
          <a:p>
            <a:pPr defTabSz="932597">
              <a:lnSpc>
                <a:spcPct val="90000"/>
              </a:lnSpc>
              <a:spcAft>
                <a:spcPts val="612"/>
              </a:spcAft>
            </a:pPr>
            <a:r>
              <a:rPr lang="en-US" sz="3264">
                <a:solidFill>
                  <a:srgbClr val="FFFFFF"/>
                </a:solidFill>
                <a:effectLst>
                  <a:outerShdw blurRad="38100" dist="38100" dir="2700000" algn="tl">
                    <a:srgbClr val="000000">
                      <a:alpha val="43137"/>
                    </a:srgbClr>
                  </a:outerShdw>
                </a:effectLst>
                <a:latin typeface="Segoe UI Semilight"/>
              </a:rPr>
              <a:t>Azure Global Presence</a:t>
            </a:r>
          </a:p>
        </p:txBody>
      </p:sp>
      <p:sp>
        <p:nvSpPr>
          <p:cNvPr id="5" name="TextBox 4">
            <a:extLst>
              <a:ext uri="{FF2B5EF4-FFF2-40B4-BE49-F238E27FC236}">
                <a16:creationId xmlns:a16="http://schemas.microsoft.com/office/drawing/2014/main" id="{EF677250-74C9-4ADF-9353-2A28C8458D73}"/>
              </a:ext>
            </a:extLst>
          </p:cNvPr>
          <p:cNvSpPr txBox="1"/>
          <p:nvPr/>
        </p:nvSpPr>
        <p:spPr>
          <a:xfrm>
            <a:off x="11455095" y="6603732"/>
            <a:ext cx="1071524" cy="445417"/>
          </a:xfrm>
          <a:prstGeom prst="rect">
            <a:avLst/>
          </a:prstGeom>
          <a:noFill/>
        </p:spPr>
        <p:txBody>
          <a:bodyPr wrap="none" lIns="186521" tIns="149217" rIns="186521" bIns="149217" rtlCol="0">
            <a:spAutoFit/>
          </a:bodyPr>
          <a:lstStyle/>
          <a:p>
            <a:pPr defTabSz="932597">
              <a:lnSpc>
                <a:spcPct val="90000"/>
              </a:lnSpc>
              <a:spcAft>
                <a:spcPts val="612"/>
              </a:spcAft>
            </a:pPr>
            <a:r>
              <a:rPr lang="en-US" sz="1020" b="1">
                <a:solidFill>
                  <a:srgbClr val="FFFFFF"/>
                </a:solidFill>
                <a:latin typeface="Segoe UI Semilight"/>
              </a:rPr>
              <a:t>© Microsoft</a:t>
            </a:r>
          </a:p>
        </p:txBody>
      </p:sp>
    </p:spTree>
    <p:extLst>
      <p:ext uri="{BB962C8B-B14F-4D97-AF65-F5344CB8AC3E}">
        <p14:creationId xmlns:p14="http://schemas.microsoft.com/office/powerpoint/2010/main" val="38080604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62" y="466301"/>
            <a:ext cx="11237870" cy="565027"/>
          </a:xfrm>
        </p:spPr>
        <p:txBody>
          <a:bodyPr/>
          <a:lstStyle/>
          <a:p>
            <a:r>
              <a:rPr lang="en-US"/>
              <a:t>Sample solution using Azure protection services</a:t>
            </a:r>
          </a:p>
        </p:txBody>
      </p:sp>
      <p:grpSp>
        <p:nvGrpSpPr>
          <p:cNvPr id="393" name="Group 392">
            <a:extLst>
              <a:ext uri="{FF2B5EF4-FFF2-40B4-BE49-F238E27FC236}">
                <a16:creationId xmlns:a16="http://schemas.microsoft.com/office/drawing/2014/main" id="{945DA6AD-5BDF-4BB3-B7B9-8531BB4CB539}"/>
              </a:ext>
            </a:extLst>
          </p:cNvPr>
          <p:cNvGrpSpPr/>
          <p:nvPr/>
        </p:nvGrpSpPr>
        <p:grpSpPr>
          <a:xfrm>
            <a:off x="316079" y="1444821"/>
            <a:ext cx="11835637" cy="5233154"/>
            <a:chOff x="309822" y="1416620"/>
            <a:chExt cx="11604619" cy="5131009"/>
          </a:xfrm>
        </p:grpSpPr>
        <p:sp>
          <p:nvSpPr>
            <p:cNvPr id="223" name="Rectangle 222">
              <a:extLst>
                <a:ext uri="{FF2B5EF4-FFF2-40B4-BE49-F238E27FC236}">
                  <a16:creationId xmlns:a16="http://schemas.microsoft.com/office/drawing/2014/main" id="{613FD052-952B-4E72-A90E-94F4194D39BE}"/>
                </a:ext>
              </a:extLst>
            </p:cNvPr>
            <p:cNvSpPr/>
            <p:nvPr/>
          </p:nvSpPr>
          <p:spPr bwMode="auto">
            <a:xfrm>
              <a:off x="309822" y="1416620"/>
              <a:ext cx="11604619" cy="513100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2" name="Rectangle 21">
              <a:extLst>
                <a:ext uri="{FF2B5EF4-FFF2-40B4-BE49-F238E27FC236}">
                  <a16:creationId xmlns:a16="http://schemas.microsoft.com/office/drawing/2014/main" id="{EB729D32-9B8A-4782-AB9B-C7DE3F10AEA0}"/>
                </a:ext>
              </a:extLst>
            </p:cNvPr>
            <p:cNvSpPr/>
            <p:nvPr/>
          </p:nvSpPr>
          <p:spPr bwMode="auto">
            <a:xfrm>
              <a:off x="2786063" y="2225389"/>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ECA8298F-DBCC-44F4-9840-788448110B7C}"/>
                </a:ext>
              </a:extLst>
            </p:cNvPr>
            <p:cNvSpPr/>
            <p:nvPr/>
          </p:nvSpPr>
          <p:spPr bwMode="auto">
            <a:xfrm>
              <a:off x="672401" y="2225389"/>
              <a:ext cx="2026350"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07806A07-9518-43F0-A7A7-F4A6C89DD99D}"/>
                </a:ext>
              </a:extLst>
            </p:cNvPr>
            <p:cNvSpPr/>
            <p:nvPr/>
          </p:nvSpPr>
          <p:spPr bwMode="auto">
            <a:xfrm>
              <a:off x="588263" y="2135968"/>
              <a:ext cx="3043937" cy="2018548"/>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7" name="monitor" title="Icon of a monitor">
              <a:extLst>
                <a:ext uri="{FF2B5EF4-FFF2-40B4-BE49-F238E27FC236}">
                  <a16:creationId xmlns:a16="http://schemas.microsoft.com/office/drawing/2014/main" id="{4DC5A2BB-EAE7-4B3A-834D-3ECCBA181E15}"/>
                </a:ext>
              </a:extLst>
            </p:cNvPr>
            <p:cNvSpPr>
              <a:spLocks noChangeAspect="1" noEditPoints="1"/>
            </p:cNvSpPr>
            <p:nvPr/>
          </p:nvSpPr>
          <p:spPr bwMode="auto">
            <a:xfrm>
              <a:off x="2129455" y="2379951"/>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8" name="server" title="Icon of a server tower">
              <a:extLst>
                <a:ext uri="{FF2B5EF4-FFF2-40B4-BE49-F238E27FC236}">
                  <a16:creationId xmlns:a16="http://schemas.microsoft.com/office/drawing/2014/main" id="{CC146F1B-F41A-4E4C-8E35-A61424ADA9FB}"/>
                </a:ext>
              </a:extLst>
            </p:cNvPr>
            <p:cNvSpPr>
              <a:spLocks noChangeAspect="1" noEditPoints="1"/>
            </p:cNvSpPr>
            <p:nvPr/>
          </p:nvSpPr>
          <p:spPr bwMode="auto">
            <a:xfrm>
              <a:off x="910744" y="3090747"/>
              <a:ext cx="183877" cy="3492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nvGrpSpPr>
            <p:cNvPr id="9" name="Group 4">
              <a:extLst>
                <a:ext uri="{FF2B5EF4-FFF2-40B4-BE49-F238E27FC236}">
                  <a16:creationId xmlns:a16="http://schemas.microsoft.com/office/drawing/2014/main" id="{EDF8B6D0-E905-4C38-B318-089B31F6E0CD}"/>
                </a:ext>
              </a:extLst>
            </p:cNvPr>
            <p:cNvGrpSpPr>
              <a:grpSpLocks noChangeAspect="1"/>
            </p:cNvGrpSpPr>
            <p:nvPr/>
          </p:nvGrpSpPr>
          <p:grpSpPr bwMode="auto">
            <a:xfrm>
              <a:off x="827264" y="2326413"/>
              <a:ext cx="350837" cy="366713"/>
              <a:chOff x="177" y="1204"/>
              <a:chExt cx="221" cy="231"/>
            </a:xfrm>
          </p:grpSpPr>
          <p:sp>
            <p:nvSpPr>
              <p:cNvPr id="11" name="Freeform 5">
                <a:extLst>
                  <a:ext uri="{FF2B5EF4-FFF2-40B4-BE49-F238E27FC236}">
                    <a16:creationId xmlns:a16="http://schemas.microsoft.com/office/drawing/2014/main" id="{F8E538F9-4F1D-4B07-8E31-EB0E4096D9AF}"/>
                  </a:ext>
                </a:extLst>
              </p:cNvPr>
              <p:cNvSpPr>
                <a:spLocks noEditPoints="1"/>
              </p:cNvSpPr>
              <p:nvPr/>
            </p:nvSpPr>
            <p:spPr bwMode="auto">
              <a:xfrm>
                <a:off x="177" y="1204"/>
                <a:ext cx="116" cy="220"/>
              </a:xfrm>
              <a:custGeom>
                <a:avLst/>
                <a:gdLst>
                  <a:gd name="T0" fmla="*/ 63 w 116"/>
                  <a:gd name="T1" fmla="*/ 220 h 220"/>
                  <a:gd name="T2" fmla="*/ 0 w 116"/>
                  <a:gd name="T3" fmla="*/ 220 h 220"/>
                  <a:gd name="T4" fmla="*/ 0 w 116"/>
                  <a:gd name="T5" fmla="*/ 0 h 220"/>
                  <a:gd name="T6" fmla="*/ 116 w 116"/>
                  <a:gd name="T7" fmla="*/ 0 h 220"/>
                  <a:gd name="T8" fmla="*/ 116 w 116"/>
                  <a:gd name="T9" fmla="*/ 104 h 220"/>
                  <a:gd name="T10" fmla="*/ 116 w 116"/>
                  <a:gd name="T11" fmla="*/ 104 h 220"/>
                  <a:gd name="T12" fmla="*/ 116 w 116"/>
                  <a:gd name="T13" fmla="*/ 117 h 220"/>
                  <a:gd name="T14" fmla="*/ 24 w 116"/>
                  <a:gd name="T15" fmla="*/ 36 h 220"/>
                  <a:gd name="T16" fmla="*/ 92 w 116"/>
                  <a:gd name="T17" fmla="*/ 36 h 220"/>
                  <a:gd name="T18" fmla="*/ 24 w 116"/>
                  <a:gd name="T19" fmla="*/ 151 h 220"/>
                  <a:gd name="T20" fmla="*/ 63 w 116"/>
                  <a:gd name="T21" fmla="*/ 151 h 220"/>
                  <a:gd name="T22" fmla="*/ 24 w 116"/>
                  <a:gd name="T23" fmla="*/ 182 h 220"/>
                  <a:gd name="T24" fmla="*/ 63 w 116"/>
                  <a:gd name="T25" fmla="*/ 18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220">
                    <a:moveTo>
                      <a:pt x="63" y="220"/>
                    </a:moveTo>
                    <a:lnTo>
                      <a:pt x="0" y="220"/>
                    </a:lnTo>
                    <a:lnTo>
                      <a:pt x="0" y="0"/>
                    </a:lnTo>
                    <a:lnTo>
                      <a:pt x="116" y="0"/>
                    </a:lnTo>
                    <a:lnTo>
                      <a:pt x="116" y="104"/>
                    </a:lnTo>
                    <a:moveTo>
                      <a:pt x="116" y="104"/>
                    </a:moveTo>
                    <a:lnTo>
                      <a:pt x="116" y="117"/>
                    </a:lnTo>
                    <a:moveTo>
                      <a:pt x="24" y="36"/>
                    </a:moveTo>
                    <a:lnTo>
                      <a:pt x="92" y="36"/>
                    </a:lnTo>
                    <a:moveTo>
                      <a:pt x="24" y="151"/>
                    </a:moveTo>
                    <a:lnTo>
                      <a:pt x="63" y="151"/>
                    </a:lnTo>
                    <a:moveTo>
                      <a:pt x="24" y="182"/>
                    </a:moveTo>
                    <a:lnTo>
                      <a:pt x="63" y="182"/>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2" name="Freeform 6">
                <a:extLst>
                  <a:ext uri="{FF2B5EF4-FFF2-40B4-BE49-F238E27FC236}">
                    <a16:creationId xmlns:a16="http://schemas.microsoft.com/office/drawing/2014/main" id="{93F4D5A6-35F2-4821-8CC4-403D618A1EFF}"/>
                  </a:ext>
                </a:extLst>
              </p:cNvPr>
              <p:cNvSpPr>
                <a:spLocks/>
              </p:cNvSpPr>
              <p:nvPr/>
            </p:nvSpPr>
            <p:spPr bwMode="auto">
              <a:xfrm>
                <a:off x="240" y="1315"/>
                <a:ext cx="158" cy="120"/>
              </a:xfrm>
              <a:custGeom>
                <a:avLst/>
                <a:gdLst>
                  <a:gd name="T0" fmla="*/ 42 w 84"/>
                  <a:gd name="T1" fmla="*/ 6 h 64"/>
                  <a:gd name="T2" fmla="*/ 42 w 84"/>
                  <a:gd name="T3" fmla="*/ 6 h 64"/>
                  <a:gd name="T4" fmla="*/ 84 w 84"/>
                  <a:gd name="T5" fmla="*/ 0 h 64"/>
                  <a:gd name="T6" fmla="*/ 84 w 84"/>
                  <a:gd name="T7" fmla="*/ 58 h 64"/>
                  <a:gd name="T8" fmla="*/ 42 w 84"/>
                  <a:gd name="T9" fmla="*/ 64 h 64"/>
                  <a:gd name="T10" fmla="*/ 0 w 84"/>
                  <a:gd name="T11" fmla="*/ 58 h 64"/>
                  <a:gd name="T12" fmla="*/ 0 w 84"/>
                  <a:gd name="T13" fmla="*/ 0 h 64"/>
                  <a:gd name="T14" fmla="*/ 42 w 84"/>
                  <a:gd name="T15" fmla="*/ 6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4">
                    <a:moveTo>
                      <a:pt x="42" y="6"/>
                    </a:moveTo>
                    <a:cubicBezTo>
                      <a:pt x="42" y="6"/>
                      <a:pt x="42" y="6"/>
                      <a:pt x="42" y="6"/>
                    </a:cubicBezTo>
                    <a:cubicBezTo>
                      <a:pt x="56" y="1"/>
                      <a:pt x="70" y="1"/>
                      <a:pt x="84" y="0"/>
                    </a:cubicBezTo>
                    <a:cubicBezTo>
                      <a:pt x="84" y="58"/>
                      <a:pt x="84" y="58"/>
                      <a:pt x="84" y="58"/>
                    </a:cubicBezTo>
                    <a:cubicBezTo>
                      <a:pt x="70" y="58"/>
                      <a:pt x="56" y="58"/>
                      <a:pt x="42" y="64"/>
                    </a:cubicBezTo>
                    <a:cubicBezTo>
                      <a:pt x="27" y="58"/>
                      <a:pt x="13" y="58"/>
                      <a:pt x="0" y="58"/>
                    </a:cubicBezTo>
                    <a:cubicBezTo>
                      <a:pt x="0" y="0"/>
                      <a:pt x="0" y="0"/>
                      <a:pt x="0" y="0"/>
                    </a:cubicBezTo>
                    <a:cubicBezTo>
                      <a:pt x="13" y="1"/>
                      <a:pt x="27" y="1"/>
                      <a:pt x="42" y="6"/>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3" name="Line 7">
                <a:extLst>
                  <a:ext uri="{FF2B5EF4-FFF2-40B4-BE49-F238E27FC236}">
                    <a16:creationId xmlns:a16="http://schemas.microsoft.com/office/drawing/2014/main" id="{6A1AA363-EF1F-4CB1-981A-81EA840EE7B3}"/>
                  </a:ext>
                </a:extLst>
              </p:cNvPr>
              <p:cNvSpPr>
                <a:spLocks noChangeShapeType="1"/>
              </p:cNvSpPr>
              <p:nvPr/>
            </p:nvSpPr>
            <p:spPr bwMode="auto">
              <a:xfrm>
                <a:off x="319" y="1326"/>
                <a:ext cx="0" cy="109"/>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4" name="Group 10">
              <a:extLst>
                <a:ext uri="{FF2B5EF4-FFF2-40B4-BE49-F238E27FC236}">
                  <a16:creationId xmlns:a16="http://schemas.microsoft.com/office/drawing/2014/main" id="{7E9A0E1B-C7CE-42D9-AAB7-311704A3A035}"/>
                </a:ext>
              </a:extLst>
            </p:cNvPr>
            <p:cNvGrpSpPr>
              <a:grpSpLocks noChangeAspect="1"/>
            </p:cNvGrpSpPr>
            <p:nvPr/>
          </p:nvGrpSpPr>
          <p:grpSpPr bwMode="auto">
            <a:xfrm>
              <a:off x="1517253" y="2326413"/>
              <a:ext cx="273050" cy="366713"/>
              <a:chOff x="502" y="1204"/>
              <a:chExt cx="172" cy="231"/>
            </a:xfrm>
          </p:grpSpPr>
          <p:sp>
            <p:nvSpPr>
              <p:cNvPr id="16" name="Freeform 11">
                <a:extLst>
                  <a:ext uri="{FF2B5EF4-FFF2-40B4-BE49-F238E27FC236}">
                    <a16:creationId xmlns:a16="http://schemas.microsoft.com/office/drawing/2014/main" id="{ACCF6110-1A7E-4FCF-B73C-DDDA8F86036C}"/>
                  </a:ext>
                </a:extLst>
              </p:cNvPr>
              <p:cNvSpPr>
                <a:spLocks noEditPoints="1"/>
              </p:cNvSpPr>
              <p:nvPr/>
            </p:nvSpPr>
            <p:spPr bwMode="auto">
              <a:xfrm>
                <a:off x="502" y="1204"/>
                <a:ext cx="117" cy="220"/>
              </a:xfrm>
              <a:custGeom>
                <a:avLst/>
                <a:gdLst>
                  <a:gd name="T0" fmla="*/ 83 w 117"/>
                  <a:gd name="T1" fmla="*/ 220 h 220"/>
                  <a:gd name="T2" fmla="*/ 0 w 117"/>
                  <a:gd name="T3" fmla="*/ 220 h 220"/>
                  <a:gd name="T4" fmla="*/ 0 w 117"/>
                  <a:gd name="T5" fmla="*/ 0 h 220"/>
                  <a:gd name="T6" fmla="*/ 117 w 117"/>
                  <a:gd name="T7" fmla="*/ 0 h 220"/>
                  <a:gd name="T8" fmla="*/ 117 w 117"/>
                  <a:gd name="T9" fmla="*/ 102 h 220"/>
                  <a:gd name="T10" fmla="*/ 117 w 117"/>
                  <a:gd name="T11" fmla="*/ 102 h 220"/>
                  <a:gd name="T12" fmla="*/ 117 w 117"/>
                  <a:gd name="T13" fmla="*/ 122 h 220"/>
                  <a:gd name="T14" fmla="*/ 24 w 117"/>
                  <a:gd name="T15" fmla="*/ 34 h 220"/>
                  <a:gd name="T16" fmla="*/ 91 w 117"/>
                  <a:gd name="T17" fmla="*/ 34 h 220"/>
                  <a:gd name="T18" fmla="*/ 24 w 117"/>
                  <a:gd name="T19" fmla="*/ 151 h 220"/>
                  <a:gd name="T20" fmla="*/ 70 w 117"/>
                  <a:gd name="T21" fmla="*/ 151 h 220"/>
                  <a:gd name="T22" fmla="*/ 24 w 117"/>
                  <a:gd name="T23" fmla="*/ 182 h 220"/>
                  <a:gd name="T24" fmla="*/ 62 w 117"/>
                  <a:gd name="T25" fmla="*/ 18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20">
                    <a:moveTo>
                      <a:pt x="83" y="220"/>
                    </a:moveTo>
                    <a:lnTo>
                      <a:pt x="0" y="220"/>
                    </a:lnTo>
                    <a:lnTo>
                      <a:pt x="0" y="0"/>
                    </a:lnTo>
                    <a:lnTo>
                      <a:pt x="117" y="0"/>
                    </a:lnTo>
                    <a:lnTo>
                      <a:pt x="117" y="102"/>
                    </a:lnTo>
                    <a:moveTo>
                      <a:pt x="117" y="102"/>
                    </a:moveTo>
                    <a:lnTo>
                      <a:pt x="117" y="122"/>
                    </a:lnTo>
                    <a:moveTo>
                      <a:pt x="24" y="34"/>
                    </a:moveTo>
                    <a:lnTo>
                      <a:pt x="91" y="34"/>
                    </a:lnTo>
                    <a:moveTo>
                      <a:pt x="24" y="151"/>
                    </a:moveTo>
                    <a:lnTo>
                      <a:pt x="70" y="151"/>
                    </a:lnTo>
                    <a:moveTo>
                      <a:pt x="24" y="182"/>
                    </a:moveTo>
                    <a:lnTo>
                      <a:pt x="62" y="182"/>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8" name="Oval 12">
                <a:extLst>
                  <a:ext uri="{FF2B5EF4-FFF2-40B4-BE49-F238E27FC236}">
                    <a16:creationId xmlns:a16="http://schemas.microsoft.com/office/drawing/2014/main" id="{E5BFAA6E-1481-40B5-B1EC-8BF7F218BCE4}"/>
                  </a:ext>
                </a:extLst>
              </p:cNvPr>
              <p:cNvSpPr>
                <a:spLocks noChangeArrowheads="1"/>
              </p:cNvSpPr>
              <p:nvPr/>
            </p:nvSpPr>
            <p:spPr bwMode="auto">
              <a:xfrm>
                <a:off x="564" y="1326"/>
                <a:ext cx="110" cy="109"/>
              </a:xfrm>
              <a:prstGeom prst="ellips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9" name="Oval 13">
                <a:extLst>
                  <a:ext uri="{FF2B5EF4-FFF2-40B4-BE49-F238E27FC236}">
                    <a16:creationId xmlns:a16="http://schemas.microsoft.com/office/drawing/2014/main" id="{5C736A2B-F560-487D-BF15-EEF5A9E8E1A5}"/>
                  </a:ext>
                </a:extLst>
              </p:cNvPr>
              <p:cNvSpPr>
                <a:spLocks noChangeArrowheads="1"/>
              </p:cNvSpPr>
              <p:nvPr/>
            </p:nvSpPr>
            <p:spPr bwMode="auto">
              <a:xfrm>
                <a:off x="598" y="1326"/>
                <a:ext cx="40" cy="109"/>
              </a:xfrm>
              <a:prstGeom prst="ellips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20" name="Line 14">
                <a:extLst>
                  <a:ext uri="{FF2B5EF4-FFF2-40B4-BE49-F238E27FC236}">
                    <a16:creationId xmlns:a16="http://schemas.microsoft.com/office/drawing/2014/main" id="{3CF0E223-F8AC-407F-86B8-9331B5CB0338}"/>
                  </a:ext>
                </a:extLst>
              </p:cNvPr>
              <p:cNvSpPr>
                <a:spLocks noChangeShapeType="1"/>
              </p:cNvSpPr>
              <p:nvPr/>
            </p:nvSpPr>
            <p:spPr bwMode="auto">
              <a:xfrm>
                <a:off x="568" y="1364"/>
                <a:ext cx="102" cy="0"/>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21" name="Line 15">
                <a:extLst>
                  <a:ext uri="{FF2B5EF4-FFF2-40B4-BE49-F238E27FC236}">
                    <a16:creationId xmlns:a16="http://schemas.microsoft.com/office/drawing/2014/main" id="{3C89386F-F0D7-440B-8A57-C9E6A30B9915}"/>
                  </a:ext>
                </a:extLst>
              </p:cNvPr>
              <p:cNvSpPr>
                <a:spLocks noChangeShapeType="1"/>
              </p:cNvSpPr>
              <p:nvPr/>
            </p:nvSpPr>
            <p:spPr bwMode="auto">
              <a:xfrm>
                <a:off x="568" y="1400"/>
                <a:ext cx="102" cy="0"/>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sp>
          <p:nvSpPr>
            <p:cNvPr id="30" name="Rectangle 29">
              <a:extLst>
                <a:ext uri="{FF2B5EF4-FFF2-40B4-BE49-F238E27FC236}">
                  <a16:creationId xmlns:a16="http://schemas.microsoft.com/office/drawing/2014/main" id="{6567DD41-DFC6-4D64-9AC7-28679EFCC5B3}"/>
                </a:ext>
              </a:extLst>
            </p:cNvPr>
            <p:cNvSpPr/>
            <p:nvPr/>
          </p:nvSpPr>
          <p:spPr bwMode="auto">
            <a:xfrm>
              <a:off x="2955792" y="402055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24" name="Group 8">
              <a:extLst>
                <a:ext uri="{FF2B5EF4-FFF2-40B4-BE49-F238E27FC236}">
                  <a16:creationId xmlns:a16="http://schemas.microsoft.com/office/drawing/2014/main" id="{AC823593-CDB5-49A9-AD2A-EA4BD1E0B643}"/>
                </a:ext>
              </a:extLst>
            </p:cNvPr>
            <p:cNvGrpSpPr>
              <a:grpSpLocks noChangeAspect="1"/>
            </p:cNvGrpSpPr>
            <p:nvPr/>
          </p:nvGrpSpPr>
          <p:grpSpPr bwMode="auto">
            <a:xfrm>
              <a:off x="3094639" y="4058805"/>
              <a:ext cx="329347" cy="192064"/>
              <a:chOff x="4390" y="3866"/>
              <a:chExt cx="511" cy="298"/>
            </a:xfrm>
          </p:grpSpPr>
          <p:sp>
            <p:nvSpPr>
              <p:cNvPr id="25" name="Freeform 9">
                <a:extLst>
                  <a:ext uri="{FF2B5EF4-FFF2-40B4-BE49-F238E27FC236}">
                    <a16:creationId xmlns:a16="http://schemas.microsoft.com/office/drawing/2014/main" id="{544CDFA5-D736-468B-93A4-0A8E1BA65C00}"/>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 name="Freeform 10">
                <a:extLst>
                  <a:ext uri="{FF2B5EF4-FFF2-40B4-BE49-F238E27FC236}">
                    <a16:creationId xmlns:a16="http://schemas.microsoft.com/office/drawing/2014/main" id="{23B24243-95A6-4921-951C-AC660A62668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7" name="Oval 11">
                <a:extLst>
                  <a:ext uri="{FF2B5EF4-FFF2-40B4-BE49-F238E27FC236}">
                    <a16:creationId xmlns:a16="http://schemas.microsoft.com/office/drawing/2014/main" id="{18529D7D-40D7-47FF-955D-CC78D2DD709B}"/>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 name="Oval 12">
                <a:extLst>
                  <a:ext uri="{FF2B5EF4-FFF2-40B4-BE49-F238E27FC236}">
                    <a16:creationId xmlns:a16="http://schemas.microsoft.com/office/drawing/2014/main" id="{58D48078-353B-480D-8BC3-3D5CE4F58314}"/>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 name="Oval 13">
                <a:extLst>
                  <a:ext uri="{FF2B5EF4-FFF2-40B4-BE49-F238E27FC236}">
                    <a16:creationId xmlns:a16="http://schemas.microsoft.com/office/drawing/2014/main" id="{72EB5D6A-0E3C-44B8-95A3-F84987BFCD7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1" name="monitor" title="Icon of a monitor">
              <a:extLst>
                <a:ext uri="{FF2B5EF4-FFF2-40B4-BE49-F238E27FC236}">
                  <a16:creationId xmlns:a16="http://schemas.microsoft.com/office/drawing/2014/main" id="{5977ECF6-FAB2-49AD-807A-88276B40EE29}"/>
                </a:ext>
              </a:extLst>
            </p:cNvPr>
            <p:cNvSpPr>
              <a:spLocks noChangeAspect="1" noEditPoints="1"/>
            </p:cNvSpPr>
            <p:nvPr/>
          </p:nvSpPr>
          <p:spPr bwMode="auto">
            <a:xfrm>
              <a:off x="1417710" y="3126822"/>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2" name="monitor" title="Icon of a monitor">
              <a:extLst>
                <a:ext uri="{FF2B5EF4-FFF2-40B4-BE49-F238E27FC236}">
                  <a16:creationId xmlns:a16="http://schemas.microsoft.com/office/drawing/2014/main" id="{E3F125C9-9587-4E6B-BA15-BAC47D5FC91B}"/>
                </a:ext>
              </a:extLst>
            </p:cNvPr>
            <p:cNvSpPr>
              <a:spLocks noChangeAspect="1" noEditPoints="1"/>
            </p:cNvSpPr>
            <p:nvPr/>
          </p:nvSpPr>
          <p:spPr bwMode="auto">
            <a:xfrm>
              <a:off x="2129454" y="3126821"/>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nvGrpSpPr>
            <p:cNvPr id="34" name="Graphic 32">
              <a:extLst>
                <a:ext uri="{FF2B5EF4-FFF2-40B4-BE49-F238E27FC236}">
                  <a16:creationId xmlns:a16="http://schemas.microsoft.com/office/drawing/2014/main" id="{0632588E-10D8-4A14-94C6-89EF1B8A2BE5}"/>
                </a:ext>
              </a:extLst>
            </p:cNvPr>
            <p:cNvGrpSpPr/>
            <p:nvPr/>
          </p:nvGrpSpPr>
          <p:grpSpPr>
            <a:xfrm>
              <a:off x="2988469" y="2911188"/>
              <a:ext cx="342900" cy="219075"/>
              <a:chOff x="2986466" y="2617132"/>
              <a:chExt cx="342900" cy="219075"/>
            </a:xfrm>
          </p:grpSpPr>
          <p:sp>
            <p:nvSpPr>
              <p:cNvPr id="35" name="Freeform: Shape 34">
                <a:extLst>
                  <a:ext uri="{FF2B5EF4-FFF2-40B4-BE49-F238E27FC236}">
                    <a16:creationId xmlns:a16="http://schemas.microsoft.com/office/drawing/2014/main" id="{75AF3A18-03D8-4924-8A62-E24D0E91605B}"/>
                  </a:ext>
                </a:extLst>
              </p:cNvPr>
              <p:cNvSpPr/>
              <p:nvPr/>
            </p:nvSpPr>
            <p:spPr>
              <a:xfrm>
                <a:off x="2983098" y="2613764"/>
                <a:ext cx="342900" cy="171450"/>
              </a:xfrm>
              <a:custGeom>
                <a:avLst/>
                <a:gdLst>
                  <a:gd name="connsiteX0" fmla="*/ 10988 w 342900"/>
                  <a:gd name="connsiteY0" fmla="*/ 162435 h 171450"/>
                  <a:gd name="connsiteX1" fmla="*/ 339600 w 342900"/>
                  <a:gd name="connsiteY1" fmla="*/ 162435 h 171450"/>
                  <a:gd name="connsiteX2" fmla="*/ 339600 w 342900"/>
                  <a:gd name="connsiteY2" fmla="*/ 111953 h 171450"/>
                  <a:gd name="connsiteX3" fmla="*/ 339600 w 342900"/>
                  <a:gd name="connsiteY3" fmla="*/ 10988 h 171450"/>
                  <a:gd name="connsiteX4" fmla="*/ 10988 w 342900"/>
                  <a:gd name="connsiteY4" fmla="*/ 10988 h 171450"/>
                  <a:gd name="connsiteX5" fmla="*/ 10988 w 342900"/>
                  <a:gd name="connsiteY5" fmla="*/ 11195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171450">
                    <a:moveTo>
                      <a:pt x="10988" y="162435"/>
                    </a:moveTo>
                    <a:lnTo>
                      <a:pt x="339600" y="162435"/>
                    </a:lnTo>
                    <a:lnTo>
                      <a:pt x="339600" y="111953"/>
                    </a:lnTo>
                    <a:lnTo>
                      <a:pt x="339600" y="10988"/>
                    </a:lnTo>
                    <a:lnTo>
                      <a:pt x="10988" y="10988"/>
                    </a:lnTo>
                    <a:lnTo>
                      <a:pt x="10988" y="111953"/>
                    </a:ln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3BDFC180-18F5-495B-AD7C-3EB3BE4A9F29}"/>
                  </a:ext>
                </a:extLst>
              </p:cNvPr>
              <p:cNvSpPr/>
              <p:nvPr/>
            </p:nvSpPr>
            <p:spPr>
              <a:xfrm>
                <a:off x="2983098" y="2714729"/>
                <a:ext cx="342900" cy="19050"/>
              </a:xfrm>
              <a:custGeom>
                <a:avLst/>
                <a:gdLst>
                  <a:gd name="connsiteX0" fmla="*/ 10988 w 342900"/>
                  <a:gd name="connsiteY0" fmla="*/ 10988 h 19050"/>
                  <a:gd name="connsiteX1" fmla="*/ 339600 w 342900"/>
                  <a:gd name="connsiteY1" fmla="*/ 10988 h 19050"/>
                </a:gdLst>
                <a:ahLst/>
                <a:cxnLst>
                  <a:cxn ang="0">
                    <a:pos x="connsiteX0" y="connsiteY0"/>
                  </a:cxn>
                  <a:cxn ang="0">
                    <a:pos x="connsiteX1" y="connsiteY1"/>
                  </a:cxn>
                </a:cxnLst>
                <a:rect l="l" t="t" r="r" b="b"/>
                <a:pathLst>
                  <a:path w="342900" h="19050">
                    <a:moveTo>
                      <a:pt x="10988" y="10988"/>
                    </a:moveTo>
                    <a:lnTo>
                      <a:pt x="339600"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B33AC53A-DF94-4DED-808E-8F0512EBC8FF}"/>
                  </a:ext>
                </a:extLst>
              </p:cNvPr>
              <p:cNvSpPr/>
              <p:nvPr/>
            </p:nvSpPr>
            <p:spPr>
              <a:xfrm>
                <a:off x="2983098" y="2664247"/>
                <a:ext cx="342900" cy="19050"/>
              </a:xfrm>
              <a:custGeom>
                <a:avLst/>
                <a:gdLst>
                  <a:gd name="connsiteX0" fmla="*/ 339600 w 342900"/>
                  <a:gd name="connsiteY0" fmla="*/ 10988 h 19050"/>
                  <a:gd name="connsiteX1" fmla="*/ 10988 w 342900"/>
                  <a:gd name="connsiteY1" fmla="*/ 10988 h 19050"/>
                </a:gdLst>
                <a:ahLst/>
                <a:cxnLst>
                  <a:cxn ang="0">
                    <a:pos x="connsiteX0" y="connsiteY0"/>
                  </a:cxn>
                  <a:cxn ang="0">
                    <a:pos x="connsiteX1" y="connsiteY1"/>
                  </a:cxn>
                </a:cxnLst>
                <a:rect l="l" t="t" r="r" b="b"/>
                <a:pathLst>
                  <a:path w="342900" h="19050">
                    <a:moveTo>
                      <a:pt x="339600" y="10988"/>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8" name="Freeform: Shape 37">
                <a:extLst>
                  <a:ext uri="{FF2B5EF4-FFF2-40B4-BE49-F238E27FC236}">
                    <a16:creationId xmlns:a16="http://schemas.microsoft.com/office/drawing/2014/main" id="{1E15E273-2EA5-415F-A3BB-1A9B32BAA936}"/>
                  </a:ext>
                </a:extLst>
              </p:cNvPr>
              <p:cNvSpPr/>
              <p:nvPr/>
            </p:nvSpPr>
            <p:spPr>
              <a:xfrm>
                <a:off x="2983098" y="2764259"/>
                <a:ext cx="342900" cy="66675"/>
              </a:xfrm>
              <a:custGeom>
                <a:avLst/>
                <a:gdLst>
                  <a:gd name="connsiteX0" fmla="*/ 10988 w 342900"/>
                  <a:gd name="connsiteY0" fmla="*/ 10988 h 66675"/>
                  <a:gd name="connsiteX1" fmla="*/ 10988 w 342900"/>
                  <a:gd name="connsiteY1" fmla="*/ 62423 h 66675"/>
                  <a:gd name="connsiteX2" fmla="*/ 339600 w 342900"/>
                  <a:gd name="connsiteY2" fmla="*/ 62423 h 66675"/>
                  <a:gd name="connsiteX3" fmla="*/ 339600 w 342900"/>
                  <a:gd name="connsiteY3" fmla="*/ 10988 h 66675"/>
                </a:gdLst>
                <a:ahLst/>
                <a:cxnLst>
                  <a:cxn ang="0">
                    <a:pos x="connsiteX0" y="connsiteY0"/>
                  </a:cxn>
                  <a:cxn ang="0">
                    <a:pos x="connsiteX1" y="connsiteY1"/>
                  </a:cxn>
                  <a:cxn ang="0">
                    <a:pos x="connsiteX2" y="connsiteY2"/>
                  </a:cxn>
                  <a:cxn ang="0">
                    <a:pos x="connsiteX3" y="connsiteY3"/>
                  </a:cxn>
                </a:cxnLst>
                <a:rect l="l" t="t" r="r" b="b"/>
                <a:pathLst>
                  <a:path w="342900" h="66675">
                    <a:moveTo>
                      <a:pt x="10988" y="10988"/>
                    </a:moveTo>
                    <a:lnTo>
                      <a:pt x="10988" y="62423"/>
                    </a:lnTo>
                    <a:lnTo>
                      <a:pt x="339600" y="62423"/>
                    </a:lnTo>
                    <a:lnTo>
                      <a:pt x="339600"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B9045F33-F8AC-4EB9-998F-D84A00B70EAF}"/>
                  </a:ext>
                </a:extLst>
              </p:cNvPr>
              <p:cNvSpPr/>
              <p:nvPr/>
            </p:nvSpPr>
            <p:spPr>
              <a:xfrm>
                <a:off x="3202173" y="2613764"/>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0" name="Freeform: Shape 39">
                <a:extLst>
                  <a:ext uri="{FF2B5EF4-FFF2-40B4-BE49-F238E27FC236}">
                    <a16:creationId xmlns:a16="http://schemas.microsoft.com/office/drawing/2014/main" id="{A82015D0-1920-4801-9A95-AF862F6590B3}"/>
                  </a:ext>
                </a:extLst>
              </p:cNvPr>
              <p:cNvSpPr/>
              <p:nvPr/>
            </p:nvSpPr>
            <p:spPr>
              <a:xfrm>
                <a:off x="3092636" y="2613764"/>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A96A6F39-AACD-43B8-A5BF-ED5A72B39EA1}"/>
                  </a:ext>
                </a:extLst>
              </p:cNvPr>
              <p:cNvSpPr/>
              <p:nvPr/>
            </p:nvSpPr>
            <p:spPr>
              <a:xfrm>
                <a:off x="3202173" y="2714729"/>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51692141-58A5-408E-9AEA-4F6D71A5E35D}"/>
                  </a:ext>
                </a:extLst>
              </p:cNvPr>
              <p:cNvSpPr/>
              <p:nvPr/>
            </p:nvSpPr>
            <p:spPr>
              <a:xfrm>
                <a:off x="3092636" y="2714729"/>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E36A9255-A0E5-4A12-A788-6DACA2EEE04A}"/>
                  </a:ext>
                </a:extLst>
              </p:cNvPr>
              <p:cNvSpPr/>
              <p:nvPr/>
            </p:nvSpPr>
            <p:spPr>
              <a:xfrm>
                <a:off x="3146928"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A7549FB9-9CEF-48C7-A303-F450FB737480}"/>
                  </a:ext>
                </a:extLst>
              </p:cNvPr>
              <p:cNvSpPr/>
              <p:nvPr/>
            </p:nvSpPr>
            <p:spPr>
              <a:xfrm>
                <a:off x="3037391" y="2664247"/>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7CC8AE3D-9FF3-4480-B5F6-A98D16497996}"/>
                  </a:ext>
                </a:extLst>
              </p:cNvPr>
              <p:cNvSpPr/>
              <p:nvPr/>
            </p:nvSpPr>
            <p:spPr>
              <a:xfrm>
                <a:off x="3146928"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27818579-FD13-45A8-91D5-57EF9DD63070}"/>
                  </a:ext>
                </a:extLst>
              </p:cNvPr>
              <p:cNvSpPr/>
              <p:nvPr/>
            </p:nvSpPr>
            <p:spPr>
              <a:xfrm>
                <a:off x="3037391" y="2764259"/>
                <a:ext cx="19050" cy="66675"/>
              </a:xfrm>
              <a:custGeom>
                <a:avLst/>
                <a:gdLst>
                  <a:gd name="connsiteX0" fmla="*/ 10988 w 19050"/>
                  <a:gd name="connsiteY0" fmla="*/ 62423 h 66675"/>
                  <a:gd name="connsiteX1" fmla="*/ 10988 w 19050"/>
                  <a:gd name="connsiteY1" fmla="*/ 10988 h 66675"/>
                </a:gdLst>
                <a:ahLst/>
                <a:cxnLst>
                  <a:cxn ang="0">
                    <a:pos x="connsiteX0" y="connsiteY0"/>
                  </a:cxn>
                  <a:cxn ang="0">
                    <a:pos x="connsiteX1" y="connsiteY1"/>
                  </a:cxn>
                </a:cxnLst>
                <a:rect l="l" t="t" r="r" b="b"/>
                <a:pathLst>
                  <a:path w="19050" h="66675">
                    <a:moveTo>
                      <a:pt x="10988" y="62423"/>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5FA896D-93BF-4DD3-9FCE-1C7C18EAD4CD}"/>
                  </a:ext>
                </a:extLst>
              </p:cNvPr>
              <p:cNvSpPr/>
              <p:nvPr/>
            </p:nvSpPr>
            <p:spPr>
              <a:xfrm>
                <a:off x="3259323"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DBDCAC7A-4FBA-407C-A855-9CA3445AE2B4}"/>
                  </a:ext>
                </a:extLst>
              </p:cNvPr>
              <p:cNvSpPr/>
              <p:nvPr/>
            </p:nvSpPr>
            <p:spPr>
              <a:xfrm>
                <a:off x="3259323"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sp>
          <p:nvSpPr>
            <p:cNvPr id="49" name="TextBox 48">
              <a:extLst>
                <a:ext uri="{FF2B5EF4-FFF2-40B4-BE49-F238E27FC236}">
                  <a16:creationId xmlns:a16="http://schemas.microsoft.com/office/drawing/2014/main" id="{433A2988-5AFC-4AC3-B3BB-B96D0EE178A1}"/>
                </a:ext>
              </a:extLst>
            </p:cNvPr>
            <p:cNvSpPr txBox="1"/>
            <p:nvPr/>
          </p:nvSpPr>
          <p:spPr>
            <a:xfrm>
              <a:off x="852801" y="2746303"/>
              <a:ext cx="299762"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AD DS</a:t>
              </a:r>
            </a:p>
          </p:txBody>
        </p:sp>
        <p:sp>
          <p:nvSpPr>
            <p:cNvPr id="50" name="TextBox 49">
              <a:extLst>
                <a:ext uri="{FF2B5EF4-FFF2-40B4-BE49-F238E27FC236}">
                  <a16:creationId xmlns:a16="http://schemas.microsoft.com/office/drawing/2014/main" id="{215E41F7-0CF7-4263-8AAC-81B7F17A0114}"/>
                </a:ext>
              </a:extLst>
            </p:cNvPr>
            <p:cNvSpPr txBox="1"/>
            <p:nvPr/>
          </p:nvSpPr>
          <p:spPr>
            <a:xfrm>
              <a:off x="1483367" y="2746303"/>
              <a:ext cx="277320" cy="251094"/>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Web</a:t>
              </a:r>
              <a:br>
                <a:rPr lang="en-US" sz="816">
                  <a:gradFill>
                    <a:gsLst>
                      <a:gs pos="79646">
                        <a:srgbClr val="002050"/>
                      </a:gs>
                      <a:gs pos="50000">
                        <a:srgbClr val="002050"/>
                      </a:gs>
                    </a:gsLst>
                    <a:lin ang="5400000" scaled="0"/>
                  </a:gradFill>
                  <a:latin typeface="Segoe UI"/>
                </a:rPr>
              </a:br>
              <a:r>
                <a:rPr lang="en-US" sz="816">
                  <a:gradFill>
                    <a:gsLst>
                      <a:gs pos="79646">
                        <a:srgbClr val="002050"/>
                      </a:gs>
                      <a:gs pos="50000">
                        <a:srgbClr val="002050"/>
                      </a:gs>
                    </a:gsLst>
                    <a:lin ang="5400000" scaled="0"/>
                  </a:gradFill>
                  <a:latin typeface="Segoe UI"/>
                </a:rPr>
                <a:t>server</a:t>
              </a:r>
            </a:p>
          </p:txBody>
        </p:sp>
        <p:sp>
          <p:nvSpPr>
            <p:cNvPr id="51" name="TextBox 50">
              <a:extLst>
                <a:ext uri="{FF2B5EF4-FFF2-40B4-BE49-F238E27FC236}">
                  <a16:creationId xmlns:a16="http://schemas.microsoft.com/office/drawing/2014/main" id="{249A6A3F-416C-4730-B25F-7EE901FABF34}"/>
                </a:ext>
              </a:extLst>
            </p:cNvPr>
            <p:cNvSpPr txBox="1"/>
            <p:nvPr/>
          </p:nvSpPr>
          <p:spPr>
            <a:xfrm>
              <a:off x="2201524" y="2746303"/>
              <a:ext cx="264496"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Client</a:t>
              </a:r>
            </a:p>
          </p:txBody>
        </p:sp>
        <p:sp>
          <p:nvSpPr>
            <p:cNvPr id="52" name="TextBox 51">
              <a:extLst>
                <a:ext uri="{FF2B5EF4-FFF2-40B4-BE49-F238E27FC236}">
                  <a16:creationId xmlns:a16="http://schemas.microsoft.com/office/drawing/2014/main" id="{B7932246-615A-460F-860A-BDB8F91A63DD}"/>
                </a:ext>
              </a:extLst>
            </p:cNvPr>
            <p:cNvSpPr txBox="1"/>
            <p:nvPr/>
          </p:nvSpPr>
          <p:spPr>
            <a:xfrm>
              <a:off x="898884" y="3515539"/>
              <a:ext cx="208391"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DNS</a:t>
              </a:r>
            </a:p>
          </p:txBody>
        </p:sp>
        <p:sp>
          <p:nvSpPr>
            <p:cNvPr id="53" name="TextBox 52">
              <a:extLst>
                <a:ext uri="{FF2B5EF4-FFF2-40B4-BE49-F238E27FC236}">
                  <a16:creationId xmlns:a16="http://schemas.microsoft.com/office/drawing/2014/main" id="{50CD2100-9115-4E20-B49E-3059F97642FB}"/>
                </a:ext>
              </a:extLst>
            </p:cNvPr>
            <p:cNvSpPr txBox="1"/>
            <p:nvPr/>
          </p:nvSpPr>
          <p:spPr>
            <a:xfrm>
              <a:off x="1490176" y="3515539"/>
              <a:ext cx="264496"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Client</a:t>
              </a:r>
            </a:p>
          </p:txBody>
        </p:sp>
        <p:sp>
          <p:nvSpPr>
            <p:cNvPr id="54" name="TextBox 53">
              <a:extLst>
                <a:ext uri="{FF2B5EF4-FFF2-40B4-BE49-F238E27FC236}">
                  <a16:creationId xmlns:a16="http://schemas.microsoft.com/office/drawing/2014/main" id="{FC99531A-BA09-49F8-8D8D-3090797BE0E5}"/>
                </a:ext>
              </a:extLst>
            </p:cNvPr>
            <p:cNvSpPr txBox="1"/>
            <p:nvPr/>
          </p:nvSpPr>
          <p:spPr>
            <a:xfrm>
              <a:off x="2123378" y="3515539"/>
              <a:ext cx="421590" cy="251094"/>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On-prem</a:t>
              </a:r>
              <a:br>
                <a:rPr lang="en-US" sz="816">
                  <a:gradFill>
                    <a:gsLst>
                      <a:gs pos="79646">
                        <a:srgbClr val="002050"/>
                      </a:gs>
                      <a:gs pos="50000">
                        <a:srgbClr val="002050"/>
                      </a:gs>
                    </a:gsLst>
                    <a:lin ang="5400000" scaled="0"/>
                  </a:gradFill>
                  <a:latin typeface="Segoe UI"/>
                </a:rPr>
              </a:br>
              <a:r>
                <a:rPr lang="en-US" sz="816">
                  <a:gradFill>
                    <a:gsLst>
                      <a:gs pos="79646">
                        <a:srgbClr val="002050"/>
                      </a:gs>
                      <a:gs pos="50000">
                        <a:srgbClr val="002050"/>
                      </a:gs>
                    </a:gsLst>
                    <a:lin ang="5400000" scaled="0"/>
                  </a:gradFill>
                  <a:latin typeface="Segoe UI"/>
                </a:rPr>
                <a:t>system</a:t>
              </a:r>
            </a:p>
          </p:txBody>
        </p:sp>
        <p:sp>
          <p:nvSpPr>
            <p:cNvPr id="55" name="TextBox 54">
              <a:extLst>
                <a:ext uri="{FF2B5EF4-FFF2-40B4-BE49-F238E27FC236}">
                  <a16:creationId xmlns:a16="http://schemas.microsoft.com/office/drawing/2014/main" id="{83FC0597-8234-475A-AAE4-279C7B06D47E}"/>
                </a:ext>
              </a:extLst>
            </p:cNvPr>
            <p:cNvSpPr txBox="1"/>
            <p:nvPr/>
          </p:nvSpPr>
          <p:spPr>
            <a:xfrm>
              <a:off x="2985993" y="3191772"/>
              <a:ext cx="347852"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Firewall</a:t>
              </a:r>
            </a:p>
          </p:txBody>
        </p:sp>
        <p:sp>
          <p:nvSpPr>
            <p:cNvPr id="56" name="Rectangle 55">
              <a:extLst>
                <a:ext uri="{FF2B5EF4-FFF2-40B4-BE49-F238E27FC236}">
                  <a16:creationId xmlns:a16="http://schemas.microsoft.com/office/drawing/2014/main" id="{FD99588D-E8E6-4ED1-BE77-B3A38CFB67DE}"/>
                </a:ext>
              </a:extLst>
            </p:cNvPr>
            <p:cNvSpPr/>
            <p:nvPr/>
          </p:nvSpPr>
          <p:spPr bwMode="auto">
            <a:xfrm>
              <a:off x="4267200" y="1600201"/>
              <a:ext cx="3491322" cy="477289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Shared Services</a:t>
              </a:r>
            </a:p>
          </p:txBody>
        </p:sp>
        <p:sp>
          <p:nvSpPr>
            <p:cNvPr id="57" name="Rectangle 56">
              <a:extLst>
                <a:ext uri="{FF2B5EF4-FFF2-40B4-BE49-F238E27FC236}">
                  <a16:creationId xmlns:a16="http://schemas.microsoft.com/office/drawing/2014/main" id="{2E028927-F43C-4001-AAE4-C2FE931D1C15}"/>
                </a:ext>
              </a:extLst>
            </p:cNvPr>
            <p:cNvSpPr/>
            <p:nvPr/>
          </p:nvSpPr>
          <p:spPr bwMode="auto">
            <a:xfrm>
              <a:off x="8115218" y="1600201"/>
              <a:ext cx="3139522" cy="2154374"/>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PaaS Spoke 1</a:t>
              </a:r>
            </a:p>
          </p:txBody>
        </p:sp>
        <p:sp>
          <p:nvSpPr>
            <p:cNvPr id="58" name="Rectangle 57">
              <a:extLst>
                <a:ext uri="{FF2B5EF4-FFF2-40B4-BE49-F238E27FC236}">
                  <a16:creationId xmlns:a16="http://schemas.microsoft.com/office/drawing/2014/main" id="{91C57C5B-80B0-4D48-8F3E-150A8D15FA5E}"/>
                </a:ext>
              </a:extLst>
            </p:cNvPr>
            <p:cNvSpPr/>
            <p:nvPr/>
          </p:nvSpPr>
          <p:spPr bwMode="auto">
            <a:xfrm>
              <a:off x="8115218" y="3902670"/>
              <a:ext cx="3139522" cy="2470422"/>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defTabSz="951028" fontAlgn="base">
                <a:spcBef>
                  <a:spcPct val="0"/>
                </a:spcBef>
                <a:spcAft>
                  <a:spcPct val="0"/>
                </a:spcAft>
                <a:defRPr/>
              </a:pPr>
              <a:r>
                <a:rPr lang="en-US" sz="816" err="1">
                  <a:gradFill>
                    <a:gsLst>
                      <a:gs pos="64602">
                        <a:srgbClr val="1A1A1A"/>
                      </a:gs>
                      <a:gs pos="40075">
                        <a:srgbClr val="1A1A1A"/>
                      </a:gs>
                    </a:gsLst>
                    <a:lin ang="5400000" scaled="0"/>
                  </a:gradFill>
                  <a:latin typeface="Segoe UI"/>
                </a:rPr>
                <a:t>Iaas</a:t>
              </a:r>
              <a:r>
                <a:rPr lang="en-US" sz="816">
                  <a:gradFill>
                    <a:gsLst>
                      <a:gs pos="64602">
                        <a:srgbClr val="1A1A1A"/>
                      </a:gs>
                      <a:gs pos="40075">
                        <a:srgbClr val="1A1A1A"/>
                      </a:gs>
                    </a:gsLst>
                    <a:lin ang="5400000" scaled="0"/>
                  </a:gradFill>
                  <a:latin typeface="Segoe UI"/>
                </a:rPr>
                <a:t> Spoke2</a:t>
              </a:r>
            </a:p>
          </p:txBody>
        </p:sp>
        <p:sp>
          <p:nvSpPr>
            <p:cNvPr id="59" name="TextBox 58">
              <a:extLst>
                <a:ext uri="{FF2B5EF4-FFF2-40B4-BE49-F238E27FC236}">
                  <a16:creationId xmlns:a16="http://schemas.microsoft.com/office/drawing/2014/main" id="{B78DF8B1-5EF1-4C85-B75B-6321D269E9FA}"/>
                </a:ext>
              </a:extLst>
            </p:cNvPr>
            <p:cNvSpPr txBox="1"/>
            <p:nvPr/>
          </p:nvSpPr>
          <p:spPr>
            <a:xfrm>
              <a:off x="2473347" y="3982125"/>
              <a:ext cx="591509"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On-premises</a:t>
              </a:r>
            </a:p>
          </p:txBody>
        </p:sp>
        <p:sp>
          <p:nvSpPr>
            <p:cNvPr id="60" name="Rectangle 59">
              <a:extLst>
                <a:ext uri="{FF2B5EF4-FFF2-40B4-BE49-F238E27FC236}">
                  <a16:creationId xmlns:a16="http://schemas.microsoft.com/office/drawing/2014/main" id="{C19CB7E2-CFF6-49A8-89A0-8B2AD9F3B582}"/>
                </a:ext>
              </a:extLst>
            </p:cNvPr>
            <p:cNvSpPr/>
            <p:nvPr/>
          </p:nvSpPr>
          <p:spPr bwMode="auto">
            <a:xfrm>
              <a:off x="4490892" y="2374093"/>
              <a:ext cx="3043937" cy="325007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61" name="Rectangle 60">
              <a:extLst>
                <a:ext uri="{FF2B5EF4-FFF2-40B4-BE49-F238E27FC236}">
                  <a16:creationId xmlns:a16="http://schemas.microsoft.com/office/drawing/2014/main" id="{A7535828-DCA9-4E5D-89A3-32630B73FE5A}"/>
                </a:ext>
              </a:extLst>
            </p:cNvPr>
            <p:cNvSpPr/>
            <p:nvPr/>
          </p:nvSpPr>
          <p:spPr bwMode="auto">
            <a:xfrm>
              <a:off x="4588829" y="2463514"/>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93260" bIns="47565" numCol="1" rtlCol="0" anchor="t" anchorCtr="0" compatLnSpc="1">
              <a:prstTxWarp prst="textNoShape">
                <a:avLst/>
              </a:prstTxWarp>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Gateway subnet</a:t>
              </a:r>
            </a:p>
          </p:txBody>
        </p:sp>
        <p:sp>
          <p:nvSpPr>
            <p:cNvPr id="62" name="Rectangle 61">
              <a:extLst>
                <a:ext uri="{FF2B5EF4-FFF2-40B4-BE49-F238E27FC236}">
                  <a16:creationId xmlns:a16="http://schemas.microsoft.com/office/drawing/2014/main" id="{5CD58702-CF11-4269-AE78-1605E2D4CC01}"/>
                </a:ext>
              </a:extLst>
            </p:cNvPr>
            <p:cNvSpPr/>
            <p:nvPr/>
          </p:nvSpPr>
          <p:spPr bwMode="auto">
            <a:xfrm>
              <a:off x="5418093" y="2457860"/>
              <a:ext cx="1009177"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WAF: HTTP/s ingress</a:t>
              </a:r>
            </a:p>
          </p:txBody>
        </p:sp>
        <p:sp>
          <p:nvSpPr>
            <p:cNvPr id="63" name="Rectangle 62">
              <a:extLst>
                <a:ext uri="{FF2B5EF4-FFF2-40B4-BE49-F238E27FC236}">
                  <a16:creationId xmlns:a16="http://schemas.microsoft.com/office/drawing/2014/main" id="{532B9894-DD11-4C02-8A47-3C378B51D9B5}"/>
                </a:ext>
              </a:extLst>
            </p:cNvPr>
            <p:cNvSpPr/>
            <p:nvPr/>
          </p:nvSpPr>
          <p:spPr bwMode="auto">
            <a:xfrm>
              <a:off x="6524048" y="2457860"/>
              <a:ext cx="914003"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Egress</a:t>
              </a:r>
            </a:p>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Ingress (non-http/s) </a:t>
              </a:r>
              <a:br>
                <a:rPr lang="en-US" sz="816">
                  <a:gradFill>
                    <a:gsLst>
                      <a:gs pos="64602">
                        <a:srgbClr val="1A1A1A"/>
                      </a:gs>
                      <a:gs pos="40075">
                        <a:srgbClr val="1A1A1A"/>
                      </a:gs>
                    </a:gsLst>
                    <a:lin ang="5400000" scaled="0"/>
                  </a:gradFill>
                  <a:latin typeface="Segoe UI"/>
                </a:rPr>
              </a:br>
              <a:r>
                <a:rPr lang="en-US" sz="816">
                  <a:gradFill>
                    <a:gsLst>
                      <a:gs pos="64602">
                        <a:srgbClr val="1A1A1A"/>
                      </a:gs>
                      <a:gs pos="40075">
                        <a:srgbClr val="1A1A1A"/>
                      </a:gs>
                    </a:gsLst>
                    <a:lin ang="5400000" scaled="0"/>
                  </a:gradFill>
                  <a:latin typeface="Segoe UI"/>
                </a:rPr>
                <a:t>Spoke-Spoke</a:t>
              </a:r>
            </a:p>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Spoke-On-Prem</a:t>
              </a:r>
            </a:p>
          </p:txBody>
        </p:sp>
        <p:sp>
          <p:nvSpPr>
            <p:cNvPr id="64" name="Rectangle 63">
              <a:extLst>
                <a:ext uri="{FF2B5EF4-FFF2-40B4-BE49-F238E27FC236}">
                  <a16:creationId xmlns:a16="http://schemas.microsoft.com/office/drawing/2014/main" id="{85A1893A-4714-4948-A171-42BD4BA7ED20}"/>
                </a:ext>
              </a:extLst>
            </p:cNvPr>
            <p:cNvSpPr/>
            <p:nvPr/>
          </p:nvSpPr>
          <p:spPr bwMode="auto">
            <a:xfrm>
              <a:off x="4588829" y="4117110"/>
              <a:ext cx="2857545" cy="129499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Shared services subnet</a:t>
              </a:r>
            </a:p>
          </p:txBody>
        </p:sp>
        <p:sp>
          <p:nvSpPr>
            <p:cNvPr id="65" name="Rectangle 64">
              <a:extLst>
                <a:ext uri="{FF2B5EF4-FFF2-40B4-BE49-F238E27FC236}">
                  <a16:creationId xmlns:a16="http://schemas.microsoft.com/office/drawing/2014/main" id="{94AB231B-4F70-47FA-B48D-A27024A3D6D0}"/>
                </a:ext>
              </a:extLst>
            </p:cNvPr>
            <p:cNvSpPr/>
            <p:nvPr/>
          </p:nvSpPr>
          <p:spPr bwMode="auto">
            <a:xfrm>
              <a:off x="6817476" y="549191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TextBox 71">
              <a:extLst>
                <a:ext uri="{FF2B5EF4-FFF2-40B4-BE49-F238E27FC236}">
                  <a16:creationId xmlns:a16="http://schemas.microsoft.com/office/drawing/2014/main" id="{1C4EB9CE-3002-4C79-BB63-12F3BA69AD68}"/>
                </a:ext>
              </a:extLst>
            </p:cNvPr>
            <p:cNvSpPr txBox="1"/>
            <p:nvPr/>
          </p:nvSpPr>
          <p:spPr>
            <a:xfrm>
              <a:off x="6021242" y="5456513"/>
              <a:ext cx="910507"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Hub virtual network</a:t>
              </a:r>
            </a:p>
          </p:txBody>
        </p:sp>
        <p:sp>
          <p:nvSpPr>
            <p:cNvPr id="73" name="Rectangle 72">
              <a:extLst>
                <a:ext uri="{FF2B5EF4-FFF2-40B4-BE49-F238E27FC236}">
                  <a16:creationId xmlns:a16="http://schemas.microsoft.com/office/drawing/2014/main" id="{0AF1074A-D4C5-47CD-AAF6-3858B04CD0B3}"/>
                </a:ext>
              </a:extLst>
            </p:cNvPr>
            <p:cNvSpPr/>
            <p:nvPr/>
          </p:nvSpPr>
          <p:spPr bwMode="auto">
            <a:xfrm>
              <a:off x="8339444" y="4058805"/>
              <a:ext cx="2182903" cy="1884787"/>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cxnSp>
          <p:nvCxnSpPr>
            <p:cNvPr id="75" name="Straight Connector 74">
              <a:extLst>
                <a:ext uri="{FF2B5EF4-FFF2-40B4-BE49-F238E27FC236}">
                  <a16:creationId xmlns:a16="http://schemas.microsoft.com/office/drawing/2014/main" id="{F0D0BF73-BB7A-464C-90F9-ECCCB8E14200}"/>
                </a:ext>
              </a:extLst>
            </p:cNvPr>
            <p:cNvCxnSpPr>
              <a:cxnSpLocks/>
            </p:cNvCxnSpPr>
            <p:nvPr/>
          </p:nvCxnSpPr>
          <p:spPr>
            <a:xfrm>
              <a:off x="3393030" y="3022597"/>
              <a:ext cx="1362327"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258D7AA2-9353-4B83-931C-3E0CAC0758A2}"/>
                </a:ext>
              </a:extLst>
            </p:cNvPr>
            <p:cNvSpPr/>
            <p:nvPr/>
          </p:nvSpPr>
          <p:spPr bwMode="auto">
            <a:xfrm>
              <a:off x="3581401" y="2869413"/>
              <a:ext cx="714788" cy="32235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86" name="Group 18">
              <a:extLst>
                <a:ext uri="{FF2B5EF4-FFF2-40B4-BE49-F238E27FC236}">
                  <a16:creationId xmlns:a16="http://schemas.microsoft.com/office/drawing/2014/main" id="{1688E6FC-9449-40D6-A2DE-2769C52B2380}"/>
                </a:ext>
              </a:extLst>
            </p:cNvPr>
            <p:cNvGrpSpPr>
              <a:grpSpLocks noChangeAspect="1"/>
            </p:cNvGrpSpPr>
            <p:nvPr/>
          </p:nvGrpSpPr>
          <p:grpSpPr bwMode="auto">
            <a:xfrm>
              <a:off x="3649195" y="2913056"/>
              <a:ext cx="576528" cy="223844"/>
              <a:chOff x="3161" y="1877"/>
              <a:chExt cx="443" cy="172"/>
            </a:xfrm>
            <a:solidFill>
              <a:schemeClr val="accent1"/>
            </a:solidFill>
          </p:grpSpPr>
          <p:sp>
            <p:nvSpPr>
              <p:cNvPr id="87" name="Oval 19">
                <a:extLst>
                  <a:ext uri="{FF2B5EF4-FFF2-40B4-BE49-F238E27FC236}">
                    <a16:creationId xmlns:a16="http://schemas.microsoft.com/office/drawing/2014/main" id="{35BCE23E-580E-4D55-B93B-D1762A0A9373}"/>
                  </a:ext>
                </a:extLst>
              </p:cNvPr>
              <p:cNvSpPr>
                <a:spLocks noChangeArrowheads="1"/>
              </p:cNvSpPr>
              <p:nvPr/>
            </p:nvSpPr>
            <p:spPr bwMode="auto">
              <a:xfrm>
                <a:off x="3533" y="1877"/>
                <a:ext cx="71" cy="1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88" name="Freeform 20">
                <a:extLst>
                  <a:ext uri="{FF2B5EF4-FFF2-40B4-BE49-F238E27FC236}">
                    <a16:creationId xmlns:a16="http://schemas.microsoft.com/office/drawing/2014/main" id="{07E61A4B-A1AC-4CF7-869F-BCC480D39B10}"/>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94" name="Group 93">
              <a:extLst>
                <a:ext uri="{FF2B5EF4-FFF2-40B4-BE49-F238E27FC236}">
                  <a16:creationId xmlns:a16="http://schemas.microsoft.com/office/drawing/2014/main" id="{9B13B995-53BD-408F-A4FF-2A84ACC27AF1}"/>
                </a:ext>
              </a:extLst>
            </p:cNvPr>
            <p:cNvGrpSpPr/>
            <p:nvPr/>
          </p:nvGrpSpPr>
          <p:grpSpPr>
            <a:xfrm>
              <a:off x="3794889" y="2536538"/>
              <a:ext cx="317990" cy="172541"/>
              <a:chOff x="3232051" y="1565154"/>
              <a:chExt cx="866078" cy="469934"/>
            </a:xfrm>
          </p:grpSpPr>
          <p:sp>
            <p:nvSpPr>
              <p:cNvPr id="90" name="Isosceles Triangle 89">
                <a:extLst>
                  <a:ext uri="{FF2B5EF4-FFF2-40B4-BE49-F238E27FC236}">
                    <a16:creationId xmlns:a16="http://schemas.microsoft.com/office/drawing/2014/main" id="{7C9849AF-5397-4EEC-87DD-DB1906613CEE}"/>
                  </a:ext>
                </a:extLst>
              </p:cNvPr>
              <p:cNvSpPr/>
              <p:nvPr/>
            </p:nvSpPr>
            <p:spPr bwMode="auto">
              <a:xfrm>
                <a:off x="3292414" y="1625783"/>
                <a:ext cx="742152" cy="348676"/>
              </a:xfrm>
              <a:prstGeom prst="triangl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1" name="Oval 90">
                <a:extLst>
                  <a:ext uri="{FF2B5EF4-FFF2-40B4-BE49-F238E27FC236}">
                    <a16:creationId xmlns:a16="http://schemas.microsoft.com/office/drawing/2014/main" id="{AA70F7DA-55AD-4A48-8088-1EE02C5C750F}"/>
                  </a:ext>
                </a:extLst>
              </p:cNvPr>
              <p:cNvSpPr/>
              <p:nvPr/>
            </p:nvSpPr>
            <p:spPr bwMode="auto">
              <a:xfrm>
                <a:off x="3602861" y="1565154"/>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2" name="Oval 91">
                <a:extLst>
                  <a:ext uri="{FF2B5EF4-FFF2-40B4-BE49-F238E27FC236}">
                    <a16:creationId xmlns:a16="http://schemas.microsoft.com/office/drawing/2014/main" id="{87DAE18E-106C-42A9-9C48-2E7A5ABF2EC9}"/>
                  </a:ext>
                </a:extLst>
              </p:cNvPr>
              <p:cNvSpPr/>
              <p:nvPr/>
            </p:nvSpPr>
            <p:spPr bwMode="auto">
              <a:xfrm>
                <a:off x="3976871" y="1913830"/>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3" name="Oval 92">
                <a:extLst>
                  <a:ext uri="{FF2B5EF4-FFF2-40B4-BE49-F238E27FC236}">
                    <a16:creationId xmlns:a16="http://schemas.microsoft.com/office/drawing/2014/main" id="{0FF949F2-C8F2-44BF-86B4-00D0C7660135}"/>
                  </a:ext>
                </a:extLst>
              </p:cNvPr>
              <p:cNvSpPr/>
              <p:nvPr/>
            </p:nvSpPr>
            <p:spPr bwMode="auto">
              <a:xfrm>
                <a:off x="3232051" y="1913830"/>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95" name="TextBox 94">
              <a:extLst>
                <a:ext uri="{FF2B5EF4-FFF2-40B4-BE49-F238E27FC236}">
                  <a16:creationId xmlns:a16="http://schemas.microsoft.com/office/drawing/2014/main" id="{6CD53C4C-1CCE-479E-A707-50A0A3BFBE2F}"/>
                </a:ext>
              </a:extLst>
            </p:cNvPr>
            <p:cNvSpPr txBox="1"/>
            <p:nvPr/>
          </p:nvSpPr>
          <p:spPr>
            <a:xfrm>
              <a:off x="3681197" y="2743882"/>
              <a:ext cx="53700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ExpressRoute</a:t>
              </a:r>
            </a:p>
          </p:txBody>
        </p:sp>
        <p:grpSp>
          <p:nvGrpSpPr>
            <p:cNvPr id="102" name="Group 101">
              <a:extLst>
                <a:ext uri="{FF2B5EF4-FFF2-40B4-BE49-F238E27FC236}">
                  <a16:creationId xmlns:a16="http://schemas.microsoft.com/office/drawing/2014/main" id="{E12D2355-8591-4CA0-8D62-8A086E31F0A3}"/>
                </a:ext>
              </a:extLst>
            </p:cNvPr>
            <p:cNvGrpSpPr/>
            <p:nvPr/>
          </p:nvGrpSpPr>
          <p:grpSpPr>
            <a:xfrm>
              <a:off x="4817069" y="2888887"/>
              <a:ext cx="291232" cy="291232"/>
              <a:chOff x="-1577340" y="1866900"/>
              <a:chExt cx="1191415" cy="1191415"/>
            </a:xfrm>
          </p:grpSpPr>
          <p:sp>
            <p:nvSpPr>
              <p:cNvPr id="96" name="Oval 95">
                <a:extLst>
                  <a:ext uri="{FF2B5EF4-FFF2-40B4-BE49-F238E27FC236}">
                    <a16:creationId xmlns:a16="http://schemas.microsoft.com/office/drawing/2014/main" id="{222EA2B6-7C6E-426E-A97A-C8D2A67BE3B5}"/>
                  </a:ext>
                </a:extLst>
              </p:cNvPr>
              <p:cNvSpPr/>
              <p:nvPr/>
            </p:nvSpPr>
            <p:spPr bwMode="auto">
              <a:xfrm>
                <a:off x="-1577340" y="1866900"/>
                <a:ext cx="1191415" cy="119141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01" name="Group 100">
                <a:extLst>
                  <a:ext uri="{FF2B5EF4-FFF2-40B4-BE49-F238E27FC236}">
                    <a16:creationId xmlns:a16="http://schemas.microsoft.com/office/drawing/2014/main" id="{ED861ED2-773B-4FF8-93AB-01722FEEF3AD}"/>
                  </a:ext>
                </a:extLst>
              </p:cNvPr>
              <p:cNvGrpSpPr/>
              <p:nvPr/>
            </p:nvGrpSpPr>
            <p:grpSpPr>
              <a:xfrm>
                <a:off x="-1484020" y="1976406"/>
                <a:ext cx="1004774" cy="972403"/>
                <a:chOff x="-1484258" y="1974303"/>
                <a:chExt cx="1004774" cy="972403"/>
              </a:xfrm>
            </p:grpSpPr>
            <p:sp>
              <p:nvSpPr>
                <p:cNvPr id="97" name="Arrow: Down 96">
                  <a:extLst>
                    <a:ext uri="{FF2B5EF4-FFF2-40B4-BE49-F238E27FC236}">
                      <a16:creationId xmlns:a16="http://schemas.microsoft.com/office/drawing/2014/main" id="{83556D73-0BA3-43FA-B847-EAABF1DEE706}"/>
                    </a:ext>
                  </a:extLst>
                </p:cNvPr>
                <p:cNvSpPr/>
                <p:nvPr/>
              </p:nvSpPr>
              <p:spPr bwMode="auto">
                <a:xfrm>
                  <a:off x="-1119933" y="197430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8" name="Arrow: Down 97">
                  <a:extLst>
                    <a:ext uri="{FF2B5EF4-FFF2-40B4-BE49-F238E27FC236}">
                      <a16:creationId xmlns:a16="http://schemas.microsoft.com/office/drawing/2014/main" id="{48919442-77C2-4E77-8399-92D063846136}"/>
                    </a:ext>
                  </a:extLst>
                </p:cNvPr>
                <p:cNvSpPr/>
                <p:nvPr/>
              </p:nvSpPr>
              <p:spPr bwMode="auto">
                <a:xfrm rot="5400000">
                  <a:off x="-1419734"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9" name="Arrow: Down 98">
                  <a:extLst>
                    <a:ext uri="{FF2B5EF4-FFF2-40B4-BE49-F238E27FC236}">
                      <a16:creationId xmlns:a16="http://schemas.microsoft.com/office/drawing/2014/main" id="{80C4481A-4B12-4982-833F-F20EB8375635}"/>
                    </a:ext>
                  </a:extLst>
                </p:cNvPr>
                <p:cNvSpPr/>
                <p:nvPr/>
              </p:nvSpPr>
              <p:spPr bwMode="auto">
                <a:xfrm rot="10800000">
                  <a:off x="-1119933" y="2541058"/>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0" name="Arrow: Down 99">
                  <a:extLst>
                    <a:ext uri="{FF2B5EF4-FFF2-40B4-BE49-F238E27FC236}">
                      <a16:creationId xmlns:a16="http://schemas.microsoft.com/office/drawing/2014/main" id="{FD4B281C-C5EF-4DF1-A22B-33BB67A4023E}"/>
                    </a:ext>
                  </a:extLst>
                </p:cNvPr>
                <p:cNvSpPr/>
                <p:nvPr/>
              </p:nvSpPr>
              <p:spPr bwMode="auto">
                <a:xfrm rot="16200000">
                  <a:off x="-820608"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sp>
          <p:nvSpPr>
            <p:cNvPr id="103" name="TextBox 102">
              <a:extLst>
                <a:ext uri="{FF2B5EF4-FFF2-40B4-BE49-F238E27FC236}">
                  <a16:creationId xmlns:a16="http://schemas.microsoft.com/office/drawing/2014/main" id="{84227DF0-E203-4BA4-B6DA-7F2126C363EB}"/>
                </a:ext>
              </a:extLst>
            </p:cNvPr>
            <p:cNvSpPr txBox="1"/>
            <p:nvPr/>
          </p:nvSpPr>
          <p:spPr>
            <a:xfrm>
              <a:off x="4727045" y="3251698"/>
              <a:ext cx="471284"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ER Gateway</a:t>
              </a:r>
            </a:p>
          </p:txBody>
        </p:sp>
        <p:grpSp>
          <p:nvGrpSpPr>
            <p:cNvPr id="168" name="Group 23">
              <a:extLst>
                <a:ext uri="{FF2B5EF4-FFF2-40B4-BE49-F238E27FC236}">
                  <a16:creationId xmlns:a16="http://schemas.microsoft.com/office/drawing/2014/main" id="{68305D49-5600-4C95-8AA1-BC978FF0CE48}"/>
                </a:ext>
              </a:extLst>
            </p:cNvPr>
            <p:cNvGrpSpPr>
              <a:grpSpLocks noChangeAspect="1"/>
            </p:cNvGrpSpPr>
            <p:nvPr/>
          </p:nvGrpSpPr>
          <p:grpSpPr bwMode="auto">
            <a:xfrm>
              <a:off x="5428119" y="1933448"/>
              <a:ext cx="312670" cy="342928"/>
              <a:chOff x="2150" y="3010"/>
              <a:chExt cx="310" cy="340"/>
            </a:xfrm>
          </p:grpSpPr>
          <p:sp>
            <p:nvSpPr>
              <p:cNvPr id="170" name="Freeform 24">
                <a:extLst>
                  <a:ext uri="{FF2B5EF4-FFF2-40B4-BE49-F238E27FC236}">
                    <a16:creationId xmlns:a16="http://schemas.microsoft.com/office/drawing/2014/main" id="{ABC2D0AE-2061-4759-BDE0-BE2F54064C30}"/>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1" name="Freeform 25">
                <a:extLst>
                  <a:ext uri="{FF2B5EF4-FFF2-40B4-BE49-F238E27FC236}">
                    <a16:creationId xmlns:a16="http://schemas.microsoft.com/office/drawing/2014/main" id="{14E9B35C-9DD5-495B-9E2F-921931F0398F}"/>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72" name="Group 23">
              <a:extLst>
                <a:ext uri="{FF2B5EF4-FFF2-40B4-BE49-F238E27FC236}">
                  <a16:creationId xmlns:a16="http://schemas.microsoft.com/office/drawing/2014/main" id="{D764B3CC-8D04-48EA-8884-61F94A80AE1D}"/>
                </a:ext>
              </a:extLst>
            </p:cNvPr>
            <p:cNvGrpSpPr>
              <a:grpSpLocks noChangeAspect="1"/>
            </p:cNvGrpSpPr>
            <p:nvPr/>
          </p:nvGrpSpPr>
          <p:grpSpPr bwMode="auto">
            <a:xfrm>
              <a:off x="6508795" y="1933448"/>
              <a:ext cx="312670" cy="342928"/>
              <a:chOff x="2150" y="3010"/>
              <a:chExt cx="310" cy="340"/>
            </a:xfrm>
          </p:grpSpPr>
          <p:sp>
            <p:nvSpPr>
              <p:cNvPr id="173" name="Freeform 24">
                <a:extLst>
                  <a:ext uri="{FF2B5EF4-FFF2-40B4-BE49-F238E27FC236}">
                    <a16:creationId xmlns:a16="http://schemas.microsoft.com/office/drawing/2014/main" id="{9BA2BE8F-302E-482B-BA4D-7B8880700419}"/>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4" name="Freeform 25">
                <a:extLst>
                  <a:ext uri="{FF2B5EF4-FFF2-40B4-BE49-F238E27FC236}">
                    <a16:creationId xmlns:a16="http://schemas.microsoft.com/office/drawing/2014/main" id="{19AC9A17-3C8F-43CA-9ED8-DBAC29769A4B}"/>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175" name="TextBox 174">
              <a:extLst>
                <a:ext uri="{FF2B5EF4-FFF2-40B4-BE49-F238E27FC236}">
                  <a16:creationId xmlns:a16="http://schemas.microsoft.com/office/drawing/2014/main" id="{D5B084A7-2C49-4ABC-8EC4-D29BDF0EA0B5}"/>
                </a:ext>
              </a:extLst>
            </p:cNvPr>
            <p:cNvSpPr txBox="1"/>
            <p:nvPr/>
          </p:nvSpPr>
          <p:spPr>
            <a:xfrm>
              <a:off x="5377667" y="1695570"/>
              <a:ext cx="413575" cy="219804"/>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DDOS</a:t>
              </a:r>
              <a:br>
                <a:rPr lang="en-US" sz="714">
                  <a:gradFill>
                    <a:gsLst>
                      <a:gs pos="2917">
                        <a:srgbClr val="1A1A1A"/>
                      </a:gs>
                      <a:gs pos="30000">
                        <a:srgbClr val="1A1A1A"/>
                      </a:gs>
                    </a:gsLst>
                    <a:lin ang="5400000" scaled="0"/>
                  </a:gradFill>
                  <a:latin typeface="Segoe UI"/>
                </a:rPr>
              </a:br>
              <a:r>
                <a:rPr lang="en-US" sz="714">
                  <a:gradFill>
                    <a:gsLst>
                      <a:gs pos="2917">
                        <a:srgbClr val="1A1A1A"/>
                      </a:gs>
                      <a:gs pos="30000">
                        <a:srgbClr val="1A1A1A"/>
                      </a:gs>
                    </a:gsLst>
                    <a:lin ang="5400000" scaled="0"/>
                  </a:gradFill>
                  <a:latin typeface="Segoe UI"/>
                </a:rPr>
                <a:t>Protection</a:t>
              </a:r>
            </a:p>
          </p:txBody>
        </p:sp>
        <p:sp>
          <p:nvSpPr>
            <p:cNvPr id="176" name="TextBox 175">
              <a:extLst>
                <a:ext uri="{FF2B5EF4-FFF2-40B4-BE49-F238E27FC236}">
                  <a16:creationId xmlns:a16="http://schemas.microsoft.com/office/drawing/2014/main" id="{E5FA791C-3A20-4F5A-8837-A23B29108B59}"/>
                </a:ext>
              </a:extLst>
            </p:cNvPr>
            <p:cNvSpPr txBox="1"/>
            <p:nvPr/>
          </p:nvSpPr>
          <p:spPr>
            <a:xfrm>
              <a:off x="6456790" y="1695570"/>
              <a:ext cx="413575" cy="219804"/>
            </a:xfrm>
            <a:prstGeom prst="rect">
              <a:avLst/>
            </a:prstGeom>
            <a:noFill/>
          </p:spPr>
          <p:txBody>
            <a:bodyPr wrap="none" lIns="0" tIns="0" rIns="0" bIns="0" rtlCol="0">
              <a:spAutoFit/>
            </a:bodyPr>
            <a:lstStyle/>
            <a:p>
              <a:pPr algn="ctr" defTabSz="932563">
                <a:defRPr/>
              </a:pPr>
              <a:r>
                <a:rPr lang="en-US" sz="714">
                  <a:gradFill>
                    <a:gsLst>
                      <a:gs pos="2917">
                        <a:srgbClr val="1A1A1A"/>
                      </a:gs>
                      <a:gs pos="30000">
                        <a:srgbClr val="1A1A1A"/>
                      </a:gs>
                    </a:gsLst>
                    <a:lin ang="5400000" scaled="0"/>
                  </a:gradFill>
                  <a:latin typeface="Segoe UI"/>
                </a:rPr>
                <a:t>DDOS</a:t>
              </a:r>
              <a:br>
                <a:rPr lang="en-US" sz="714">
                  <a:gradFill>
                    <a:gsLst>
                      <a:gs pos="2917">
                        <a:srgbClr val="1A1A1A"/>
                      </a:gs>
                      <a:gs pos="30000">
                        <a:srgbClr val="1A1A1A"/>
                      </a:gs>
                    </a:gsLst>
                    <a:lin ang="5400000" scaled="0"/>
                  </a:gradFill>
                  <a:latin typeface="Segoe UI"/>
                </a:rPr>
              </a:br>
              <a:r>
                <a:rPr lang="en-US" sz="714">
                  <a:gradFill>
                    <a:gsLst>
                      <a:gs pos="2917">
                        <a:srgbClr val="1A1A1A"/>
                      </a:gs>
                      <a:gs pos="30000">
                        <a:srgbClr val="1A1A1A"/>
                      </a:gs>
                    </a:gsLst>
                    <a:lin ang="5400000" scaled="0"/>
                  </a:gradFill>
                  <a:latin typeface="Segoe UI"/>
                </a:rPr>
                <a:t>Protection</a:t>
              </a:r>
            </a:p>
          </p:txBody>
        </p:sp>
        <p:cxnSp>
          <p:nvCxnSpPr>
            <p:cNvPr id="179" name="Straight Connector 178">
              <a:extLst>
                <a:ext uri="{FF2B5EF4-FFF2-40B4-BE49-F238E27FC236}">
                  <a16:creationId xmlns:a16="http://schemas.microsoft.com/office/drawing/2014/main" id="{5C50DCFD-FD0C-4AC1-8270-96E3EC24E3DB}"/>
                </a:ext>
              </a:extLst>
            </p:cNvPr>
            <p:cNvCxnSpPr>
              <a:cxnSpLocks/>
            </p:cNvCxnSpPr>
            <p:nvPr/>
          </p:nvCxnSpPr>
          <p:spPr>
            <a:xfrm>
              <a:off x="5922044" y="2205038"/>
              <a:ext cx="0" cy="64531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426D3FD8-BC29-47CA-9882-1282B05E71A9}"/>
                </a:ext>
              </a:extLst>
            </p:cNvPr>
            <p:cNvSpPr txBox="1"/>
            <p:nvPr/>
          </p:nvSpPr>
          <p:spPr>
            <a:xfrm>
              <a:off x="5832023" y="2048239"/>
              <a:ext cx="193258" cy="156799"/>
            </a:xfrm>
            <a:prstGeom prst="rect">
              <a:avLst/>
            </a:prstGeom>
            <a:noFill/>
            <a:ln w="19050">
              <a:solidFill>
                <a:schemeClr val="tx1"/>
              </a:solidFill>
            </a:ln>
          </p:spPr>
          <p:txBody>
            <a:bodyPr wrap="none" lIns="27978" tIns="27978" rIns="27978" bIns="27978" rtlCol="0">
              <a:noAutofit/>
            </a:bodyPr>
            <a:lstStyle/>
            <a:p>
              <a:pPr algn="ctr" defTabSz="932563">
                <a:defRPr/>
              </a:pPr>
              <a:r>
                <a:rPr lang="en-US" sz="714" b="1">
                  <a:gradFill>
                    <a:gsLst>
                      <a:gs pos="2917">
                        <a:srgbClr val="1A1A1A"/>
                      </a:gs>
                      <a:gs pos="30000">
                        <a:srgbClr val="1A1A1A"/>
                      </a:gs>
                    </a:gsLst>
                    <a:lin ang="5400000" scaled="0"/>
                  </a:gradFill>
                  <a:latin typeface="Segoe UI"/>
                </a:rPr>
                <a:t>PIP</a:t>
              </a:r>
            </a:p>
          </p:txBody>
        </p:sp>
        <p:cxnSp>
          <p:nvCxnSpPr>
            <p:cNvPr id="183" name="Straight Connector 182">
              <a:extLst>
                <a:ext uri="{FF2B5EF4-FFF2-40B4-BE49-F238E27FC236}">
                  <a16:creationId xmlns:a16="http://schemas.microsoft.com/office/drawing/2014/main" id="{564C008B-07A1-47B3-A404-BE742AB8E3D2}"/>
                </a:ext>
              </a:extLst>
            </p:cNvPr>
            <p:cNvCxnSpPr>
              <a:cxnSpLocks/>
            </p:cNvCxnSpPr>
            <p:nvPr/>
          </p:nvCxnSpPr>
          <p:spPr>
            <a:xfrm>
              <a:off x="6969211" y="2204116"/>
              <a:ext cx="0" cy="743872"/>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09E55125-2715-44EF-BBDB-2F7ECF97FB6B}"/>
                </a:ext>
              </a:extLst>
            </p:cNvPr>
            <p:cNvSpPr txBox="1"/>
            <p:nvPr/>
          </p:nvSpPr>
          <p:spPr>
            <a:xfrm>
              <a:off x="6879190" y="2047317"/>
              <a:ext cx="193258" cy="156799"/>
            </a:xfrm>
            <a:prstGeom prst="rect">
              <a:avLst/>
            </a:prstGeom>
            <a:noFill/>
            <a:ln w="19050">
              <a:solidFill>
                <a:schemeClr val="tx1"/>
              </a:solidFill>
            </a:ln>
          </p:spPr>
          <p:txBody>
            <a:bodyPr wrap="none" lIns="27978" tIns="27978" rIns="27978" bIns="27978" rtlCol="0">
              <a:noAutofit/>
            </a:bodyPr>
            <a:lstStyle/>
            <a:p>
              <a:pPr algn="ctr" defTabSz="932563">
                <a:defRPr/>
              </a:pPr>
              <a:r>
                <a:rPr lang="en-US" sz="714" b="1">
                  <a:gradFill>
                    <a:gsLst>
                      <a:gs pos="2917">
                        <a:srgbClr val="1A1A1A"/>
                      </a:gs>
                      <a:gs pos="30000">
                        <a:srgbClr val="1A1A1A"/>
                      </a:gs>
                    </a:gsLst>
                    <a:lin ang="5400000" scaled="0"/>
                  </a:gradFill>
                  <a:latin typeface="Segoe UI"/>
                </a:rPr>
                <a:t>PIP</a:t>
              </a:r>
            </a:p>
          </p:txBody>
        </p:sp>
        <p:pic>
          <p:nvPicPr>
            <p:cNvPr id="187" name="Graphic 186">
              <a:extLst>
                <a:ext uri="{FF2B5EF4-FFF2-40B4-BE49-F238E27FC236}">
                  <a16:creationId xmlns:a16="http://schemas.microsoft.com/office/drawing/2014/main" id="{D02A6D01-24F6-4F79-8073-CC94B50F3C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7204" y="4332095"/>
              <a:ext cx="298466" cy="366300"/>
            </a:xfrm>
            <a:prstGeom prst="rect">
              <a:avLst/>
            </a:prstGeom>
          </p:spPr>
        </p:pic>
        <p:pic>
          <p:nvPicPr>
            <p:cNvPr id="188" name="Graphic 187">
              <a:extLst>
                <a:ext uri="{FF2B5EF4-FFF2-40B4-BE49-F238E27FC236}">
                  <a16:creationId xmlns:a16="http://schemas.microsoft.com/office/drawing/2014/main" id="{BE91F921-E615-4C10-BD4B-642B5420C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7204" y="5081313"/>
              <a:ext cx="298466" cy="366300"/>
            </a:xfrm>
            <a:prstGeom prst="rect">
              <a:avLst/>
            </a:prstGeom>
          </p:spPr>
        </p:pic>
        <p:pic>
          <p:nvPicPr>
            <p:cNvPr id="189" name="Graphic 188">
              <a:extLst>
                <a:ext uri="{FF2B5EF4-FFF2-40B4-BE49-F238E27FC236}">
                  <a16:creationId xmlns:a16="http://schemas.microsoft.com/office/drawing/2014/main" id="{6B604C9D-9D57-476F-A8FF-98181D29F5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7204" y="5766935"/>
              <a:ext cx="298466" cy="366300"/>
            </a:xfrm>
            <a:prstGeom prst="rect">
              <a:avLst/>
            </a:prstGeom>
          </p:spPr>
        </p:pic>
        <p:sp>
          <p:nvSpPr>
            <p:cNvPr id="190" name="TextBox 189">
              <a:extLst>
                <a:ext uri="{FF2B5EF4-FFF2-40B4-BE49-F238E27FC236}">
                  <a16:creationId xmlns:a16="http://schemas.microsoft.com/office/drawing/2014/main" id="{A209910A-BAB4-4A8E-85BD-32414170B9E2}"/>
                </a:ext>
              </a:extLst>
            </p:cNvPr>
            <p:cNvSpPr txBox="1"/>
            <p:nvPr/>
          </p:nvSpPr>
          <p:spPr>
            <a:xfrm>
              <a:off x="3729762" y="4768902"/>
              <a:ext cx="293350"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err="1">
                  <a:gradFill>
                    <a:gsLst>
                      <a:gs pos="2917">
                        <a:srgbClr val="1A1A1A"/>
                      </a:gs>
                      <a:gs pos="30000">
                        <a:srgbClr val="1A1A1A"/>
                      </a:gs>
                    </a:gsLst>
                    <a:lin ang="5400000" scaled="0"/>
                  </a:gradFill>
                  <a:latin typeface="Segoe UI"/>
                </a:rPr>
                <a:t>SysOps</a:t>
              </a:r>
              <a:endParaRPr lang="en-US" sz="714">
                <a:gradFill>
                  <a:gsLst>
                    <a:gs pos="2917">
                      <a:srgbClr val="1A1A1A"/>
                    </a:gs>
                    <a:gs pos="30000">
                      <a:srgbClr val="1A1A1A"/>
                    </a:gs>
                  </a:gsLst>
                  <a:lin ang="5400000" scaled="0"/>
                </a:gradFill>
                <a:latin typeface="Segoe UI"/>
              </a:endParaRPr>
            </a:p>
          </p:txBody>
        </p:sp>
        <p:sp>
          <p:nvSpPr>
            <p:cNvPr id="191" name="TextBox 190">
              <a:extLst>
                <a:ext uri="{FF2B5EF4-FFF2-40B4-BE49-F238E27FC236}">
                  <a16:creationId xmlns:a16="http://schemas.microsoft.com/office/drawing/2014/main" id="{A9E485ED-C268-4377-867F-1E01F011DDD8}"/>
                </a:ext>
              </a:extLst>
            </p:cNvPr>
            <p:cNvSpPr txBox="1"/>
            <p:nvPr/>
          </p:nvSpPr>
          <p:spPr>
            <a:xfrm>
              <a:off x="3726557" y="5512782"/>
              <a:ext cx="299762"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SecOps</a:t>
              </a:r>
            </a:p>
          </p:txBody>
        </p:sp>
        <p:sp>
          <p:nvSpPr>
            <p:cNvPr id="192" name="TextBox 191">
              <a:extLst>
                <a:ext uri="{FF2B5EF4-FFF2-40B4-BE49-F238E27FC236}">
                  <a16:creationId xmlns:a16="http://schemas.microsoft.com/office/drawing/2014/main" id="{F9776931-879A-434E-B0E5-6274D731FD3C}"/>
                </a:ext>
              </a:extLst>
            </p:cNvPr>
            <p:cNvSpPr txBox="1"/>
            <p:nvPr/>
          </p:nvSpPr>
          <p:spPr>
            <a:xfrm>
              <a:off x="3721747" y="6193066"/>
              <a:ext cx="309380"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NetOps</a:t>
              </a:r>
            </a:p>
          </p:txBody>
        </p:sp>
        <p:grpSp>
          <p:nvGrpSpPr>
            <p:cNvPr id="193" name="Group 192">
              <a:extLst>
                <a:ext uri="{FF2B5EF4-FFF2-40B4-BE49-F238E27FC236}">
                  <a16:creationId xmlns:a16="http://schemas.microsoft.com/office/drawing/2014/main" id="{1DEB2521-DEB9-464E-B047-A7FC8FF0A5FD}"/>
                </a:ext>
              </a:extLst>
            </p:cNvPr>
            <p:cNvGrpSpPr/>
            <p:nvPr/>
          </p:nvGrpSpPr>
          <p:grpSpPr>
            <a:xfrm>
              <a:off x="7269282" y="4172415"/>
              <a:ext cx="125904" cy="195664"/>
              <a:chOff x="666557" y="2477604"/>
              <a:chExt cx="317693" cy="493712"/>
            </a:xfrm>
          </p:grpSpPr>
          <p:grpSp>
            <p:nvGrpSpPr>
              <p:cNvPr id="194" name="Group 21">
                <a:extLst>
                  <a:ext uri="{FF2B5EF4-FFF2-40B4-BE49-F238E27FC236}">
                    <a16:creationId xmlns:a16="http://schemas.microsoft.com/office/drawing/2014/main" id="{76D1384F-7D1B-4EA3-B74E-D481577F6F35}"/>
                  </a:ext>
                </a:extLst>
              </p:cNvPr>
              <p:cNvGrpSpPr>
                <a:grpSpLocks noChangeAspect="1"/>
              </p:cNvGrpSpPr>
              <p:nvPr/>
            </p:nvGrpSpPr>
            <p:grpSpPr bwMode="auto">
              <a:xfrm>
                <a:off x="666557" y="2477604"/>
                <a:ext cx="317693" cy="493712"/>
                <a:chOff x="458" y="1306"/>
                <a:chExt cx="222" cy="345"/>
              </a:xfrm>
            </p:grpSpPr>
            <p:sp>
              <p:nvSpPr>
                <p:cNvPr id="196" name="Rectangle 22">
                  <a:extLst>
                    <a:ext uri="{FF2B5EF4-FFF2-40B4-BE49-F238E27FC236}">
                      <a16:creationId xmlns:a16="http://schemas.microsoft.com/office/drawing/2014/main" id="{A2DAAC32-261D-4C8D-9CE6-F097E60EFE2C}"/>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197" name="Freeform 23">
                  <a:extLst>
                    <a:ext uri="{FF2B5EF4-FFF2-40B4-BE49-F238E27FC236}">
                      <a16:creationId xmlns:a16="http://schemas.microsoft.com/office/drawing/2014/main" id="{0B3A2002-53D4-4FF5-89AE-CBFC281214B8}"/>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195" name="TextBox 194">
                <a:extLst>
                  <a:ext uri="{FF2B5EF4-FFF2-40B4-BE49-F238E27FC236}">
                    <a16:creationId xmlns:a16="http://schemas.microsoft.com/office/drawing/2014/main" id="{F3A4FE60-4C37-4DDD-BB27-9F96D443952F}"/>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2655">
                          <a:srgbClr val="0078D4"/>
                        </a:gs>
                        <a:gs pos="14000">
                          <a:srgbClr val="0078D4"/>
                        </a:gs>
                      </a:gsLst>
                      <a:lin ang="5400000" scaled="0"/>
                    </a:gradFill>
                    <a:latin typeface="Segoe UI Semibold"/>
                  </a:rPr>
                  <a:t>NSG</a:t>
                </a:r>
              </a:p>
            </p:txBody>
          </p:sp>
        </p:grpSp>
        <p:sp>
          <p:nvSpPr>
            <p:cNvPr id="198" name="Rectangle 197">
              <a:extLst>
                <a:ext uri="{FF2B5EF4-FFF2-40B4-BE49-F238E27FC236}">
                  <a16:creationId xmlns:a16="http://schemas.microsoft.com/office/drawing/2014/main" id="{431D9D49-5E29-458C-975D-ADB1695CFF6D}"/>
                </a:ext>
              </a:extLst>
            </p:cNvPr>
            <p:cNvSpPr/>
            <p:nvPr/>
          </p:nvSpPr>
          <p:spPr bwMode="auto">
            <a:xfrm>
              <a:off x="5418093" y="4254083"/>
              <a:ext cx="1753838" cy="739876"/>
            </a:xfrm>
            <a:prstGeom prst="rect">
              <a:avLst/>
            </a:prstGeom>
            <a:noFill/>
            <a:ln w="19050" cap="flat" cmpd="sng" algn="ctr">
              <a:solidFill>
                <a:schemeClr val="accent2"/>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grpSp>
          <p:nvGrpSpPr>
            <p:cNvPr id="200" name="Group 25">
              <a:extLst>
                <a:ext uri="{FF2B5EF4-FFF2-40B4-BE49-F238E27FC236}">
                  <a16:creationId xmlns:a16="http://schemas.microsoft.com/office/drawing/2014/main" id="{B58172D6-6951-4634-9EFD-3E724F15F826}"/>
                </a:ext>
              </a:extLst>
            </p:cNvPr>
            <p:cNvGrpSpPr>
              <a:grpSpLocks noChangeAspect="1"/>
            </p:cNvGrpSpPr>
            <p:nvPr/>
          </p:nvGrpSpPr>
          <p:grpSpPr bwMode="auto">
            <a:xfrm>
              <a:off x="5685658" y="4485970"/>
              <a:ext cx="276974" cy="214722"/>
              <a:chOff x="3689" y="2040"/>
              <a:chExt cx="307" cy="238"/>
            </a:xfrm>
          </p:grpSpPr>
          <p:sp>
            <p:nvSpPr>
              <p:cNvPr id="207" name="Freeform 26">
                <a:extLst>
                  <a:ext uri="{FF2B5EF4-FFF2-40B4-BE49-F238E27FC236}">
                    <a16:creationId xmlns:a16="http://schemas.microsoft.com/office/drawing/2014/main" id="{1B9ABB2E-4016-448F-8BD2-404AF259CDE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8" name="Freeform 27">
                <a:extLst>
                  <a:ext uri="{FF2B5EF4-FFF2-40B4-BE49-F238E27FC236}">
                    <a16:creationId xmlns:a16="http://schemas.microsoft.com/office/drawing/2014/main" id="{FB4A3F86-A47E-4A8D-8917-92C07CBF1EE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9" name="Freeform 28">
                <a:extLst>
                  <a:ext uri="{FF2B5EF4-FFF2-40B4-BE49-F238E27FC236}">
                    <a16:creationId xmlns:a16="http://schemas.microsoft.com/office/drawing/2014/main" id="{8DAFB519-5466-4378-BB7B-A1493D62A35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0" name="Line 29">
                <a:extLst>
                  <a:ext uri="{FF2B5EF4-FFF2-40B4-BE49-F238E27FC236}">
                    <a16:creationId xmlns:a16="http://schemas.microsoft.com/office/drawing/2014/main" id="{A15CF9B0-C187-4E9D-AE3B-D51E0CDAA073}"/>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1" name="Freeform 30">
                <a:extLst>
                  <a:ext uri="{FF2B5EF4-FFF2-40B4-BE49-F238E27FC236}">
                    <a16:creationId xmlns:a16="http://schemas.microsoft.com/office/drawing/2014/main" id="{E0987C74-E741-4C3E-AF77-1FDE68171F4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01" name="Group 25">
              <a:extLst>
                <a:ext uri="{FF2B5EF4-FFF2-40B4-BE49-F238E27FC236}">
                  <a16:creationId xmlns:a16="http://schemas.microsoft.com/office/drawing/2014/main" id="{F7E488FE-14D6-41BD-9F41-953545EBF728}"/>
                </a:ext>
              </a:extLst>
            </p:cNvPr>
            <p:cNvGrpSpPr>
              <a:grpSpLocks noChangeAspect="1"/>
            </p:cNvGrpSpPr>
            <p:nvPr/>
          </p:nvGrpSpPr>
          <p:grpSpPr bwMode="auto">
            <a:xfrm>
              <a:off x="6627392" y="4483714"/>
              <a:ext cx="276974" cy="214722"/>
              <a:chOff x="3689" y="2040"/>
              <a:chExt cx="307" cy="238"/>
            </a:xfrm>
          </p:grpSpPr>
          <p:sp>
            <p:nvSpPr>
              <p:cNvPr id="202" name="Freeform 26">
                <a:extLst>
                  <a:ext uri="{FF2B5EF4-FFF2-40B4-BE49-F238E27FC236}">
                    <a16:creationId xmlns:a16="http://schemas.microsoft.com/office/drawing/2014/main" id="{E4615116-B52E-482E-9542-F74CD6C3D48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3" name="Freeform 27">
                <a:extLst>
                  <a:ext uri="{FF2B5EF4-FFF2-40B4-BE49-F238E27FC236}">
                    <a16:creationId xmlns:a16="http://schemas.microsoft.com/office/drawing/2014/main" id="{27E67C73-1B5B-42DC-9A22-1127524A57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4" name="Freeform 28">
                <a:extLst>
                  <a:ext uri="{FF2B5EF4-FFF2-40B4-BE49-F238E27FC236}">
                    <a16:creationId xmlns:a16="http://schemas.microsoft.com/office/drawing/2014/main" id="{A4C4A219-4D8D-455C-B32C-3E2F2ADCC38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5" name="Line 29">
                <a:extLst>
                  <a:ext uri="{FF2B5EF4-FFF2-40B4-BE49-F238E27FC236}">
                    <a16:creationId xmlns:a16="http://schemas.microsoft.com/office/drawing/2014/main" id="{4C9B0294-9F1C-480C-BC7D-71E0B5D23D43}"/>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6" name="Freeform 30">
                <a:extLst>
                  <a:ext uri="{FF2B5EF4-FFF2-40B4-BE49-F238E27FC236}">
                    <a16:creationId xmlns:a16="http://schemas.microsoft.com/office/drawing/2014/main" id="{5F8F6F54-255C-46D0-9039-CA617144DC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13" name="TextBox 212">
              <a:extLst>
                <a:ext uri="{FF2B5EF4-FFF2-40B4-BE49-F238E27FC236}">
                  <a16:creationId xmlns:a16="http://schemas.microsoft.com/office/drawing/2014/main" id="{108F2075-7DB4-43BD-8D68-167788F5F9EF}"/>
                </a:ext>
              </a:extLst>
            </p:cNvPr>
            <p:cNvSpPr txBox="1"/>
            <p:nvPr/>
          </p:nvSpPr>
          <p:spPr>
            <a:xfrm>
              <a:off x="5689355" y="4732466"/>
              <a:ext cx="28533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ADDS1</a:t>
              </a:r>
            </a:p>
          </p:txBody>
        </p:sp>
        <p:sp>
          <p:nvSpPr>
            <p:cNvPr id="214" name="TextBox 213">
              <a:extLst>
                <a:ext uri="{FF2B5EF4-FFF2-40B4-BE49-F238E27FC236}">
                  <a16:creationId xmlns:a16="http://schemas.microsoft.com/office/drawing/2014/main" id="{D04F15D9-E173-4216-942B-1A4C1026F926}"/>
                </a:ext>
              </a:extLst>
            </p:cNvPr>
            <p:cNvSpPr txBox="1"/>
            <p:nvPr/>
          </p:nvSpPr>
          <p:spPr>
            <a:xfrm>
              <a:off x="6621858" y="4732466"/>
              <a:ext cx="28533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ADDS2</a:t>
              </a:r>
            </a:p>
          </p:txBody>
        </p:sp>
        <p:grpSp>
          <p:nvGrpSpPr>
            <p:cNvPr id="215" name="Group 25">
              <a:extLst>
                <a:ext uri="{FF2B5EF4-FFF2-40B4-BE49-F238E27FC236}">
                  <a16:creationId xmlns:a16="http://schemas.microsoft.com/office/drawing/2014/main" id="{8143EC6C-383F-42F1-B5B3-2403D035E7F3}"/>
                </a:ext>
              </a:extLst>
            </p:cNvPr>
            <p:cNvGrpSpPr>
              <a:grpSpLocks noChangeAspect="1"/>
            </p:cNvGrpSpPr>
            <p:nvPr/>
          </p:nvGrpSpPr>
          <p:grpSpPr bwMode="auto">
            <a:xfrm>
              <a:off x="4817069" y="4486654"/>
              <a:ext cx="276974" cy="214722"/>
              <a:chOff x="3689" y="2040"/>
              <a:chExt cx="307" cy="238"/>
            </a:xfrm>
          </p:grpSpPr>
          <p:sp>
            <p:nvSpPr>
              <p:cNvPr id="216" name="Freeform 26">
                <a:extLst>
                  <a:ext uri="{FF2B5EF4-FFF2-40B4-BE49-F238E27FC236}">
                    <a16:creationId xmlns:a16="http://schemas.microsoft.com/office/drawing/2014/main" id="{51B853BC-4521-4773-A7E9-BDA3808679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7" name="Freeform 27">
                <a:extLst>
                  <a:ext uri="{FF2B5EF4-FFF2-40B4-BE49-F238E27FC236}">
                    <a16:creationId xmlns:a16="http://schemas.microsoft.com/office/drawing/2014/main" id="{4A2DA956-9FDE-42B3-BE25-3C767139D70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8" name="Freeform 28">
                <a:extLst>
                  <a:ext uri="{FF2B5EF4-FFF2-40B4-BE49-F238E27FC236}">
                    <a16:creationId xmlns:a16="http://schemas.microsoft.com/office/drawing/2014/main" id="{E65BAE80-FA1B-43E0-AC82-B47584AC1B8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9" name="Line 29">
                <a:extLst>
                  <a:ext uri="{FF2B5EF4-FFF2-40B4-BE49-F238E27FC236}">
                    <a16:creationId xmlns:a16="http://schemas.microsoft.com/office/drawing/2014/main" id="{D6375FAD-F479-4DCE-9DFB-832466F212CA}"/>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20" name="Freeform 30">
                <a:extLst>
                  <a:ext uri="{FF2B5EF4-FFF2-40B4-BE49-F238E27FC236}">
                    <a16:creationId xmlns:a16="http://schemas.microsoft.com/office/drawing/2014/main" id="{F3552837-2D97-48B7-B94F-153B8299B3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21" name="TextBox 220">
              <a:extLst>
                <a:ext uri="{FF2B5EF4-FFF2-40B4-BE49-F238E27FC236}">
                  <a16:creationId xmlns:a16="http://schemas.microsoft.com/office/drawing/2014/main" id="{388C0D54-268B-4AE4-83C7-DA0268D56D71}"/>
                </a:ext>
              </a:extLst>
            </p:cNvPr>
            <p:cNvSpPr txBox="1"/>
            <p:nvPr/>
          </p:nvSpPr>
          <p:spPr>
            <a:xfrm>
              <a:off x="4716571" y="4733150"/>
              <a:ext cx="493725"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Bastion host</a:t>
              </a:r>
            </a:p>
          </p:txBody>
        </p:sp>
        <p:pic>
          <p:nvPicPr>
            <p:cNvPr id="222" name="Picture 221" descr="A screenshot of a cell phone&#10;&#10;Description generated with high confidence">
              <a:extLst>
                <a:ext uri="{FF2B5EF4-FFF2-40B4-BE49-F238E27FC236}">
                  <a16:creationId xmlns:a16="http://schemas.microsoft.com/office/drawing/2014/main" id="{A9332668-125E-4E2F-AE18-91846918B6FD}"/>
                </a:ext>
              </a:extLst>
            </p:cNvPr>
            <p:cNvPicPr>
              <a:picLocks noChangeAspect="1"/>
            </p:cNvPicPr>
            <p:nvPr/>
          </p:nvPicPr>
          <p:blipFill rotWithShape="1">
            <a:blip r:embed="rId9"/>
            <a:srcRect l="34534" t="82358" r="62184" b="10053"/>
            <a:stretch/>
          </p:blipFill>
          <p:spPr>
            <a:xfrm>
              <a:off x="4945858" y="5721881"/>
              <a:ext cx="313048" cy="317520"/>
            </a:xfrm>
            <a:prstGeom prst="rect">
              <a:avLst/>
            </a:prstGeom>
          </p:spPr>
        </p:pic>
        <p:sp>
          <p:nvSpPr>
            <p:cNvPr id="224" name="TextBox 223">
              <a:extLst>
                <a:ext uri="{FF2B5EF4-FFF2-40B4-BE49-F238E27FC236}">
                  <a16:creationId xmlns:a16="http://schemas.microsoft.com/office/drawing/2014/main" id="{A8F5A8DB-25DC-4AC5-B714-EC5B2AED009E}"/>
                </a:ext>
              </a:extLst>
            </p:cNvPr>
            <p:cNvSpPr txBox="1"/>
            <p:nvPr/>
          </p:nvSpPr>
          <p:spPr>
            <a:xfrm>
              <a:off x="4796823" y="6075604"/>
              <a:ext cx="537006"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Management</a:t>
              </a:r>
            </a:p>
          </p:txBody>
        </p:sp>
        <p:pic>
          <p:nvPicPr>
            <p:cNvPr id="225" name="Picture 224" descr="A screenshot of a cell phone&#10;&#10;Description generated with high confidence">
              <a:extLst>
                <a:ext uri="{FF2B5EF4-FFF2-40B4-BE49-F238E27FC236}">
                  <a16:creationId xmlns:a16="http://schemas.microsoft.com/office/drawing/2014/main" id="{8169479A-763A-4879-A5EF-9B8EF596C825}"/>
                </a:ext>
              </a:extLst>
            </p:cNvPr>
            <p:cNvPicPr>
              <a:picLocks noChangeAspect="1"/>
            </p:cNvPicPr>
            <p:nvPr/>
          </p:nvPicPr>
          <p:blipFill rotWithShape="1">
            <a:blip r:embed="rId9"/>
            <a:srcRect l="41058" t="83269" r="55660" b="9142"/>
            <a:stretch/>
          </p:blipFill>
          <p:spPr>
            <a:xfrm>
              <a:off x="5529324" y="5721881"/>
              <a:ext cx="313048" cy="317520"/>
            </a:xfrm>
            <a:prstGeom prst="rect">
              <a:avLst/>
            </a:prstGeom>
          </p:spPr>
        </p:pic>
        <p:sp>
          <p:nvSpPr>
            <p:cNvPr id="226" name="TextBox 225">
              <a:extLst>
                <a:ext uri="{FF2B5EF4-FFF2-40B4-BE49-F238E27FC236}">
                  <a16:creationId xmlns:a16="http://schemas.microsoft.com/office/drawing/2014/main" id="{05963BFE-199A-4D73-A477-0CF924A3D84F}"/>
                </a:ext>
              </a:extLst>
            </p:cNvPr>
            <p:cNvSpPr txBox="1"/>
            <p:nvPr/>
          </p:nvSpPr>
          <p:spPr>
            <a:xfrm>
              <a:off x="5521044" y="6075604"/>
              <a:ext cx="318998"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Security</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Center</a:t>
              </a:r>
            </a:p>
          </p:txBody>
        </p:sp>
        <p:pic>
          <p:nvPicPr>
            <p:cNvPr id="227" name="Picture 226" descr="A screenshot of a cell phone&#10;&#10;Description generated with high confidence">
              <a:extLst>
                <a:ext uri="{FF2B5EF4-FFF2-40B4-BE49-F238E27FC236}">
                  <a16:creationId xmlns:a16="http://schemas.microsoft.com/office/drawing/2014/main" id="{CEDF8DA6-2BAD-44D6-AD87-0228129C997F}"/>
                </a:ext>
              </a:extLst>
            </p:cNvPr>
            <p:cNvPicPr>
              <a:picLocks noChangeAspect="1"/>
            </p:cNvPicPr>
            <p:nvPr/>
          </p:nvPicPr>
          <p:blipFill rotWithShape="1">
            <a:blip r:embed="rId9"/>
            <a:srcRect l="47039" t="82365" r="49325" b="9097"/>
            <a:stretch/>
          </p:blipFill>
          <p:spPr>
            <a:xfrm>
              <a:off x="6080162" y="5693569"/>
              <a:ext cx="346832" cy="357187"/>
            </a:xfrm>
            <a:prstGeom prst="rect">
              <a:avLst/>
            </a:prstGeom>
          </p:spPr>
        </p:pic>
        <p:sp>
          <p:nvSpPr>
            <p:cNvPr id="228" name="TextBox 227">
              <a:extLst>
                <a:ext uri="{FF2B5EF4-FFF2-40B4-BE49-F238E27FC236}">
                  <a16:creationId xmlns:a16="http://schemas.microsoft.com/office/drawing/2014/main" id="{D4908F72-8CED-440B-9A0D-E4B230ADEB8E}"/>
                </a:ext>
              </a:extLst>
            </p:cNvPr>
            <p:cNvSpPr txBox="1"/>
            <p:nvPr/>
          </p:nvSpPr>
          <p:spPr>
            <a:xfrm>
              <a:off x="6006131" y="6075604"/>
              <a:ext cx="503343"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 Active</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Directory</a:t>
              </a:r>
            </a:p>
          </p:txBody>
        </p:sp>
        <p:pic>
          <p:nvPicPr>
            <p:cNvPr id="229" name="Picture 228" descr="A screenshot of a cell phone&#10;&#10;Description generated with high confidence">
              <a:extLst>
                <a:ext uri="{FF2B5EF4-FFF2-40B4-BE49-F238E27FC236}">
                  <a16:creationId xmlns:a16="http://schemas.microsoft.com/office/drawing/2014/main" id="{F865869F-F4C5-4D45-A06A-C1BE6DC2D92C}"/>
                </a:ext>
              </a:extLst>
            </p:cNvPr>
            <p:cNvPicPr>
              <a:picLocks noChangeAspect="1"/>
            </p:cNvPicPr>
            <p:nvPr/>
          </p:nvPicPr>
          <p:blipFill rotWithShape="1">
            <a:blip r:embed="rId9"/>
            <a:srcRect l="52681" t="82023" r="43683" b="9439"/>
            <a:stretch/>
          </p:blipFill>
          <p:spPr>
            <a:xfrm>
              <a:off x="6728446" y="5702794"/>
              <a:ext cx="346832" cy="357187"/>
            </a:xfrm>
            <a:prstGeom prst="rect">
              <a:avLst/>
            </a:prstGeom>
          </p:spPr>
        </p:pic>
        <p:sp>
          <p:nvSpPr>
            <p:cNvPr id="230" name="TextBox 229">
              <a:extLst>
                <a:ext uri="{FF2B5EF4-FFF2-40B4-BE49-F238E27FC236}">
                  <a16:creationId xmlns:a16="http://schemas.microsoft.com/office/drawing/2014/main" id="{245F526B-D81F-4F88-A85E-6D3F65F06FFF}"/>
                </a:ext>
              </a:extLst>
            </p:cNvPr>
            <p:cNvSpPr txBox="1"/>
            <p:nvPr/>
          </p:nvSpPr>
          <p:spPr>
            <a:xfrm>
              <a:off x="6704112" y="6073352"/>
              <a:ext cx="403958"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 Key</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Vault</a:t>
              </a:r>
            </a:p>
          </p:txBody>
        </p:sp>
        <p:grpSp>
          <p:nvGrpSpPr>
            <p:cNvPr id="66" name="Group 8">
              <a:extLst>
                <a:ext uri="{FF2B5EF4-FFF2-40B4-BE49-F238E27FC236}">
                  <a16:creationId xmlns:a16="http://schemas.microsoft.com/office/drawing/2014/main" id="{C87D801A-B3E3-47C5-A9BB-776267F38445}"/>
                </a:ext>
              </a:extLst>
            </p:cNvPr>
            <p:cNvGrpSpPr>
              <a:grpSpLocks noChangeAspect="1"/>
            </p:cNvGrpSpPr>
            <p:nvPr/>
          </p:nvGrpSpPr>
          <p:grpSpPr bwMode="auto">
            <a:xfrm>
              <a:off x="6956323" y="5530165"/>
              <a:ext cx="329347" cy="192064"/>
              <a:chOff x="4390" y="3866"/>
              <a:chExt cx="511" cy="298"/>
            </a:xfrm>
          </p:grpSpPr>
          <p:sp>
            <p:nvSpPr>
              <p:cNvPr id="67" name="Freeform 9">
                <a:extLst>
                  <a:ext uri="{FF2B5EF4-FFF2-40B4-BE49-F238E27FC236}">
                    <a16:creationId xmlns:a16="http://schemas.microsoft.com/office/drawing/2014/main" id="{663A7C24-3C26-4444-A154-CBDB7F6E7F3F}"/>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68" name="Freeform 10">
                <a:extLst>
                  <a:ext uri="{FF2B5EF4-FFF2-40B4-BE49-F238E27FC236}">
                    <a16:creationId xmlns:a16="http://schemas.microsoft.com/office/drawing/2014/main" id="{1A3E99DC-4F70-4C9A-B897-390FED259AA6}"/>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69" name="Oval 11">
                <a:extLst>
                  <a:ext uri="{FF2B5EF4-FFF2-40B4-BE49-F238E27FC236}">
                    <a16:creationId xmlns:a16="http://schemas.microsoft.com/office/drawing/2014/main" id="{9BBB2E3F-A73C-4DCA-A088-E9CF2CDF3A84}"/>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0" name="Oval 12">
                <a:extLst>
                  <a:ext uri="{FF2B5EF4-FFF2-40B4-BE49-F238E27FC236}">
                    <a16:creationId xmlns:a16="http://schemas.microsoft.com/office/drawing/2014/main" id="{3B0ECD6E-B2EC-4C22-A441-C9386D7C0EB1}"/>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1" name="Oval 13">
                <a:extLst>
                  <a:ext uri="{FF2B5EF4-FFF2-40B4-BE49-F238E27FC236}">
                    <a16:creationId xmlns:a16="http://schemas.microsoft.com/office/drawing/2014/main" id="{0462B83B-70C4-49FF-8FFD-7CD64772F6C5}"/>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31" name="Straight Connector 230">
              <a:extLst>
                <a:ext uri="{FF2B5EF4-FFF2-40B4-BE49-F238E27FC236}">
                  <a16:creationId xmlns:a16="http://schemas.microsoft.com/office/drawing/2014/main" id="{B95CDDE4-9674-4169-B3CF-270723447B94}"/>
                </a:ext>
              </a:extLst>
            </p:cNvPr>
            <p:cNvCxnSpPr>
              <a:cxnSpLocks/>
            </p:cNvCxnSpPr>
            <p:nvPr/>
          </p:nvCxnSpPr>
          <p:spPr>
            <a:xfrm>
              <a:off x="7560469" y="2838914"/>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35" name="Group 8">
              <a:extLst>
                <a:ext uri="{FF2B5EF4-FFF2-40B4-BE49-F238E27FC236}">
                  <a16:creationId xmlns:a16="http://schemas.microsoft.com/office/drawing/2014/main" id="{95FD9239-7ED1-4920-89E1-8CF0651A5BDB}"/>
                </a:ext>
              </a:extLst>
            </p:cNvPr>
            <p:cNvGrpSpPr>
              <a:grpSpLocks noChangeAspect="1"/>
            </p:cNvGrpSpPr>
            <p:nvPr/>
          </p:nvGrpSpPr>
          <p:grpSpPr bwMode="auto">
            <a:xfrm>
              <a:off x="7805317" y="2949566"/>
              <a:ext cx="266196" cy="155236"/>
              <a:chOff x="4390" y="3866"/>
              <a:chExt cx="511" cy="298"/>
            </a:xfrm>
          </p:grpSpPr>
          <p:sp>
            <p:nvSpPr>
              <p:cNvPr id="236" name="Freeform 9">
                <a:extLst>
                  <a:ext uri="{FF2B5EF4-FFF2-40B4-BE49-F238E27FC236}">
                    <a16:creationId xmlns:a16="http://schemas.microsoft.com/office/drawing/2014/main" id="{39017046-1960-41E1-BC5A-8731EB9A53DA}"/>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7" name="Freeform 10">
                <a:extLst>
                  <a:ext uri="{FF2B5EF4-FFF2-40B4-BE49-F238E27FC236}">
                    <a16:creationId xmlns:a16="http://schemas.microsoft.com/office/drawing/2014/main" id="{83E6A9B7-6A25-4D13-8DA3-3BFB2A16A6E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8" name="Oval 11">
                <a:extLst>
                  <a:ext uri="{FF2B5EF4-FFF2-40B4-BE49-F238E27FC236}">
                    <a16:creationId xmlns:a16="http://schemas.microsoft.com/office/drawing/2014/main" id="{F26F1880-C1A0-4609-A631-B3B605156BE1}"/>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9" name="Oval 12">
                <a:extLst>
                  <a:ext uri="{FF2B5EF4-FFF2-40B4-BE49-F238E27FC236}">
                    <a16:creationId xmlns:a16="http://schemas.microsoft.com/office/drawing/2014/main" id="{2B3997C6-D887-423A-B41A-CAD9CEA00FD0}"/>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0" name="Oval 13">
                <a:extLst>
                  <a:ext uri="{FF2B5EF4-FFF2-40B4-BE49-F238E27FC236}">
                    <a16:creationId xmlns:a16="http://schemas.microsoft.com/office/drawing/2014/main" id="{A8D200D6-485A-41EA-9991-12C5DED0D94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41" name="Straight Connector 240">
              <a:extLst>
                <a:ext uri="{FF2B5EF4-FFF2-40B4-BE49-F238E27FC236}">
                  <a16:creationId xmlns:a16="http://schemas.microsoft.com/office/drawing/2014/main" id="{1C1E723E-A329-4F37-8BBF-59D7CF504658}"/>
                </a:ext>
              </a:extLst>
            </p:cNvPr>
            <p:cNvCxnSpPr>
              <a:cxnSpLocks/>
            </p:cNvCxnSpPr>
            <p:nvPr/>
          </p:nvCxnSpPr>
          <p:spPr>
            <a:xfrm>
              <a:off x="7560469" y="4961136"/>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42" name="Group 8">
              <a:extLst>
                <a:ext uri="{FF2B5EF4-FFF2-40B4-BE49-F238E27FC236}">
                  <a16:creationId xmlns:a16="http://schemas.microsoft.com/office/drawing/2014/main" id="{8149E4FD-8A29-41D0-B815-67F36F4476F2}"/>
                </a:ext>
              </a:extLst>
            </p:cNvPr>
            <p:cNvGrpSpPr>
              <a:grpSpLocks noChangeAspect="1"/>
            </p:cNvGrpSpPr>
            <p:nvPr/>
          </p:nvGrpSpPr>
          <p:grpSpPr bwMode="auto">
            <a:xfrm>
              <a:off x="7805317" y="5071788"/>
              <a:ext cx="266196" cy="155236"/>
              <a:chOff x="4390" y="3866"/>
              <a:chExt cx="511" cy="298"/>
            </a:xfrm>
          </p:grpSpPr>
          <p:sp>
            <p:nvSpPr>
              <p:cNvPr id="243" name="Freeform 9">
                <a:extLst>
                  <a:ext uri="{FF2B5EF4-FFF2-40B4-BE49-F238E27FC236}">
                    <a16:creationId xmlns:a16="http://schemas.microsoft.com/office/drawing/2014/main" id="{CB8DBFD3-53E9-4365-A977-100458F29A84}"/>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4" name="Freeform 10">
                <a:extLst>
                  <a:ext uri="{FF2B5EF4-FFF2-40B4-BE49-F238E27FC236}">
                    <a16:creationId xmlns:a16="http://schemas.microsoft.com/office/drawing/2014/main" id="{251D5118-9254-43D5-82C6-2FCC7D91A810}"/>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5" name="Oval 11">
                <a:extLst>
                  <a:ext uri="{FF2B5EF4-FFF2-40B4-BE49-F238E27FC236}">
                    <a16:creationId xmlns:a16="http://schemas.microsoft.com/office/drawing/2014/main" id="{47680A56-23F8-4D66-90C1-E507FA194032}"/>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6" name="Oval 12">
                <a:extLst>
                  <a:ext uri="{FF2B5EF4-FFF2-40B4-BE49-F238E27FC236}">
                    <a16:creationId xmlns:a16="http://schemas.microsoft.com/office/drawing/2014/main" id="{4CA361FD-C8C5-46D1-8B73-8B2D5AF3FF56}"/>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7" name="Oval 13">
                <a:extLst>
                  <a:ext uri="{FF2B5EF4-FFF2-40B4-BE49-F238E27FC236}">
                    <a16:creationId xmlns:a16="http://schemas.microsoft.com/office/drawing/2014/main" id="{245F0949-08D6-45F5-81FA-19C9A0B34564}"/>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48" name="Rectangle 247">
              <a:extLst>
                <a:ext uri="{FF2B5EF4-FFF2-40B4-BE49-F238E27FC236}">
                  <a16:creationId xmlns:a16="http://schemas.microsoft.com/office/drawing/2014/main" id="{43325419-663B-4309-93CF-F52E4A66C650}"/>
                </a:ext>
              </a:extLst>
            </p:cNvPr>
            <p:cNvSpPr/>
            <p:nvPr/>
          </p:nvSpPr>
          <p:spPr bwMode="auto">
            <a:xfrm>
              <a:off x="8335140" y="1898467"/>
              <a:ext cx="2187207" cy="164230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249" name="Rectangle 248">
              <a:extLst>
                <a:ext uri="{FF2B5EF4-FFF2-40B4-BE49-F238E27FC236}">
                  <a16:creationId xmlns:a16="http://schemas.microsoft.com/office/drawing/2014/main" id="{518F702A-33DD-4506-B24B-DDEAD65F0F98}"/>
                </a:ext>
              </a:extLst>
            </p:cNvPr>
            <p:cNvSpPr/>
            <p:nvPr/>
          </p:nvSpPr>
          <p:spPr bwMode="auto">
            <a:xfrm>
              <a:off x="8408330" y="1975131"/>
              <a:ext cx="1326219" cy="13505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816">
                  <a:gradFill>
                    <a:gsLst>
                      <a:gs pos="87611">
                        <a:srgbClr val="5C2D91"/>
                      </a:gs>
                      <a:gs pos="64602">
                        <a:srgbClr val="5C2D91"/>
                      </a:gs>
                    </a:gsLst>
                    <a:lin ang="5400000" scaled="0"/>
                  </a:gradFill>
                  <a:latin typeface="Segoe UI"/>
                </a:rPr>
                <a:t>AppService subnet</a:t>
              </a:r>
            </a:p>
          </p:txBody>
        </p:sp>
        <p:pic>
          <p:nvPicPr>
            <p:cNvPr id="250" name="Picture 249" descr="A screenshot of a cell phone&#10;&#10;Description generated with high confidence">
              <a:extLst>
                <a:ext uri="{FF2B5EF4-FFF2-40B4-BE49-F238E27FC236}">
                  <a16:creationId xmlns:a16="http://schemas.microsoft.com/office/drawing/2014/main" id="{C03FC5C6-5C2C-46CF-AEAD-70A6E4395BFB}"/>
                </a:ext>
              </a:extLst>
            </p:cNvPr>
            <p:cNvPicPr>
              <a:picLocks noChangeAspect="1"/>
            </p:cNvPicPr>
            <p:nvPr/>
          </p:nvPicPr>
          <p:blipFill rotWithShape="1">
            <a:blip r:embed="rId9">
              <a:clrChange>
                <a:clrFrom>
                  <a:srgbClr val="F5F1F0"/>
                </a:clrFrom>
                <a:clrTo>
                  <a:srgbClr val="F5F1F0">
                    <a:alpha val="0"/>
                  </a:srgbClr>
                </a:clrTo>
              </a:clrChange>
            </a:blip>
            <a:srcRect l="74210" t="25616" r="22893" b="68155"/>
            <a:stretch/>
          </p:blipFill>
          <p:spPr>
            <a:xfrm>
              <a:off x="8857699" y="2542622"/>
              <a:ext cx="319534" cy="301414"/>
            </a:xfrm>
            <a:prstGeom prst="rect">
              <a:avLst/>
            </a:prstGeom>
          </p:spPr>
        </p:pic>
        <p:sp>
          <p:nvSpPr>
            <p:cNvPr id="251" name="TextBox 250">
              <a:extLst>
                <a:ext uri="{FF2B5EF4-FFF2-40B4-BE49-F238E27FC236}">
                  <a16:creationId xmlns:a16="http://schemas.microsoft.com/office/drawing/2014/main" id="{1BC5556A-1738-491D-BB2F-E4501E71E6DE}"/>
                </a:ext>
              </a:extLst>
            </p:cNvPr>
            <p:cNvSpPr txBox="1"/>
            <p:nvPr/>
          </p:nvSpPr>
          <p:spPr>
            <a:xfrm>
              <a:off x="8778619" y="2864632"/>
              <a:ext cx="477695" cy="109902"/>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App Service</a:t>
              </a:r>
            </a:p>
          </p:txBody>
        </p:sp>
        <p:grpSp>
          <p:nvGrpSpPr>
            <p:cNvPr id="252" name="Group 251">
              <a:extLst>
                <a:ext uri="{FF2B5EF4-FFF2-40B4-BE49-F238E27FC236}">
                  <a16:creationId xmlns:a16="http://schemas.microsoft.com/office/drawing/2014/main" id="{BEEAB3C2-A5CD-44DB-A293-06F3BF14FC8F}"/>
                </a:ext>
              </a:extLst>
            </p:cNvPr>
            <p:cNvGrpSpPr/>
            <p:nvPr/>
          </p:nvGrpSpPr>
          <p:grpSpPr>
            <a:xfrm>
              <a:off x="9548932" y="2034044"/>
              <a:ext cx="125904" cy="195664"/>
              <a:chOff x="666557" y="2477604"/>
              <a:chExt cx="317693" cy="493712"/>
            </a:xfrm>
          </p:grpSpPr>
          <p:grpSp>
            <p:nvGrpSpPr>
              <p:cNvPr id="253" name="Group 21">
                <a:extLst>
                  <a:ext uri="{FF2B5EF4-FFF2-40B4-BE49-F238E27FC236}">
                    <a16:creationId xmlns:a16="http://schemas.microsoft.com/office/drawing/2014/main" id="{273032B8-B6CE-49A2-9F1B-6E0D3DB99E07}"/>
                  </a:ext>
                </a:extLst>
              </p:cNvPr>
              <p:cNvGrpSpPr>
                <a:grpSpLocks noChangeAspect="1"/>
              </p:cNvGrpSpPr>
              <p:nvPr/>
            </p:nvGrpSpPr>
            <p:grpSpPr bwMode="auto">
              <a:xfrm>
                <a:off x="666557" y="2477604"/>
                <a:ext cx="317693" cy="493712"/>
                <a:chOff x="458" y="1306"/>
                <a:chExt cx="222" cy="345"/>
              </a:xfrm>
            </p:grpSpPr>
            <p:sp>
              <p:nvSpPr>
                <p:cNvPr id="255" name="Rectangle 22">
                  <a:extLst>
                    <a:ext uri="{FF2B5EF4-FFF2-40B4-BE49-F238E27FC236}">
                      <a16:creationId xmlns:a16="http://schemas.microsoft.com/office/drawing/2014/main" id="{5541C529-FBE8-44AD-9B50-699F8E309A22}"/>
                    </a:ext>
                  </a:extLst>
                </p:cNvPr>
                <p:cNvSpPr>
                  <a:spLocks noChangeArrowheads="1"/>
                </p:cNvSpPr>
                <p:nvPr/>
              </p:nvSpPr>
              <p:spPr bwMode="auto">
                <a:xfrm>
                  <a:off x="458" y="1450"/>
                  <a:ext cx="222" cy="201"/>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256" name="Freeform 23">
                  <a:extLst>
                    <a:ext uri="{FF2B5EF4-FFF2-40B4-BE49-F238E27FC236}">
                      <a16:creationId xmlns:a16="http://schemas.microsoft.com/office/drawing/2014/main" id="{B3CD590C-9DD0-4196-92F2-E03DA512A573}"/>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254" name="TextBox 253">
                <a:extLst>
                  <a:ext uri="{FF2B5EF4-FFF2-40B4-BE49-F238E27FC236}">
                    <a16:creationId xmlns:a16="http://schemas.microsoft.com/office/drawing/2014/main" id="{EDCF1E98-3FC3-459B-8ECB-A0BE87C23D16}"/>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56637">
                          <a:srgbClr val="5C2D91"/>
                        </a:gs>
                        <a:gs pos="38000">
                          <a:srgbClr val="5C2D91"/>
                        </a:gs>
                      </a:gsLst>
                      <a:lin ang="5400000" scaled="0"/>
                    </a:gradFill>
                    <a:latin typeface="Segoe UI Semibold"/>
                  </a:rPr>
                  <a:t>NSG</a:t>
                </a:r>
              </a:p>
            </p:txBody>
          </p:sp>
        </p:grpSp>
        <p:sp>
          <p:nvSpPr>
            <p:cNvPr id="257" name="Rectangle 256">
              <a:extLst>
                <a:ext uri="{FF2B5EF4-FFF2-40B4-BE49-F238E27FC236}">
                  <a16:creationId xmlns:a16="http://schemas.microsoft.com/office/drawing/2014/main" id="{3791072A-B39A-4FE7-96C6-FFACCAEC93DF}"/>
                </a:ext>
              </a:extLst>
            </p:cNvPr>
            <p:cNvSpPr/>
            <p:nvPr/>
          </p:nvSpPr>
          <p:spPr bwMode="auto">
            <a:xfrm>
              <a:off x="9901525" y="3409621"/>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58" name="TextBox 257">
              <a:extLst>
                <a:ext uri="{FF2B5EF4-FFF2-40B4-BE49-F238E27FC236}">
                  <a16:creationId xmlns:a16="http://schemas.microsoft.com/office/drawing/2014/main" id="{6E44249B-3826-451B-B655-BFDFE043A310}"/>
                </a:ext>
              </a:extLst>
            </p:cNvPr>
            <p:cNvSpPr txBox="1"/>
            <p:nvPr/>
          </p:nvSpPr>
          <p:spPr>
            <a:xfrm>
              <a:off x="9259182" y="3374215"/>
              <a:ext cx="602730"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Spoke1 </a:t>
              </a:r>
              <a:r>
                <a:rPr lang="en-US" sz="816" err="1">
                  <a:gradFill>
                    <a:gsLst>
                      <a:gs pos="92920">
                        <a:srgbClr val="0078D4"/>
                      </a:gs>
                      <a:gs pos="79646">
                        <a:srgbClr val="0078D4"/>
                      </a:gs>
                    </a:gsLst>
                    <a:lin ang="5400000" scaled="0"/>
                  </a:gradFill>
                  <a:latin typeface="Segoe UI"/>
                </a:rPr>
                <a:t>VNet</a:t>
              </a:r>
              <a:endParaRPr lang="en-US" sz="816">
                <a:gradFill>
                  <a:gsLst>
                    <a:gs pos="92920">
                      <a:srgbClr val="0078D4"/>
                    </a:gs>
                    <a:gs pos="79646">
                      <a:srgbClr val="0078D4"/>
                    </a:gs>
                  </a:gsLst>
                  <a:lin ang="5400000" scaled="0"/>
                </a:gradFill>
                <a:latin typeface="Segoe UI"/>
              </a:endParaRPr>
            </a:p>
          </p:txBody>
        </p:sp>
        <p:grpSp>
          <p:nvGrpSpPr>
            <p:cNvPr id="259" name="Group 8">
              <a:extLst>
                <a:ext uri="{FF2B5EF4-FFF2-40B4-BE49-F238E27FC236}">
                  <a16:creationId xmlns:a16="http://schemas.microsoft.com/office/drawing/2014/main" id="{4DF313A3-AB2D-4BA0-A8BF-73EDFBC15AA3}"/>
                </a:ext>
              </a:extLst>
            </p:cNvPr>
            <p:cNvGrpSpPr>
              <a:grpSpLocks noChangeAspect="1"/>
            </p:cNvGrpSpPr>
            <p:nvPr/>
          </p:nvGrpSpPr>
          <p:grpSpPr bwMode="auto">
            <a:xfrm>
              <a:off x="10040372" y="3447867"/>
              <a:ext cx="329347" cy="192064"/>
              <a:chOff x="4390" y="3866"/>
              <a:chExt cx="511" cy="298"/>
            </a:xfrm>
          </p:grpSpPr>
          <p:sp>
            <p:nvSpPr>
              <p:cNvPr id="260" name="Freeform 9">
                <a:extLst>
                  <a:ext uri="{FF2B5EF4-FFF2-40B4-BE49-F238E27FC236}">
                    <a16:creationId xmlns:a16="http://schemas.microsoft.com/office/drawing/2014/main" id="{224C4103-4C70-491C-94D2-D238F6B28239}"/>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1" name="Freeform 10">
                <a:extLst>
                  <a:ext uri="{FF2B5EF4-FFF2-40B4-BE49-F238E27FC236}">
                    <a16:creationId xmlns:a16="http://schemas.microsoft.com/office/drawing/2014/main" id="{2D09CCE2-903B-4F6C-B703-9B14B14A3B41}"/>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2" name="Oval 11">
                <a:extLst>
                  <a:ext uri="{FF2B5EF4-FFF2-40B4-BE49-F238E27FC236}">
                    <a16:creationId xmlns:a16="http://schemas.microsoft.com/office/drawing/2014/main" id="{99D15925-3ADC-44BF-9616-7D56237170A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3" name="Oval 12">
                <a:extLst>
                  <a:ext uri="{FF2B5EF4-FFF2-40B4-BE49-F238E27FC236}">
                    <a16:creationId xmlns:a16="http://schemas.microsoft.com/office/drawing/2014/main" id="{569D1C47-1C81-414F-AA2D-51F949A9D6E7}"/>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4" name="Oval 13">
                <a:extLst>
                  <a:ext uri="{FF2B5EF4-FFF2-40B4-BE49-F238E27FC236}">
                    <a16:creationId xmlns:a16="http://schemas.microsoft.com/office/drawing/2014/main" id="{6635A47B-3DFB-4EDF-8C09-25E72D3B9B0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65" name="Straight Connector 264">
              <a:extLst>
                <a:ext uri="{FF2B5EF4-FFF2-40B4-BE49-F238E27FC236}">
                  <a16:creationId xmlns:a16="http://schemas.microsoft.com/office/drawing/2014/main" id="{1B688892-E790-41E6-A1B1-E4432EE48C4B}"/>
                </a:ext>
              </a:extLst>
            </p:cNvPr>
            <p:cNvCxnSpPr>
              <a:cxnSpLocks/>
            </p:cNvCxnSpPr>
            <p:nvPr/>
          </p:nvCxnSpPr>
          <p:spPr>
            <a:xfrm>
              <a:off x="9674836" y="2348937"/>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B187146-5301-49CF-B9C5-9DEDFDB6EFC2}"/>
                </a:ext>
              </a:extLst>
            </p:cNvPr>
            <p:cNvCxnSpPr>
              <a:cxnSpLocks/>
            </p:cNvCxnSpPr>
            <p:nvPr/>
          </p:nvCxnSpPr>
          <p:spPr>
            <a:xfrm>
              <a:off x="9674836" y="3047724"/>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268" name="Picture 267" descr="A screenshot of a cell phone&#10;&#10;Description generated with high confidence">
              <a:extLst>
                <a:ext uri="{FF2B5EF4-FFF2-40B4-BE49-F238E27FC236}">
                  <a16:creationId xmlns:a16="http://schemas.microsoft.com/office/drawing/2014/main" id="{8383F7A4-5C79-44BE-8E62-EFA7060E1B66}"/>
                </a:ext>
              </a:extLst>
            </p:cNvPr>
            <p:cNvPicPr>
              <a:picLocks noChangeAspect="1"/>
            </p:cNvPicPr>
            <p:nvPr/>
          </p:nvPicPr>
          <p:blipFill rotWithShape="1">
            <a:blip r:embed="rId9">
              <a:clrChange>
                <a:clrFrom>
                  <a:srgbClr val="F5F1F0"/>
                </a:clrFrom>
                <a:clrTo>
                  <a:srgbClr val="F5F1F0">
                    <a:alpha val="0"/>
                  </a:srgbClr>
                </a:clrTo>
              </a:clrChange>
            </a:blip>
            <a:srcRect l="90501" t="18121" r="6076" b="73562"/>
            <a:stretch/>
          </p:blipFill>
          <p:spPr>
            <a:xfrm>
              <a:off x="10803730" y="2136111"/>
              <a:ext cx="377665" cy="402445"/>
            </a:xfrm>
            <a:prstGeom prst="rect">
              <a:avLst/>
            </a:prstGeom>
          </p:spPr>
        </p:pic>
        <p:sp>
          <p:nvSpPr>
            <p:cNvPr id="269" name="TextBox 268">
              <a:extLst>
                <a:ext uri="{FF2B5EF4-FFF2-40B4-BE49-F238E27FC236}">
                  <a16:creationId xmlns:a16="http://schemas.microsoft.com/office/drawing/2014/main" id="{FA9EA751-8F31-4474-AA01-1489530159F5}"/>
                </a:ext>
              </a:extLst>
            </p:cNvPr>
            <p:cNvSpPr txBox="1"/>
            <p:nvPr/>
          </p:nvSpPr>
          <p:spPr>
            <a:xfrm>
              <a:off x="10786411" y="2554000"/>
              <a:ext cx="403958" cy="219804"/>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Azure Key</a:t>
              </a:r>
              <a:br>
                <a:rPr lang="en-US" sz="714">
                  <a:gradFill>
                    <a:gsLst>
                      <a:gs pos="32743">
                        <a:srgbClr val="5C2D91"/>
                      </a:gs>
                      <a:gs pos="52000">
                        <a:srgbClr val="5C2D91"/>
                      </a:gs>
                    </a:gsLst>
                    <a:lin ang="5400000" scaled="0"/>
                  </a:gradFill>
                  <a:latin typeface="Segoe UI"/>
                </a:rPr>
              </a:br>
              <a:r>
                <a:rPr lang="en-US" sz="714">
                  <a:gradFill>
                    <a:gsLst>
                      <a:gs pos="32743">
                        <a:srgbClr val="5C2D91"/>
                      </a:gs>
                      <a:gs pos="52000">
                        <a:srgbClr val="5C2D91"/>
                      </a:gs>
                    </a:gsLst>
                    <a:lin ang="5400000" scaled="0"/>
                  </a:gradFill>
                  <a:latin typeface="Segoe UI"/>
                </a:rPr>
                <a:t>Vault</a:t>
              </a:r>
            </a:p>
          </p:txBody>
        </p:sp>
        <p:pic>
          <p:nvPicPr>
            <p:cNvPr id="270" name="Picture 269" descr="A screenshot of a cell phone&#10;&#10;Description generated with high confidence">
              <a:extLst>
                <a:ext uri="{FF2B5EF4-FFF2-40B4-BE49-F238E27FC236}">
                  <a16:creationId xmlns:a16="http://schemas.microsoft.com/office/drawing/2014/main" id="{DEC7A17D-0DB6-495D-B9BE-2FFAF79EE9C9}"/>
                </a:ext>
              </a:extLst>
            </p:cNvPr>
            <p:cNvPicPr>
              <a:picLocks noChangeAspect="1"/>
            </p:cNvPicPr>
            <p:nvPr/>
          </p:nvPicPr>
          <p:blipFill rotWithShape="1">
            <a:blip r:embed="rId9">
              <a:clrChange>
                <a:clrFrom>
                  <a:srgbClr val="F5F1F0"/>
                </a:clrFrom>
                <a:clrTo>
                  <a:srgbClr val="F5F1F0">
                    <a:alpha val="0"/>
                  </a:srgbClr>
                </a:clrTo>
              </a:clrChange>
            </a:blip>
            <a:srcRect l="91075" t="33141" r="6767" b="60177"/>
            <a:stretch/>
          </p:blipFill>
          <p:spPr>
            <a:xfrm>
              <a:off x="10864850" y="2905589"/>
              <a:ext cx="238125" cy="323317"/>
            </a:xfrm>
            <a:prstGeom prst="rect">
              <a:avLst/>
            </a:prstGeom>
          </p:spPr>
        </p:pic>
        <p:sp>
          <p:nvSpPr>
            <p:cNvPr id="271" name="TextBox 270">
              <a:extLst>
                <a:ext uri="{FF2B5EF4-FFF2-40B4-BE49-F238E27FC236}">
                  <a16:creationId xmlns:a16="http://schemas.microsoft.com/office/drawing/2014/main" id="{4B5D5A5B-5E67-462B-9A24-533925E1E1C9}"/>
                </a:ext>
              </a:extLst>
            </p:cNvPr>
            <p:cNvSpPr txBox="1"/>
            <p:nvPr/>
          </p:nvSpPr>
          <p:spPr>
            <a:xfrm>
              <a:off x="10847553" y="3248640"/>
              <a:ext cx="277320" cy="109902"/>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SQLDB</a:t>
              </a:r>
            </a:p>
          </p:txBody>
        </p:sp>
        <p:sp>
          <p:nvSpPr>
            <p:cNvPr id="275" name="Rectangle 274">
              <a:extLst>
                <a:ext uri="{FF2B5EF4-FFF2-40B4-BE49-F238E27FC236}">
                  <a16:creationId xmlns:a16="http://schemas.microsoft.com/office/drawing/2014/main" id="{D37AFC62-7256-4233-973D-F3D69626B0C3}"/>
                </a:ext>
              </a:extLst>
            </p:cNvPr>
            <p:cNvSpPr/>
            <p:nvPr/>
          </p:nvSpPr>
          <p:spPr bwMode="auto">
            <a:xfrm>
              <a:off x="9901566" y="58093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76" name="TextBox 275">
              <a:extLst>
                <a:ext uri="{FF2B5EF4-FFF2-40B4-BE49-F238E27FC236}">
                  <a16:creationId xmlns:a16="http://schemas.microsoft.com/office/drawing/2014/main" id="{D32311FE-58D0-4604-A7A0-68194E4201F0}"/>
                </a:ext>
              </a:extLst>
            </p:cNvPr>
            <p:cNvSpPr txBox="1"/>
            <p:nvPr/>
          </p:nvSpPr>
          <p:spPr>
            <a:xfrm>
              <a:off x="9259223" y="5773908"/>
              <a:ext cx="602730"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Spoke2 </a:t>
              </a:r>
              <a:r>
                <a:rPr lang="en-US" sz="816" err="1">
                  <a:gradFill>
                    <a:gsLst>
                      <a:gs pos="92920">
                        <a:srgbClr val="0078D4"/>
                      </a:gs>
                      <a:gs pos="79646">
                        <a:srgbClr val="0078D4"/>
                      </a:gs>
                    </a:gsLst>
                    <a:lin ang="5400000" scaled="0"/>
                  </a:gradFill>
                  <a:latin typeface="Segoe UI"/>
                </a:rPr>
                <a:t>VNet</a:t>
              </a:r>
              <a:endParaRPr lang="en-US" sz="816">
                <a:gradFill>
                  <a:gsLst>
                    <a:gs pos="92920">
                      <a:srgbClr val="0078D4"/>
                    </a:gs>
                    <a:gs pos="79646">
                      <a:srgbClr val="0078D4"/>
                    </a:gs>
                  </a:gsLst>
                  <a:lin ang="5400000" scaled="0"/>
                </a:gradFill>
                <a:latin typeface="Segoe UI"/>
              </a:endParaRPr>
            </a:p>
          </p:txBody>
        </p:sp>
        <p:grpSp>
          <p:nvGrpSpPr>
            <p:cNvPr id="277" name="Group 8">
              <a:extLst>
                <a:ext uri="{FF2B5EF4-FFF2-40B4-BE49-F238E27FC236}">
                  <a16:creationId xmlns:a16="http://schemas.microsoft.com/office/drawing/2014/main" id="{C307977C-528C-470B-A6E3-116B59220FC4}"/>
                </a:ext>
              </a:extLst>
            </p:cNvPr>
            <p:cNvGrpSpPr>
              <a:grpSpLocks noChangeAspect="1"/>
            </p:cNvGrpSpPr>
            <p:nvPr/>
          </p:nvGrpSpPr>
          <p:grpSpPr bwMode="auto">
            <a:xfrm>
              <a:off x="10040413" y="5847560"/>
              <a:ext cx="329347" cy="192064"/>
              <a:chOff x="4390" y="3866"/>
              <a:chExt cx="511" cy="298"/>
            </a:xfrm>
          </p:grpSpPr>
          <p:sp>
            <p:nvSpPr>
              <p:cNvPr id="278" name="Freeform 9">
                <a:extLst>
                  <a:ext uri="{FF2B5EF4-FFF2-40B4-BE49-F238E27FC236}">
                    <a16:creationId xmlns:a16="http://schemas.microsoft.com/office/drawing/2014/main" id="{481F819D-F78E-4786-B7C5-FC1E0B0F44F3}"/>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79" name="Freeform 10">
                <a:extLst>
                  <a:ext uri="{FF2B5EF4-FFF2-40B4-BE49-F238E27FC236}">
                    <a16:creationId xmlns:a16="http://schemas.microsoft.com/office/drawing/2014/main" id="{839EBB92-7492-49CE-B688-7442EC4B1935}"/>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0" name="Oval 11">
                <a:extLst>
                  <a:ext uri="{FF2B5EF4-FFF2-40B4-BE49-F238E27FC236}">
                    <a16:creationId xmlns:a16="http://schemas.microsoft.com/office/drawing/2014/main" id="{7F06921B-CB72-4370-B071-9D12C498DC88}"/>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1" name="Oval 12">
                <a:extLst>
                  <a:ext uri="{FF2B5EF4-FFF2-40B4-BE49-F238E27FC236}">
                    <a16:creationId xmlns:a16="http://schemas.microsoft.com/office/drawing/2014/main" id="{69A14AD3-5573-4FC5-A22C-126986B8BC78}"/>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2" name="Oval 13">
                <a:extLst>
                  <a:ext uri="{FF2B5EF4-FFF2-40B4-BE49-F238E27FC236}">
                    <a16:creationId xmlns:a16="http://schemas.microsoft.com/office/drawing/2014/main" id="{5571C6DD-09CD-464D-8AB9-41C8D0D1CBB6}"/>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83" name="Rectangle 282">
              <a:extLst>
                <a:ext uri="{FF2B5EF4-FFF2-40B4-BE49-F238E27FC236}">
                  <a16:creationId xmlns:a16="http://schemas.microsoft.com/office/drawing/2014/main" id="{273A8418-DBA6-4C21-A895-A1E55FF5DBE2}"/>
                </a:ext>
              </a:extLst>
            </p:cNvPr>
            <p:cNvSpPr/>
            <p:nvPr/>
          </p:nvSpPr>
          <p:spPr bwMode="auto">
            <a:xfrm>
              <a:off x="8408330" y="4137435"/>
              <a:ext cx="1684323" cy="158444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816">
                  <a:gradFill>
                    <a:gsLst>
                      <a:gs pos="98230">
                        <a:srgbClr val="107C10"/>
                      </a:gs>
                      <a:gs pos="87611">
                        <a:srgbClr val="107C10"/>
                      </a:gs>
                    </a:gsLst>
                    <a:lin ang="5400000" scaled="0"/>
                  </a:gradFill>
                  <a:latin typeface="Segoe UI"/>
                </a:rPr>
                <a:t>N-tier subnet</a:t>
              </a:r>
            </a:p>
          </p:txBody>
        </p:sp>
        <p:grpSp>
          <p:nvGrpSpPr>
            <p:cNvPr id="300" name="Group 299">
              <a:extLst>
                <a:ext uri="{FF2B5EF4-FFF2-40B4-BE49-F238E27FC236}">
                  <a16:creationId xmlns:a16="http://schemas.microsoft.com/office/drawing/2014/main" id="{553463EC-F162-496C-849C-8E03398B7EC9}"/>
                </a:ext>
              </a:extLst>
            </p:cNvPr>
            <p:cNvGrpSpPr/>
            <p:nvPr/>
          </p:nvGrpSpPr>
          <p:grpSpPr>
            <a:xfrm>
              <a:off x="9321000" y="4841679"/>
              <a:ext cx="232970" cy="240903"/>
              <a:chOff x="5776251" y="2391232"/>
              <a:chExt cx="287011" cy="296778"/>
            </a:xfrm>
          </p:grpSpPr>
          <p:sp>
            <p:nvSpPr>
              <p:cNvPr id="301" name="Rectangle: Rounded Corners 300">
                <a:extLst>
                  <a:ext uri="{FF2B5EF4-FFF2-40B4-BE49-F238E27FC236}">
                    <a16:creationId xmlns:a16="http://schemas.microsoft.com/office/drawing/2014/main" id="{14A42ABF-95C9-4616-B98A-47F580EA936F}"/>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2" name="Oval 301">
                <a:extLst>
                  <a:ext uri="{FF2B5EF4-FFF2-40B4-BE49-F238E27FC236}">
                    <a16:creationId xmlns:a16="http://schemas.microsoft.com/office/drawing/2014/main" id="{4A812AA1-BF91-40A4-A66A-D89E77ED2AC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3" name="Arrow: Down 302">
                <a:extLst>
                  <a:ext uri="{FF2B5EF4-FFF2-40B4-BE49-F238E27FC236}">
                    <a16:creationId xmlns:a16="http://schemas.microsoft.com/office/drawing/2014/main" id="{6D2E5138-2FB3-4740-9462-DE15055356C4}"/>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4" name="Arrow: Down 303">
                <a:extLst>
                  <a:ext uri="{FF2B5EF4-FFF2-40B4-BE49-F238E27FC236}">
                    <a16:creationId xmlns:a16="http://schemas.microsoft.com/office/drawing/2014/main" id="{64F09740-7245-48B3-A3FC-3CECE948028F}"/>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5" name="Arrow: Down 304">
                <a:extLst>
                  <a:ext uri="{FF2B5EF4-FFF2-40B4-BE49-F238E27FC236}">
                    <a16:creationId xmlns:a16="http://schemas.microsoft.com/office/drawing/2014/main" id="{62D616B7-5724-4C96-8A2D-DA2D41DADA9D}"/>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6" name="Oval 305">
                <a:extLst>
                  <a:ext uri="{FF2B5EF4-FFF2-40B4-BE49-F238E27FC236}">
                    <a16:creationId xmlns:a16="http://schemas.microsoft.com/office/drawing/2014/main" id="{0F4FB5B3-8BE0-416F-90B5-0881B3B0D0E6}"/>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7" name="Rectangle 306">
                <a:extLst>
                  <a:ext uri="{FF2B5EF4-FFF2-40B4-BE49-F238E27FC236}">
                    <a16:creationId xmlns:a16="http://schemas.microsoft.com/office/drawing/2014/main" id="{7416F63F-1517-4D09-AC93-2DF2FE20D5AE}"/>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308" name="TextBox 307">
              <a:extLst>
                <a:ext uri="{FF2B5EF4-FFF2-40B4-BE49-F238E27FC236}">
                  <a16:creationId xmlns:a16="http://schemas.microsoft.com/office/drawing/2014/main" id="{51A6EC07-C7B0-4EF5-8211-4776D747832A}"/>
                </a:ext>
              </a:extLst>
            </p:cNvPr>
            <p:cNvSpPr txBox="1"/>
            <p:nvPr/>
          </p:nvSpPr>
          <p:spPr>
            <a:xfrm>
              <a:off x="8540245" y="5355274"/>
              <a:ext cx="280526"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Web</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servers</a:t>
              </a:r>
            </a:p>
          </p:txBody>
        </p:sp>
        <p:sp>
          <p:nvSpPr>
            <p:cNvPr id="331" name="TextBox 330">
              <a:extLst>
                <a:ext uri="{FF2B5EF4-FFF2-40B4-BE49-F238E27FC236}">
                  <a16:creationId xmlns:a16="http://schemas.microsoft.com/office/drawing/2014/main" id="{4B406AC2-F216-47A8-9D54-7B0F1F5843F1}"/>
                </a:ext>
              </a:extLst>
            </p:cNvPr>
            <p:cNvSpPr txBox="1"/>
            <p:nvPr/>
          </p:nvSpPr>
          <p:spPr>
            <a:xfrm>
              <a:off x="9039906" y="5355274"/>
              <a:ext cx="187552"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Web</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API</a:t>
              </a:r>
            </a:p>
          </p:txBody>
        </p:sp>
        <p:cxnSp>
          <p:nvCxnSpPr>
            <p:cNvPr id="332" name="Straight Connector 331">
              <a:extLst>
                <a:ext uri="{FF2B5EF4-FFF2-40B4-BE49-F238E27FC236}">
                  <a16:creationId xmlns:a16="http://schemas.microsoft.com/office/drawing/2014/main" id="{DC005472-BA70-4621-A068-3E9602DFD853}"/>
                </a:ext>
              </a:extLst>
            </p:cNvPr>
            <p:cNvCxnSpPr>
              <a:cxnSpLocks/>
            </p:cNvCxnSpPr>
            <p:nvPr/>
          </p:nvCxnSpPr>
          <p:spPr>
            <a:xfrm>
              <a:off x="8668564"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AB71A73-B2B5-4FA7-B018-33DD16CC0A79}"/>
                </a:ext>
              </a:extLst>
            </p:cNvPr>
            <p:cNvCxnSpPr>
              <a:cxnSpLocks/>
            </p:cNvCxnSpPr>
            <p:nvPr/>
          </p:nvCxnSpPr>
          <p:spPr>
            <a:xfrm>
              <a:off x="9097460"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4E05480A-4621-474D-A0F3-AD8BD9344265}"/>
                </a:ext>
              </a:extLst>
            </p:cNvPr>
            <p:cNvGrpSpPr/>
            <p:nvPr/>
          </p:nvGrpSpPr>
          <p:grpSpPr>
            <a:xfrm>
              <a:off x="8551263" y="4478749"/>
              <a:ext cx="232966" cy="240890"/>
              <a:chOff x="5776171" y="2391242"/>
              <a:chExt cx="287002" cy="296763"/>
            </a:xfrm>
          </p:grpSpPr>
          <p:sp>
            <p:nvSpPr>
              <p:cNvPr id="285" name="Rectangle: Rounded Corners 284">
                <a:extLst>
                  <a:ext uri="{FF2B5EF4-FFF2-40B4-BE49-F238E27FC236}">
                    <a16:creationId xmlns:a16="http://schemas.microsoft.com/office/drawing/2014/main" id="{B8A94347-0F28-4DED-9846-FB0E04A3DBE0}"/>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6" name="Oval 285">
                <a:extLst>
                  <a:ext uri="{FF2B5EF4-FFF2-40B4-BE49-F238E27FC236}">
                    <a16:creationId xmlns:a16="http://schemas.microsoft.com/office/drawing/2014/main" id="{42000ADA-A2CD-4F3B-B6F4-1E43DE642E92}"/>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7" name="Arrow: Down 286">
                <a:extLst>
                  <a:ext uri="{FF2B5EF4-FFF2-40B4-BE49-F238E27FC236}">
                    <a16:creationId xmlns:a16="http://schemas.microsoft.com/office/drawing/2014/main" id="{E205D134-3F37-4D63-9F16-D83CC51E381C}"/>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8" name="Arrow: Down 287">
                <a:extLst>
                  <a:ext uri="{FF2B5EF4-FFF2-40B4-BE49-F238E27FC236}">
                    <a16:creationId xmlns:a16="http://schemas.microsoft.com/office/drawing/2014/main" id="{5F6FB198-0A5A-4FBE-A14C-A6DB686B27E7}"/>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9" name="Arrow: Down 288">
                <a:extLst>
                  <a:ext uri="{FF2B5EF4-FFF2-40B4-BE49-F238E27FC236}">
                    <a16:creationId xmlns:a16="http://schemas.microsoft.com/office/drawing/2014/main" id="{0064E137-2874-4E9B-AE40-8D35CCDC60D0}"/>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0" name="Oval 289">
                <a:extLst>
                  <a:ext uri="{FF2B5EF4-FFF2-40B4-BE49-F238E27FC236}">
                    <a16:creationId xmlns:a16="http://schemas.microsoft.com/office/drawing/2014/main" id="{A7620662-C581-4361-A3F9-D359CDC38584}"/>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1" name="Rectangle 290">
                <a:extLst>
                  <a:ext uri="{FF2B5EF4-FFF2-40B4-BE49-F238E27FC236}">
                    <a16:creationId xmlns:a16="http://schemas.microsoft.com/office/drawing/2014/main" id="{8CA45EDD-9CDC-4D08-8675-4E7F124596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292" name="Group 291">
              <a:extLst>
                <a:ext uri="{FF2B5EF4-FFF2-40B4-BE49-F238E27FC236}">
                  <a16:creationId xmlns:a16="http://schemas.microsoft.com/office/drawing/2014/main" id="{3AF7E397-907E-4301-8386-CA65FC6272DE}"/>
                </a:ext>
              </a:extLst>
            </p:cNvPr>
            <p:cNvGrpSpPr/>
            <p:nvPr/>
          </p:nvGrpSpPr>
          <p:grpSpPr>
            <a:xfrm>
              <a:off x="8975974" y="4468373"/>
              <a:ext cx="232970" cy="240903"/>
              <a:chOff x="5776251" y="2391232"/>
              <a:chExt cx="287011" cy="296778"/>
            </a:xfrm>
          </p:grpSpPr>
          <p:sp>
            <p:nvSpPr>
              <p:cNvPr id="293" name="Rectangle: Rounded Corners 292">
                <a:extLst>
                  <a:ext uri="{FF2B5EF4-FFF2-40B4-BE49-F238E27FC236}">
                    <a16:creationId xmlns:a16="http://schemas.microsoft.com/office/drawing/2014/main" id="{C1CB3CDE-F57D-4272-A9BF-D3E4293E9A2E}"/>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4" name="Oval 293">
                <a:extLst>
                  <a:ext uri="{FF2B5EF4-FFF2-40B4-BE49-F238E27FC236}">
                    <a16:creationId xmlns:a16="http://schemas.microsoft.com/office/drawing/2014/main" id="{57752706-A224-4DAF-96E1-DC7D1F0641EF}"/>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5" name="Arrow: Down 294">
                <a:extLst>
                  <a:ext uri="{FF2B5EF4-FFF2-40B4-BE49-F238E27FC236}">
                    <a16:creationId xmlns:a16="http://schemas.microsoft.com/office/drawing/2014/main" id="{68C78165-E032-430B-AF49-565D8B2CFF8D}"/>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6" name="Arrow: Down 295">
                <a:extLst>
                  <a:ext uri="{FF2B5EF4-FFF2-40B4-BE49-F238E27FC236}">
                    <a16:creationId xmlns:a16="http://schemas.microsoft.com/office/drawing/2014/main" id="{3AF86D92-90A7-4FD4-8539-3070F75CA0D1}"/>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7" name="Arrow: Down 296">
                <a:extLst>
                  <a:ext uri="{FF2B5EF4-FFF2-40B4-BE49-F238E27FC236}">
                    <a16:creationId xmlns:a16="http://schemas.microsoft.com/office/drawing/2014/main" id="{73BE89F2-8845-4ADF-839D-C6C875019F58}"/>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8" name="Oval 297">
                <a:extLst>
                  <a:ext uri="{FF2B5EF4-FFF2-40B4-BE49-F238E27FC236}">
                    <a16:creationId xmlns:a16="http://schemas.microsoft.com/office/drawing/2014/main" id="{490FAB2B-8B62-4FD2-8429-583EBA0C2854}"/>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9" name="Rectangle 298">
                <a:extLst>
                  <a:ext uri="{FF2B5EF4-FFF2-40B4-BE49-F238E27FC236}">
                    <a16:creationId xmlns:a16="http://schemas.microsoft.com/office/drawing/2014/main" id="{7C25BB1D-AC7F-4BC4-8611-B2AEEB062DC7}"/>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19" name="Group 318">
              <a:extLst>
                <a:ext uri="{FF2B5EF4-FFF2-40B4-BE49-F238E27FC236}">
                  <a16:creationId xmlns:a16="http://schemas.microsoft.com/office/drawing/2014/main" id="{F40514D1-7460-405B-B13E-446BE5B7434C}"/>
                </a:ext>
              </a:extLst>
            </p:cNvPr>
            <p:cNvGrpSpPr/>
            <p:nvPr/>
          </p:nvGrpSpPr>
          <p:grpSpPr>
            <a:xfrm>
              <a:off x="8514672" y="5038220"/>
              <a:ext cx="331672" cy="250848"/>
              <a:chOff x="8459655" y="4941402"/>
              <a:chExt cx="441706" cy="334068"/>
            </a:xfrm>
          </p:grpSpPr>
          <p:sp>
            <p:nvSpPr>
              <p:cNvPr id="309" name="Freeform 26">
                <a:extLst>
                  <a:ext uri="{FF2B5EF4-FFF2-40B4-BE49-F238E27FC236}">
                    <a16:creationId xmlns:a16="http://schemas.microsoft.com/office/drawing/2014/main" id="{AE3B83A1-9B22-4644-82DF-B208EE2622C2}"/>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0" name="Rectangle 309">
                <a:extLst>
                  <a:ext uri="{FF2B5EF4-FFF2-40B4-BE49-F238E27FC236}">
                    <a16:creationId xmlns:a16="http://schemas.microsoft.com/office/drawing/2014/main" id="{82925116-6ECD-45CC-B6EB-FA313D731B3E}"/>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11" name="Freeform 26">
                <a:extLst>
                  <a:ext uri="{FF2B5EF4-FFF2-40B4-BE49-F238E27FC236}">
                    <a16:creationId xmlns:a16="http://schemas.microsoft.com/office/drawing/2014/main" id="{EBFB9BFE-E44A-4645-8A62-D4790C1592E3}"/>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2" name="Rectangle 311">
                <a:extLst>
                  <a:ext uri="{FF2B5EF4-FFF2-40B4-BE49-F238E27FC236}">
                    <a16:creationId xmlns:a16="http://schemas.microsoft.com/office/drawing/2014/main" id="{5C67DC3A-B67A-44BF-B97F-64698F539175}"/>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313" name="Group 25">
                <a:extLst>
                  <a:ext uri="{FF2B5EF4-FFF2-40B4-BE49-F238E27FC236}">
                    <a16:creationId xmlns:a16="http://schemas.microsoft.com/office/drawing/2014/main" id="{F73D7975-D971-416C-9612-E51F26548076}"/>
                  </a:ext>
                </a:extLst>
              </p:cNvPr>
              <p:cNvGrpSpPr>
                <a:grpSpLocks noChangeAspect="1"/>
              </p:cNvGrpSpPr>
              <p:nvPr/>
            </p:nvGrpSpPr>
            <p:grpSpPr bwMode="auto">
              <a:xfrm>
                <a:off x="8593341" y="5036681"/>
                <a:ext cx="308020" cy="238789"/>
                <a:chOff x="3689" y="2040"/>
                <a:chExt cx="307" cy="238"/>
              </a:xfrm>
            </p:grpSpPr>
            <p:sp>
              <p:nvSpPr>
                <p:cNvPr id="314" name="Freeform 26">
                  <a:extLst>
                    <a:ext uri="{FF2B5EF4-FFF2-40B4-BE49-F238E27FC236}">
                      <a16:creationId xmlns:a16="http://schemas.microsoft.com/office/drawing/2014/main" id="{7B8AB60D-5DA7-44DA-9188-8DA20BC1B56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5" name="Freeform 27">
                  <a:extLst>
                    <a:ext uri="{FF2B5EF4-FFF2-40B4-BE49-F238E27FC236}">
                      <a16:creationId xmlns:a16="http://schemas.microsoft.com/office/drawing/2014/main" id="{5E4020CB-51F2-43C1-939F-6640EFDC5A6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6" name="Freeform 28">
                  <a:extLst>
                    <a:ext uri="{FF2B5EF4-FFF2-40B4-BE49-F238E27FC236}">
                      <a16:creationId xmlns:a16="http://schemas.microsoft.com/office/drawing/2014/main" id="{E85A20E9-5F02-4099-86CC-799E280237E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7" name="Line 29">
                  <a:extLst>
                    <a:ext uri="{FF2B5EF4-FFF2-40B4-BE49-F238E27FC236}">
                      <a16:creationId xmlns:a16="http://schemas.microsoft.com/office/drawing/2014/main" id="{6B6BC8DB-7F2F-413C-84B6-E77C3C3995B0}"/>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8" name="Freeform 30">
                  <a:extLst>
                    <a:ext uri="{FF2B5EF4-FFF2-40B4-BE49-F238E27FC236}">
                      <a16:creationId xmlns:a16="http://schemas.microsoft.com/office/drawing/2014/main" id="{FBEA7E95-20A3-4820-9652-975065296D3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20" name="Group 319">
              <a:extLst>
                <a:ext uri="{FF2B5EF4-FFF2-40B4-BE49-F238E27FC236}">
                  <a16:creationId xmlns:a16="http://schemas.microsoft.com/office/drawing/2014/main" id="{F2DFC909-98E4-4433-84D7-654FA9B7B577}"/>
                </a:ext>
              </a:extLst>
            </p:cNvPr>
            <p:cNvGrpSpPr/>
            <p:nvPr/>
          </p:nvGrpSpPr>
          <p:grpSpPr>
            <a:xfrm>
              <a:off x="8930402" y="5038220"/>
              <a:ext cx="331672" cy="250848"/>
              <a:chOff x="8459655" y="4941402"/>
              <a:chExt cx="441706" cy="334068"/>
            </a:xfrm>
          </p:grpSpPr>
          <p:sp>
            <p:nvSpPr>
              <p:cNvPr id="321" name="Freeform 26">
                <a:extLst>
                  <a:ext uri="{FF2B5EF4-FFF2-40B4-BE49-F238E27FC236}">
                    <a16:creationId xmlns:a16="http://schemas.microsoft.com/office/drawing/2014/main" id="{278D4B36-8320-4E79-82CA-CFC78F50F30A}"/>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2" name="Rectangle 321">
                <a:extLst>
                  <a:ext uri="{FF2B5EF4-FFF2-40B4-BE49-F238E27FC236}">
                    <a16:creationId xmlns:a16="http://schemas.microsoft.com/office/drawing/2014/main" id="{96116FB2-B4F0-4B58-8D36-CFC26897C61A}"/>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3" name="Freeform 26">
                <a:extLst>
                  <a:ext uri="{FF2B5EF4-FFF2-40B4-BE49-F238E27FC236}">
                    <a16:creationId xmlns:a16="http://schemas.microsoft.com/office/drawing/2014/main" id="{519A43D0-3AB5-4E36-8A7E-EB7D4457B589}"/>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4" name="Rectangle 323">
                <a:extLst>
                  <a:ext uri="{FF2B5EF4-FFF2-40B4-BE49-F238E27FC236}">
                    <a16:creationId xmlns:a16="http://schemas.microsoft.com/office/drawing/2014/main" id="{84A171DB-921E-49F9-A92D-5C43CB18649A}"/>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325" name="Group 25">
                <a:extLst>
                  <a:ext uri="{FF2B5EF4-FFF2-40B4-BE49-F238E27FC236}">
                    <a16:creationId xmlns:a16="http://schemas.microsoft.com/office/drawing/2014/main" id="{2F66B630-2F9C-46DF-91AC-7538A3B85660}"/>
                  </a:ext>
                </a:extLst>
              </p:cNvPr>
              <p:cNvGrpSpPr>
                <a:grpSpLocks noChangeAspect="1"/>
              </p:cNvGrpSpPr>
              <p:nvPr/>
            </p:nvGrpSpPr>
            <p:grpSpPr bwMode="auto">
              <a:xfrm>
                <a:off x="8593341" y="5036681"/>
                <a:ext cx="308020" cy="238789"/>
                <a:chOff x="3689" y="2040"/>
                <a:chExt cx="307" cy="238"/>
              </a:xfrm>
            </p:grpSpPr>
            <p:sp>
              <p:nvSpPr>
                <p:cNvPr id="326" name="Freeform 26">
                  <a:extLst>
                    <a:ext uri="{FF2B5EF4-FFF2-40B4-BE49-F238E27FC236}">
                      <a16:creationId xmlns:a16="http://schemas.microsoft.com/office/drawing/2014/main" id="{2A8A11C1-2A00-4EF8-AC9B-003830114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7" name="Freeform 27">
                  <a:extLst>
                    <a:ext uri="{FF2B5EF4-FFF2-40B4-BE49-F238E27FC236}">
                      <a16:creationId xmlns:a16="http://schemas.microsoft.com/office/drawing/2014/main" id="{842C4952-8E99-4A27-A9AA-C17FE36EF93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8" name="Freeform 28">
                  <a:extLst>
                    <a:ext uri="{FF2B5EF4-FFF2-40B4-BE49-F238E27FC236}">
                      <a16:creationId xmlns:a16="http://schemas.microsoft.com/office/drawing/2014/main" id="{79CC5447-607C-4057-8671-7E7C4686DA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9" name="Line 29">
                  <a:extLst>
                    <a:ext uri="{FF2B5EF4-FFF2-40B4-BE49-F238E27FC236}">
                      <a16:creationId xmlns:a16="http://schemas.microsoft.com/office/drawing/2014/main" id="{52FA4426-2781-4C8A-96F5-51FBCE171631}"/>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0" name="Freeform 30">
                  <a:extLst>
                    <a:ext uri="{FF2B5EF4-FFF2-40B4-BE49-F238E27FC236}">
                      <a16:creationId xmlns:a16="http://schemas.microsoft.com/office/drawing/2014/main" id="{C0A77FBE-92D8-451C-B1D4-35EEE679B31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cxnSp>
          <p:nvCxnSpPr>
            <p:cNvPr id="347" name="Straight Connector 346">
              <a:extLst>
                <a:ext uri="{FF2B5EF4-FFF2-40B4-BE49-F238E27FC236}">
                  <a16:creationId xmlns:a16="http://schemas.microsoft.com/office/drawing/2014/main" id="{50E437AA-7FE1-4E50-8E64-4C8BF6EEC501}"/>
                </a:ext>
              </a:extLst>
            </p:cNvPr>
            <p:cNvCxnSpPr>
              <a:cxnSpLocks/>
            </p:cNvCxnSpPr>
            <p:nvPr/>
          </p:nvCxnSpPr>
          <p:spPr>
            <a:xfrm flipH="1">
              <a:off x="9517985" y="4714875"/>
              <a:ext cx="168296" cy="16829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5" name="Group 25">
              <a:extLst>
                <a:ext uri="{FF2B5EF4-FFF2-40B4-BE49-F238E27FC236}">
                  <a16:creationId xmlns:a16="http://schemas.microsoft.com/office/drawing/2014/main" id="{6F013160-2378-4875-B5CB-8D16A1F43D98}"/>
                </a:ext>
              </a:extLst>
            </p:cNvPr>
            <p:cNvGrpSpPr>
              <a:grpSpLocks noChangeAspect="1"/>
            </p:cNvGrpSpPr>
            <p:nvPr/>
          </p:nvGrpSpPr>
          <p:grpSpPr bwMode="auto">
            <a:xfrm>
              <a:off x="9611884" y="4543363"/>
              <a:ext cx="276974" cy="214722"/>
              <a:chOff x="3689" y="2040"/>
              <a:chExt cx="307" cy="238"/>
            </a:xfrm>
          </p:grpSpPr>
          <p:sp>
            <p:nvSpPr>
              <p:cNvPr id="336" name="Freeform 26">
                <a:extLst>
                  <a:ext uri="{FF2B5EF4-FFF2-40B4-BE49-F238E27FC236}">
                    <a16:creationId xmlns:a16="http://schemas.microsoft.com/office/drawing/2014/main" id="{D6BC9B42-E7B3-497A-9041-55E6E86BA4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7" name="Freeform 27">
                <a:extLst>
                  <a:ext uri="{FF2B5EF4-FFF2-40B4-BE49-F238E27FC236}">
                    <a16:creationId xmlns:a16="http://schemas.microsoft.com/office/drawing/2014/main" id="{4D23F847-D52F-48EA-AA7E-16088B8A62F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8" name="Freeform 28">
                <a:extLst>
                  <a:ext uri="{FF2B5EF4-FFF2-40B4-BE49-F238E27FC236}">
                    <a16:creationId xmlns:a16="http://schemas.microsoft.com/office/drawing/2014/main" id="{CC153BC8-51AD-4FEE-8944-E82C0476009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9" name="Line 29">
                <a:extLst>
                  <a:ext uri="{FF2B5EF4-FFF2-40B4-BE49-F238E27FC236}">
                    <a16:creationId xmlns:a16="http://schemas.microsoft.com/office/drawing/2014/main" id="{4B9D7973-4ACA-4804-B37A-FA6160E9BA8B}"/>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0" name="Freeform 30">
                <a:extLst>
                  <a:ext uri="{FF2B5EF4-FFF2-40B4-BE49-F238E27FC236}">
                    <a16:creationId xmlns:a16="http://schemas.microsoft.com/office/drawing/2014/main" id="{475364A1-92F6-433F-B466-7A4C38710A5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351" name="Straight Connector 350">
              <a:extLst>
                <a:ext uri="{FF2B5EF4-FFF2-40B4-BE49-F238E27FC236}">
                  <a16:creationId xmlns:a16="http://schemas.microsoft.com/office/drawing/2014/main" id="{683EE9E0-EBE5-4964-A43D-7A11C020E039}"/>
                </a:ext>
              </a:extLst>
            </p:cNvPr>
            <p:cNvCxnSpPr>
              <a:cxnSpLocks/>
            </p:cNvCxnSpPr>
            <p:nvPr/>
          </p:nvCxnSpPr>
          <p:spPr>
            <a:xfrm flipH="1" flipV="1">
              <a:off x="9514853" y="5041816"/>
              <a:ext cx="118353" cy="118353"/>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41" name="Group 25">
              <a:extLst>
                <a:ext uri="{FF2B5EF4-FFF2-40B4-BE49-F238E27FC236}">
                  <a16:creationId xmlns:a16="http://schemas.microsoft.com/office/drawing/2014/main" id="{41BE388A-4C1A-4E83-B31E-1B965448E89E}"/>
                </a:ext>
              </a:extLst>
            </p:cNvPr>
            <p:cNvGrpSpPr>
              <a:grpSpLocks noChangeAspect="1"/>
            </p:cNvGrpSpPr>
            <p:nvPr/>
          </p:nvGrpSpPr>
          <p:grpSpPr bwMode="auto">
            <a:xfrm>
              <a:off x="9610116" y="5154491"/>
              <a:ext cx="276974" cy="214722"/>
              <a:chOff x="3689" y="2040"/>
              <a:chExt cx="307" cy="238"/>
            </a:xfrm>
          </p:grpSpPr>
          <p:sp>
            <p:nvSpPr>
              <p:cNvPr id="342" name="Freeform 26">
                <a:extLst>
                  <a:ext uri="{FF2B5EF4-FFF2-40B4-BE49-F238E27FC236}">
                    <a16:creationId xmlns:a16="http://schemas.microsoft.com/office/drawing/2014/main" id="{744C5B4C-583F-40EC-8C2F-89429F8C7D1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3" name="Freeform 27">
                <a:extLst>
                  <a:ext uri="{FF2B5EF4-FFF2-40B4-BE49-F238E27FC236}">
                    <a16:creationId xmlns:a16="http://schemas.microsoft.com/office/drawing/2014/main" id="{EEEF3665-4EE3-48F1-98E1-E789C28791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4" name="Freeform 28">
                <a:extLst>
                  <a:ext uri="{FF2B5EF4-FFF2-40B4-BE49-F238E27FC236}">
                    <a16:creationId xmlns:a16="http://schemas.microsoft.com/office/drawing/2014/main" id="{FD6E8D6F-048A-4C60-8C79-F30056A37A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5" name="Line 29">
                <a:extLst>
                  <a:ext uri="{FF2B5EF4-FFF2-40B4-BE49-F238E27FC236}">
                    <a16:creationId xmlns:a16="http://schemas.microsoft.com/office/drawing/2014/main" id="{DD3F180A-650A-4CE1-87D7-5F4C44CC46C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6" name="Freeform 30">
                <a:extLst>
                  <a:ext uri="{FF2B5EF4-FFF2-40B4-BE49-F238E27FC236}">
                    <a16:creationId xmlns:a16="http://schemas.microsoft.com/office/drawing/2014/main" id="{CB084F15-5725-43E8-8B03-9BB2EB4CB5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53" name="TextBox 352">
              <a:extLst>
                <a:ext uri="{FF2B5EF4-FFF2-40B4-BE49-F238E27FC236}">
                  <a16:creationId xmlns:a16="http://schemas.microsoft.com/office/drawing/2014/main" id="{FCBB0AE8-0E13-45D9-A99F-F35AAD62F848}"/>
                </a:ext>
              </a:extLst>
            </p:cNvPr>
            <p:cNvSpPr txBox="1"/>
            <p:nvPr/>
          </p:nvSpPr>
          <p:spPr>
            <a:xfrm>
              <a:off x="9646806" y="4798458"/>
              <a:ext cx="209994" cy="109902"/>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SQL1</a:t>
              </a:r>
            </a:p>
          </p:txBody>
        </p:sp>
        <p:sp>
          <p:nvSpPr>
            <p:cNvPr id="354" name="TextBox 353">
              <a:extLst>
                <a:ext uri="{FF2B5EF4-FFF2-40B4-BE49-F238E27FC236}">
                  <a16:creationId xmlns:a16="http://schemas.microsoft.com/office/drawing/2014/main" id="{A32D1D63-87E2-4C2C-8826-0A27289FE0B1}"/>
                </a:ext>
              </a:extLst>
            </p:cNvPr>
            <p:cNvSpPr txBox="1"/>
            <p:nvPr/>
          </p:nvSpPr>
          <p:spPr>
            <a:xfrm>
              <a:off x="9646806" y="5401272"/>
              <a:ext cx="209994" cy="109902"/>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SQL2</a:t>
              </a:r>
            </a:p>
          </p:txBody>
        </p:sp>
        <p:grpSp>
          <p:nvGrpSpPr>
            <p:cNvPr id="355" name="Group 354">
              <a:extLst>
                <a:ext uri="{FF2B5EF4-FFF2-40B4-BE49-F238E27FC236}">
                  <a16:creationId xmlns:a16="http://schemas.microsoft.com/office/drawing/2014/main" id="{F4779FF2-CCA6-4686-8E98-F9D195814E54}"/>
                </a:ext>
              </a:extLst>
            </p:cNvPr>
            <p:cNvGrpSpPr/>
            <p:nvPr/>
          </p:nvGrpSpPr>
          <p:grpSpPr>
            <a:xfrm>
              <a:off x="9916066" y="4186528"/>
              <a:ext cx="125904" cy="195664"/>
              <a:chOff x="666557" y="2477604"/>
              <a:chExt cx="317693" cy="493712"/>
            </a:xfrm>
          </p:grpSpPr>
          <p:grpSp>
            <p:nvGrpSpPr>
              <p:cNvPr id="356" name="Group 21">
                <a:extLst>
                  <a:ext uri="{FF2B5EF4-FFF2-40B4-BE49-F238E27FC236}">
                    <a16:creationId xmlns:a16="http://schemas.microsoft.com/office/drawing/2014/main" id="{58AB6461-6B12-4E79-B5EB-A3F5A1978B84}"/>
                  </a:ext>
                </a:extLst>
              </p:cNvPr>
              <p:cNvGrpSpPr>
                <a:grpSpLocks noChangeAspect="1"/>
              </p:cNvGrpSpPr>
              <p:nvPr/>
            </p:nvGrpSpPr>
            <p:grpSpPr bwMode="auto">
              <a:xfrm>
                <a:off x="666557" y="2477604"/>
                <a:ext cx="317693" cy="493712"/>
                <a:chOff x="458" y="1306"/>
                <a:chExt cx="222" cy="345"/>
              </a:xfrm>
            </p:grpSpPr>
            <p:sp>
              <p:nvSpPr>
                <p:cNvPr id="358" name="Rectangle 22">
                  <a:extLst>
                    <a:ext uri="{FF2B5EF4-FFF2-40B4-BE49-F238E27FC236}">
                      <a16:creationId xmlns:a16="http://schemas.microsoft.com/office/drawing/2014/main" id="{9C531F39-D134-452E-AA3E-8D95A805EE44}"/>
                    </a:ext>
                  </a:extLst>
                </p:cNvPr>
                <p:cNvSpPr>
                  <a:spLocks noChangeArrowheads="1"/>
                </p:cNvSpPr>
                <p:nvPr/>
              </p:nvSpPr>
              <p:spPr bwMode="auto">
                <a:xfrm>
                  <a:off x="458" y="1450"/>
                  <a:ext cx="222" cy="201"/>
                </a:xfrm>
                <a:prstGeom prst="rect">
                  <a:avLst/>
                </a:pr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359" name="Freeform 23">
                  <a:extLst>
                    <a:ext uri="{FF2B5EF4-FFF2-40B4-BE49-F238E27FC236}">
                      <a16:creationId xmlns:a16="http://schemas.microsoft.com/office/drawing/2014/main" id="{429ECE43-8B26-4B2B-B2F5-17237DFD83FC}"/>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357" name="TextBox 356">
                <a:extLst>
                  <a:ext uri="{FF2B5EF4-FFF2-40B4-BE49-F238E27FC236}">
                    <a16:creationId xmlns:a16="http://schemas.microsoft.com/office/drawing/2014/main" id="{5B502429-0D45-4DD8-BFB6-977E24DA17FA}"/>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78761">
                          <a:srgbClr val="107C10"/>
                        </a:gs>
                        <a:gs pos="56637">
                          <a:srgbClr val="107C10"/>
                        </a:gs>
                      </a:gsLst>
                      <a:lin ang="5400000" scaled="0"/>
                    </a:gradFill>
                    <a:latin typeface="Segoe UI Semibold"/>
                  </a:rPr>
                  <a:t>NSG</a:t>
                </a:r>
              </a:p>
            </p:txBody>
          </p:sp>
        </p:grpSp>
        <p:cxnSp>
          <p:nvCxnSpPr>
            <p:cNvPr id="360" name="Straight Connector 359">
              <a:extLst>
                <a:ext uri="{FF2B5EF4-FFF2-40B4-BE49-F238E27FC236}">
                  <a16:creationId xmlns:a16="http://schemas.microsoft.com/office/drawing/2014/main" id="{AF5513BF-A414-40B7-A927-C53C55402733}"/>
                </a:ext>
              </a:extLst>
            </p:cNvPr>
            <p:cNvCxnSpPr>
              <a:cxnSpLocks/>
            </p:cNvCxnSpPr>
            <p:nvPr/>
          </p:nvCxnSpPr>
          <p:spPr>
            <a:xfrm>
              <a:off x="9979018" y="4590281"/>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BD72080-2FC3-45C1-922C-07E750BBD212}"/>
                </a:ext>
              </a:extLst>
            </p:cNvPr>
            <p:cNvCxnSpPr>
              <a:cxnSpLocks/>
            </p:cNvCxnSpPr>
            <p:nvPr/>
          </p:nvCxnSpPr>
          <p:spPr>
            <a:xfrm>
              <a:off x="9979018" y="5289068"/>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F62875A9-C1C5-4ED3-B9F3-E1A2FE707A65}"/>
                </a:ext>
              </a:extLst>
            </p:cNvPr>
            <p:cNvSpPr txBox="1"/>
            <p:nvPr/>
          </p:nvSpPr>
          <p:spPr>
            <a:xfrm>
              <a:off x="10120222" y="4680069"/>
              <a:ext cx="363882" cy="329706"/>
            </a:xfrm>
            <a:prstGeom prst="rect">
              <a:avLst/>
            </a:prstGeom>
            <a:noFill/>
          </p:spPr>
          <p:txBody>
            <a:bodyPr wrap="none" lIns="0" tIns="0" rIns="0" bIns="0" rtlCol="0">
              <a:spAutoFit/>
            </a:bodyPr>
            <a:lstStyle/>
            <a:p>
              <a:pPr algn="ctr" defTabSz="932563">
                <a:defRPr/>
              </a:pPr>
              <a:r>
                <a:rPr lang="en-US" sz="714" err="1">
                  <a:gradFill>
                    <a:gsLst>
                      <a:gs pos="69027">
                        <a:srgbClr val="107C10"/>
                      </a:gs>
                      <a:gs pos="52000">
                        <a:srgbClr val="107C10"/>
                      </a:gs>
                    </a:gsLst>
                    <a:lin ang="5400000" scaled="0"/>
                  </a:gradFill>
                  <a:latin typeface="Segoe UI"/>
                </a:rPr>
                <a:t>Vnet</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Service</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Endpoint</a:t>
              </a:r>
            </a:p>
          </p:txBody>
        </p:sp>
        <p:sp>
          <p:nvSpPr>
            <p:cNvPr id="364" name="TextBox 363">
              <a:extLst>
                <a:ext uri="{FF2B5EF4-FFF2-40B4-BE49-F238E27FC236}">
                  <a16:creationId xmlns:a16="http://schemas.microsoft.com/office/drawing/2014/main" id="{E0AF2DB3-8926-4DE9-BD10-6B349B496108}"/>
                </a:ext>
              </a:extLst>
            </p:cNvPr>
            <p:cNvSpPr txBox="1"/>
            <p:nvPr/>
          </p:nvSpPr>
          <p:spPr>
            <a:xfrm>
              <a:off x="10129989" y="5355274"/>
              <a:ext cx="363882" cy="329706"/>
            </a:xfrm>
            <a:prstGeom prst="rect">
              <a:avLst/>
            </a:prstGeom>
            <a:noFill/>
          </p:spPr>
          <p:txBody>
            <a:bodyPr wrap="none" lIns="0" tIns="0" rIns="0" bIns="0" rtlCol="0">
              <a:spAutoFit/>
            </a:bodyPr>
            <a:lstStyle/>
            <a:p>
              <a:pPr algn="ctr" defTabSz="932563">
                <a:defRPr/>
              </a:pPr>
              <a:r>
                <a:rPr lang="en-US" sz="714" err="1">
                  <a:gradFill>
                    <a:gsLst>
                      <a:gs pos="69027">
                        <a:srgbClr val="107C10"/>
                      </a:gs>
                      <a:gs pos="52000">
                        <a:srgbClr val="107C10"/>
                      </a:gs>
                    </a:gsLst>
                    <a:lin ang="5400000" scaled="0"/>
                  </a:gradFill>
                  <a:latin typeface="Segoe UI"/>
                </a:rPr>
                <a:t>Vnet</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Service</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Endpoint</a:t>
              </a:r>
            </a:p>
          </p:txBody>
        </p:sp>
        <p:pic>
          <p:nvPicPr>
            <p:cNvPr id="365" name="Picture 364" descr="A screenshot of a cell phone&#10;&#10;Description generated with high confidence">
              <a:extLst>
                <a:ext uri="{FF2B5EF4-FFF2-40B4-BE49-F238E27FC236}">
                  <a16:creationId xmlns:a16="http://schemas.microsoft.com/office/drawing/2014/main" id="{8F3DA4E2-1226-4FB3-BD2D-13460E2B80B5}"/>
                </a:ext>
              </a:extLst>
            </p:cNvPr>
            <p:cNvPicPr>
              <a:picLocks noChangeAspect="1"/>
            </p:cNvPicPr>
            <p:nvPr/>
          </p:nvPicPr>
          <p:blipFill rotWithShape="1">
            <a:blip r:embed="rId9">
              <a:clrChange>
                <a:clrFrom>
                  <a:srgbClr val="F5F1F0"/>
                </a:clrFrom>
                <a:clrTo>
                  <a:srgbClr val="F5F1F0">
                    <a:alpha val="0"/>
                  </a:srgbClr>
                </a:clrTo>
              </a:clrChange>
            </a:blip>
            <a:srcRect l="90507" t="55053" r="6328" b="36876"/>
            <a:stretch/>
          </p:blipFill>
          <p:spPr>
            <a:xfrm>
              <a:off x="10802142" y="4412456"/>
              <a:ext cx="349252" cy="390526"/>
            </a:xfrm>
            <a:prstGeom prst="rect">
              <a:avLst/>
            </a:prstGeom>
          </p:spPr>
        </p:pic>
        <p:pic>
          <p:nvPicPr>
            <p:cNvPr id="366" name="Picture 365" descr="A screenshot of a cell phone&#10;&#10;Description generated with high confidence">
              <a:extLst>
                <a:ext uri="{FF2B5EF4-FFF2-40B4-BE49-F238E27FC236}">
                  <a16:creationId xmlns:a16="http://schemas.microsoft.com/office/drawing/2014/main" id="{BF5EC4FE-18FE-4DC0-B317-2DC2887526F0}"/>
                </a:ext>
              </a:extLst>
            </p:cNvPr>
            <p:cNvPicPr>
              <a:picLocks noChangeAspect="1"/>
            </p:cNvPicPr>
            <p:nvPr/>
          </p:nvPicPr>
          <p:blipFill rotWithShape="1">
            <a:blip r:embed="rId9">
              <a:clrChange>
                <a:clrFrom>
                  <a:srgbClr val="F5F1F0"/>
                </a:clrFrom>
                <a:clrTo>
                  <a:srgbClr val="F5F1F0">
                    <a:alpha val="0"/>
                  </a:srgbClr>
                </a:clrTo>
              </a:clrChange>
            </a:blip>
            <a:srcRect l="90586" t="69128" r="6328" b="22801"/>
            <a:stretch/>
          </p:blipFill>
          <p:spPr>
            <a:xfrm>
              <a:off x="10810874" y="5069200"/>
              <a:ext cx="340519" cy="390526"/>
            </a:xfrm>
            <a:prstGeom prst="rect">
              <a:avLst/>
            </a:prstGeom>
          </p:spPr>
        </p:pic>
        <p:sp>
          <p:nvSpPr>
            <p:cNvPr id="367" name="TextBox 366">
              <a:extLst>
                <a:ext uri="{FF2B5EF4-FFF2-40B4-BE49-F238E27FC236}">
                  <a16:creationId xmlns:a16="http://schemas.microsoft.com/office/drawing/2014/main" id="{682AAFF3-64D0-4AE8-99DA-4CBBC29BFE7F}"/>
                </a:ext>
              </a:extLst>
            </p:cNvPr>
            <p:cNvSpPr txBox="1"/>
            <p:nvPr/>
          </p:nvSpPr>
          <p:spPr>
            <a:xfrm>
              <a:off x="10823788" y="5462995"/>
              <a:ext cx="294953"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Cloud</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witness</a:t>
              </a:r>
            </a:p>
          </p:txBody>
        </p:sp>
        <p:sp>
          <p:nvSpPr>
            <p:cNvPr id="368" name="TextBox 367">
              <a:extLst>
                <a:ext uri="{FF2B5EF4-FFF2-40B4-BE49-F238E27FC236}">
                  <a16:creationId xmlns:a16="http://schemas.microsoft.com/office/drawing/2014/main" id="{D735A0A9-115A-4509-99BA-84AEEF430FC9}"/>
                </a:ext>
              </a:extLst>
            </p:cNvPr>
            <p:cNvSpPr txBox="1"/>
            <p:nvPr/>
          </p:nvSpPr>
          <p:spPr>
            <a:xfrm>
              <a:off x="10769286" y="4816332"/>
              <a:ext cx="403958"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Azure Key</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Vault</a:t>
              </a:r>
            </a:p>
          </p:txBody>
        </p:sp>
        <p:pic>
          <p:nvPicPr>
            <p:cNvPr id="369" name="Graphic 368">
              <a:extLst>
                <a:ext uri="{FF2B5EF4-FFF2-40B4-BE49-F238E27FC236}">
                  <a16:creationId xmlns:a16="http://schemas.microsoft.com/office/drawing/2014/main" id="{304BF7CA-8F02-482F-8884-0C322DA4A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94561" y="3201843"/>
              <a:ext cx="298466" cy="366300"/>
            </a:xfrm>
            <a:prstGeom prst="rect">
              <a:avLst/>
            </a:prstGeom>
          </p:spPr>
        </p:pic>
        <p:sp>
          <p:nvSpPr>
            <p:cNvPr id="370" name="TextBox 369">
              <a:extLst>
                <a:ext uri="{FF2B5EF4-FFF2-40B4-BE49-F238E27FC236}">
                  <a16:creationId xmlns:a16="http://schemas.microsoft.com/office/drawing/2014/main" id="{39130BDF-1E95-41A8-9E68-FFE84179424D}"/>
                </a:ext>
              </a:extLst>
            </p:cNvPr>
            <p:cNvSpPr txBox="1"/>
            <p:nvPr/>
          </p:nvSpPr>
          <p:spPr>
            <a:xfrm>
              <a:off x="11385096" y="3638650"/>
              <a:ext cx="317396"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DevOps</a:t>
              </a:r>
            </a:p>
          </p:txBody>
        </p:sp>
        <p:pic>
          <p:nvPicPr>
            <p:cNvPr id="371" name="Graphic 370">
              <a:extLst>
                <a:ext uri="{FF2B5EF4-FFF2-40B4-BE49-F238E27FC236}">
                  <a16:creationId xmlns:a16="http://schemas.microsoft.com/office/drawing/2014/main" id="{4E0B534C-7174-4F3C-B457-674FDE8176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94561" y="5824666"/>
              <a:ext cx="298466" cy="366300"/>
            </a:xfrm>
            <a:prstGeom prst="rect">
              <a:avLst/>
            </a:prstGeom>
          </p:spPr>
        </p:pic>
        <p:sp>
          <p:nvSpPr>
            <p:cNvPr id="372" name="TextBox 371">
              <a:extLst>
                <a:ext uri="{FF2B5EF4-FFF2-40B4-BE49-F238E27FC236}">
                  <a16:creationId xmlns:a16="http://schemas.microsoft.com/office/drawing/2014/main" id="{96027C14-2648-40A7-89EC-D9B01B8DAB7F}"/>
                </a:ext>
              </a:extLst>
            </p:cNvPr>
            <p:cNvSpPr txBox="1"/>
            <p:nvPr/>
          </p:nvSpPr>
          <p:spPr>
            <a:xfrm>
              <a:off x="11385096" y="6261473"/>
              <a:ext cx="317396"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DevOps</a:t>
              </a:r>
            </a:p>
          </p:txBody>
        </p:sp>
        <p:sp>
          <p:nvSpPr>
            <p:cNvPr id="373" name="TextBox 372">
              <a:extLst>
                <a:ext uri="{FF2B5EF4-FFF2-40B4-BE49-F238E27FC236}">
                  <a16:creationId xmlns:a16="http://schemas.microsoft.com/office/drawing/2014/main" id="{FB79CCD2-7D1B-41D8-BFFD-04139F1D720E}"/>
                </a:ext>
              </a:extLst>
            </p:cNvPr>
            <p:cNvSpPr txBox="1"/>
            <p:nvPr/>
          </p:nvSpPr>
          <p:spPr>
            <a:xfrm>
              <a:off x="589056" y="4287320"/>
              <a:ext cx="2833642" cy="2177456"/>
            </a:xfrm>
            <a:prstGeom prst="rect">
              <a:avLst/>
            </a:prstGeom>
            <a:noFill/>
          </p:spPr>
          <p:txBody>
            <a:bodyPr wrap="square" lIns="0" tIns="0" rIns="0" bIns="0" rtlCol="0">
              <a:spAutoFit/>
            </a:bodyPr>
            <a:lstStyle/>
            <a:p>
              <a:pPr defTabSz="932563">
                <a:spcAft>
                  <a:spcPts val="612"/>
                </a:spcAft>
                <a:defRPr/>
              </a:pPr>
              <a:r>
                <a:rPr lang="en-US" sz="1632">
                  <a:gradFill>
                    <a:gsLst>
                      <a:gs pos="2917">
                        <a:srgbClr val="1A1A1A"/>
                      </a:gs>
                      <a:gs pos="30000">
                        <a:srgbClr val="1A1A1A"/>
                      </a:gs>
                    </a:gsLst>
                    <a:lin ang="5400000" scaled="0"/>
                  </a:gradFill>
                  <a:latin typeface="Segoe UI Semibold"/>
                </a:rPr>
                <a:t>Native Security Services</a:t>
              </a:r>
              <a:br>
                <a:rPr lang="en-US" sz="1224">
                  <a:gradFill>
                    <a:gsLst>
                      <a:gs pos="2917">
                        <a:srgbClr val="1A1A1A"/>
                      </a:gs>
                      <a:gs pos="30000">
                        <a:srgbClr val="1A1A1A"/>
                      </a:gs>
                    </a:gsLst>
                    <a:lin ang="5400000" scaled="0"/>
                  </a:gradFill>
                  <a:latin typeface="Segoe UI Semibold"/>
                </a:rPr>
              </a:br>
              <a:br>
                <a:rPr lang="en-US" sz="1224">
                  <a:gradFill>
                    <a:gsLst>
                      <a:gs pos="2917">
                        <a:srgbClr val="1A1A1A"/>
                      </a:gs>
                      <a:gs pos="30000">
                        <a:srgbClr val="1A1A1A"/>
                      </a:gs>
                    </a:gsLst>
                    <a:lin ang="5400000" scaled="0"/>
                  </a:gradFill>
                  <a:latin typeface="Segoe UI Semibold"/>
                </a:rPr>
              </a:br>
              <a:r>
                <a:rPr lang="en-US" sz="1224">
                  <a:gradFill>
                    <a:gsLst>
                      <a:gs pos="2917">
                        <a:srgbClr val="1A1A1A"/>
                      </a:gs>
                      <a:gs pos="30000">
                        <a:srgbClr val="1A1A1A"/>
                      </a:gs>
                    </a:gsLst>
                    <a:lin ang="5400000" scaled="0"/>
                  </a:gradFill>
                  <a:latin typeface="Segoe UI Semibold"/>
                </a:rPr>
                <a:t>DDoS Protection </a:t>
              </a:r>
              <a:r>
                <a:rPr lang="en-US" sz="1224">
                  <a:gradFill>
                    <a:gsLst>
                      <a:gs pos="2917">
                        <a:srgbClr val="1A1A1A"/>
                      </a:gs>
                      <a:gs pos="30000">
                        <a:srgbClr val="1A1A1A"/>
                      </a:gs>
                    </a:gsLst>
                    <a:lin ang="5400000" scaled="0"/>
                  </a:gradFill>
                  <a:latin typeface="Segoe UI"/>
                </a:rPr>
                <a:t>for Public IPs</a:t>
              </a:r>
            </a:p>
            <a:p>
              <a:pPr defTabSz="932563">
                <a:spcAft>
                  <a:spcPts val="612"/>
                </a:spcAft>
                <a:defRPr/>
              </a:pPr>
              <a:r>
                <a:rPr lang="en-US" sz="1224">
                  <a:gradFill>
                    <a:gsLst>
                      <a:gs pos="2917">
                        <a:srgbClr val="1A1A1A"/>
                      </a:gs>
                      <a:gs pos="30000">
                        <a:srgbClr val="1A1A1A"/>
                      </a:gs>
                    </a:gsLst>
                    <a:lin ang="5400000" scaled="0"/>
                  </a:gradFill>
                  <a:latin typeface="Segoe UI Semibold"/>
                </a:rPr>
                <a:t>App GW WAF—</a:t>
              </a:r>
              <a:r>
                <a:rPr lang="en-US" sz="1224">
                  <a:gradFill>
                    <a:gsLst>
                      <a:gs pos="2917">
                        <a:srgbClr val="1A1A1A"/>
                      </a:gs>
                      <a:gs pos="30000">
                        <a:srgbClr val="1A1A1A"/>
                      </a:gs>
                    </a:gsLst>
                    <a:lin ang="5400000" scaled="0"/>
                  </a:gradFill>
                  <a:latin typeface="Segoe UI"/>
                </a:rPr>
                <a:t>Web Application Protection</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Semibold"/>
                </a:rPr>
                <a:t>Azure Firewall—</a:t>
              </a:r>
              <a:r>
                <a:rPr lang="en-US" sz="1224">
                  <a:gradFill>
                    <a:gsLst>
                      <a:gs pos="2917">
                        <a:srgbClr val="1A1A1A"/>
                      </a:gs>
                      <a:gs pos="30000">
                        <a:srgbClr val="1A1A1A"/>
                      </a:gs>
                    </a:gsLst>
                    <a:lin ang="5400000" scaled="0"/>
                  </a:gradFill>
                  <a:latin typeface="Segoe UI"/>
                </a:rPr>
                <a:t>Full VNET egress and ingress (non-http/s) protection</a:t>
              </a:r>
            </a:p>
            <a:p>
              <a:pPr defTabSz="932563">
                <a:spcAft>
                  <a:spcPts val="612"/>
                </a:spcAft>
                <a:defRPr/>
              </a:pPr>
              <a:r>
                <a:rPr lang="en-US" sz="1224">
                  <a:gradFill>
                    <a:gsLst>
                      <a:gs pos="2917">
                        <a:srgbClr val="1A1A1A"/>
                      </a:gs>
                      <a:gs pos="30000">
                        <a:srgbClr val="1A1A1A"/>
                      </a:gs>
                    </a:gsLst>
                    <a:lin ang="5400000" scaled="0"/>
                  </a:gradFill>
                  <a:latin typeface="Segoe UI Semibold"/>
                </a:rPr>
                <a:t>NSG—</a:t>
              </a:r>
              <a:r>
                <a:rPr lang="en-US" sz="1224">
                  <a:gradFill>
                    <a:gsLst>
                      <a:gs pos="2917">
                        <a:srgbClr val="1A1A1A"/>
                      </a:gs>
                      <a:gs pos="30000">
                        <a:srgbClr val="1A1A1A"/>
                      </a:gs>
                    </a:gsLst>
                    <a:lin ang="5400000" scaled="0"/>
                  </a:gradFill>
                  <a:latin typeface="Segoe UI"/>
                </a:rPr>
                <a:t>Internal VNET segmentation</a:t>
              </a:r>
            </a:p>
            <a:p>
              <a:pPr defTabSz="932563">
                <a:spcAft>
                  <a:spcPts val="612"/>
                </a:spcAft>
                <a:defRPr/>
              </a:pPr>
              <a:r>
                <a:rPr lang="en-US" sz="1224">
                  <a:gradFill>
                    <a:gsLst>
                      <a:gs pos="2917">
                        <a:srgbClr val="1A1A1A"/>
                      </a:gs>
                      <a:gs pos="30000">
                        <a:srgbClr val="1A1A1A"/>
                      </a:gs>
                    </a:gsLst>
                    <a:lin ang="5400000" scaled="0"/>
                  </a:gradFill>
                  <a:latin typeface="Segoe UI Semibold"/>
                </a:rPr>
                <a:t>Service Endpoints—</a:t>
              </a:r>
              <a:r>
                <a:rPr lang="en-US" sz="1224">
                  <a:gradFill>
                    <a:gsLst>
                      <a:gs pos="2917">
                        <a:srgbClr val="1A1A1A"/>
                      </a:gs>
                      <a:gs pos="30000">
                        <a:srgbClr val="1A1A1A"/>
                      </a:gs>
                    </a:gsLst>
                    <a:lin ang="5400000" scaled="0"/>
                  </a:gradFill>
                  <a:latin typeface="Segoe UI"/>
                </a:rPr>
                <a:t>Secure access to public PaaS resources</a:t>
              </a:r>
            </a:p>
          </p:txBody>
        </p:sp>
        <p:grpSp>
          <p:nvGrpSpPr>
            <p:cNvPr id="374" name="Group 4">
              <a:extLst>
                <a:ext uri="{FF2B5EF4-FFF2-40B4-BE49-F238E27FC236}">
                  <a16:creationId xmlns:a16="http://schemas.microsoft.com/office/drawing/2014/main" id="{81F4440A-FFFE-4CA4-B3B1-12FA0CF7CA2C}"/>
                </a:ext>
              </a:extLst>
            </p:cNvPr>
            <p:cNvGrpSpPr>
              <a:grpSpLocks noChangeAspect="1"/>
            </p:cNvGrpSpPr>
            <p:nvPr/>
          </p:nvGrpSpPr>
          <p:grpSpPr bwMode="auto">
            <a:xfrm>
              <a:off x="6806097" y="2880994"/>
              <a:ext cx="395839" cy="287968"/>
              <a:chOff x="-530" y="709"/>
              <a:chExt cx="422" cy="307"/>
            </a:xfrm>
          </p:grpSpPr>
          <p:sp>
            <p:nvSpPr>
              <p:cNvPr id="375" name="Freeform 5">
                <a:extLst>
                  <a:ext uri="{FF2B5EF4-FFF2-40B4-BE49-F238E27FC236}">
                    <a16:creationId xmlns:a16="http://schemas.microsoft.com/office/drawing/2014/main" id="{1B6F8328-36B0-4350-A741-D6479CF2551C}"/>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6" name="Line 6">
                <a:extLst>
                  <a:ext uri="{FF2B5EF4-FFF2-40B4-BE49-F238E27FC236}">
                    <a16:creationId xmlns:a16="http://schemas.microsoft.com/office/drawing/2014/main" id="{6677FC39-6FB2-40DF-A31C-6E4593C1509B}"/>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7" name="Line 7">
                <a:extLst>
                  <a:ext uri="{FF2B5EF4-FFF2-40B4-BE49-F238E27FC236}">
                    <a16:creationId xmlns:a16="http://schemas.microsoft.com/office/drawing/2014/main" id="{5D660C82-CE22-4603-8C16-A172DDBCB948}"/>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8" name="Line 8">
                <a:extLst>
                  <a:ext uri="{FF2B5EF4-FFF2-40B4-BE49-F238E27FC236}">
                    <a16:creationId xmlns:a16="http://schemas.microsoft.com/office/drawing/2014/main" id="{E7A244F9-CBD5-4320-BF7A-E10867E8C2FF}"/>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9" name="Line 9">
                <a:extLst>
                  <a:ext uri="{FF2B5EF4-FFF2-40B4-BE49-F238E27FC236}">
                    <a16:creationId xmlns:a16="http://schemas.microsoft.com/office/drawing/2014/main" id="{AFFAA170-4A34-4AFD-9739-5A9815930821}"/>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80" name="Freeform 10">
                <a:extLst>
                  <a:ext uri="{FF2B5EF4-FFF2-40B4-BE49-F238E27FC236}">
                    <a16:creationId xmlns:a16="http://schemas.microsoft.com/office/drawing/2014/main" id="{ADC7CD64-7F88-4B5F-99D6-CA4C4BFD98BD}"/>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81" name="Freeform 11">
                <a:extLst>
                  <a:ext uri="{FF2B5EF4-FFF2-40B4-BE49-F238E27FC236}">
                    <a16:creationId xmlns:a16="http://schemas.microsoft.com/office/drawing/2014/main" id="{345EC88D-798C-4374-8746-C41A4FFBADAF}"/>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82" name="TextBox 381">
              <a:extLst>
                <a:ext uri="{FF2B5EF4-FFF2-40B4-BE49-F238E27FC236}">
                  <a16:creationId xmlns:a16="http://schemas.microsoft.com/office/drawing/2014/main" id="{CD7CEEBA-9E09-48B0-8A30-1213AC06083B}"/>
                </a:ext>
              </a:extLst>
            </p:cNvPr>
            <p:cNvSpPr txBox="1"/>
            <p:nvPr/>
          </p:nvSpPr>
          <p:spPr>
            <a:xfrm>
              <a:off x="6703311" y="3251698"/>
              <a:ext cx="546625"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Azure firewall</a:t>
              </a:r>
            </a:p>
          </p:txBody>
        </p:sp>
        <p:grpSp>
          <p:nvGrpSpPr>
            <p:cNvPr id="383" name="Group 382">
              <a:extLst>
                <a:ext uri="{FF2B5EF4-FFF2-40B4-BE49-F238E27FC236}">
                  <a16:creationId xmlns:a16="http://schemas.microsoft.com/office/drawing/2014/main" id="{BDFA3156-7BB3-4F98-9D57-32DBEF9223FF}"/>
                </a:ext>
              </a:extLst>
            </p:cNvPr>
            <p:cNvGrpSpPr/>
            <p:nvPr/>
          </p:nvGrpSpPr>
          <p:grpSpPr>
            <a:xfrm>
              <a:off x="6252323" y="2507954"/>
              <a:ext cx="125904" cy="195664"/>
              <a:chOff x="666557" y="2477604"/>
              <a:chExt cx="317693" cy="493712"/>
            </a:xfrm>
          </p:grpSpPr>
          <p:grpSp>
            <p:nvGrpSpPr>
              <p:cNvPr id="384" name="Group 21">
                <a:extLst>
                  <a:ext uri="{FF2B5EF4-FFF2-40B4-BE49-F238E27FC236}">
                    <a16:creationId xmlns:a16="http://schemas.microsoft.com/office/drawing/2014/main" id="{7E42C371-FFEE-4E0C-A534-B48F3C4DC8D4}"/>
                  </a:ext>
                </a:extLst>
              </p:cNvPr>
              <p:cNvGrpSpPr>
                <a:grpSpLocks noChangeAspect="1"/>
              </p:cNvGrpSpPr>
              <p:nvPr/>
            </p:nvGrpSpPr>
            <p:grpSpPr bwMode="auto">
              <a:xfrm>
                <a:off x="666557" y="2477604"/>
                <a:ext cx="317693" cy="493712"/>
                <a:chOff x="458" y="1306"/>
                <a:chExt cx="222" cy="345"/>
              </a:xfrm>
            </p:grpSpPr>
            <p:sp>
              <p:nvSpPr>
                <p:cNvPr id="386" name="Rectangle 22">
                  <a:extLst>
                    <a:ext uri="{FF2B5EF4-FFF2-40B4-BE49-F238E27FC236}">
                      <a16:creationId xmlns:a16="http://schemas.microsoft.com/office/drawing/2014/main" id="{1FC27728-1126-44EF-89BD-E7E7E5860B97}"/>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387" name="Freeform 23">
                  <a:extLst>
                    <a:ext uri="{FF2B5EF4-FFF2-40B4-BE49-F238E27FC236}">
                      <a16:creationId xmlns:a16="http://schemas.microsoft.com/office/drawing/2014/main" id="{F646CF90-BD87-4CDB-B0EC-C11DDDA6F68D}"/>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385" name="TextBox 384">
                <a:extLst>
                  <a:ext uri="{FF2B5EF4-FFF2-40B4-BE49-F238E27FC236}">
                    <a16:creationId xmlns:a16="http://schemas.microsoft.com/office/drawing/2014/main" id="{BF78C379-1ED1-4908-861D-02649201E0AF}"/>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2655">
                          <a:srgbClr val="0078D4"/>
                        </a:gs>
                        <a:gs pos="14000">
                          <a:srgbClr val="0078D4"/>
                        </a:gs>
                      </a:gsLst>
                      <a:lin ang="5400000" scaled="0"/>
                    </a:gradFill>
                    <a:latin typeface="Segoe UI Semibold"/>
                  </a:rPr>
                  <a:t>NSG</a:t>
                </a:r>
              </a:p>
            </p:txBody>
          </p:sp>
        </p:grpSp>
        <p:sp>
          <p:nvSpPr>
            <p:cNvPr id="389" name="TextBox 388">
              <a:extLst>
                <a:ext uri="{FF2B5EF4-FFF2-40B4-BE49-F238E27FC236}">
                  <a16:creationId xmlns:a16="http://schemas.microsoft.com/office/drawing/2014/main" id="{A27470D9-4F9A-4BB3-B710-6EF1156106E6}"/>
                </a:ext>
              </a:extLst>
            </p:cNvPr>
            <p:cNvSpPr txBox="1"/>
            <p:nvPr/>
          </p:nvSpPr>
          <p:spPr>
            <a:xfrm>
              <a:off x="5508307" y="3251698"/>
              <a:ext cx="828753"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Application Gateway</a:t>
              </a:r>
            </a:p>
          </p:txBody>
        </p:sp>
        <p:grpSp>
          <p:nvGrpSpPr>
            <p:cNvPr id="391" name="Group 390">
              <a:extLst>
                <a:ext uri="{FF2B5EF4-FFF2-40B4-BE49-F238E27FC236}">
                  <a16:creationId xmlns:a16="http://schemas.microsoft.com/office/drawing/2014/main" id="{14B2E0E6-B7E7-4038-A59F-EF9167EA0B7C}"/>
                </a:ext>
              </a:extLst>
            </p:cNvPr>
            <p:cNvGrpSpPr/>
            <p:nvPr/>
          </p:nvGrpSpPr>
          <p:grpSpPr>
            <a:xfrm>
              <a:off x="5778446" y="2893244"/>
              <a:ext cx="276434" cy="286875"/>
              <a:chOff x="5778446" y="2639256"/>
              <a:chExt cx="276434" cy="286875"/>
            </a:xfrm>
          </p:grpSpPr>
          <p:grpSp>
            <p:nvGrpSpPr>
              <p:cNvPr id="125" name="Group 124">
                <a:extLst>
                  <a:ext uri="{FF2B5EF4-FFF2-40B4-BE49-F238E27FC236}">
                    <a16:creationId xmlns:a16="http://schemas.microsoft.com/office/drawing/2014/main" id="{8B8053EC-BDB6-40E2-9765-2F012C547E99}"/>
                  </a:ext>
                </a:extLst>
              </p:cNvPr>
              <p:cNvGrpSpPr/>
              <p:nvPr/>
            </p:nvGrpSpPr>
            <p:grpSpPr>
              <a:xfrm rot="10800000">
                <a:off x="5778446" y="2639256"/>
                <a:ext cx="276434" cy="286875"/>
                <a:chOff x="5784464" y="2391241"/>
                <a:chExt cx="276434" cy="286875"/>
              </a:xfrm>
            </p:grpSpPr>
            <p:sp>
              <p:nvSpPr>
                <p:cNvPr id="118" name="Rectangle: Rounded Corners 117">
                  <a:extLst>
                    <a:ext uri="{FF2B5EF4-FFF2-40B4-BE49-F238E27FC236}">
                      <a16:creationId xmlns:a16="http://schemas.microsoft.com/office/drawing/2014/main" id="{050F5C62-44FB-4FF1-A1C3-192867C5C3AA}"/>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0" name="Arrow: Down 119">
                  <a:extLst>
                    <a:ext uri="{FF2B5EF4-FFF2-40B4-BE49-F238E27FC236}">
                      <a16:creationId xmlns:a16="http://schemas.microsoft.com/office/drawing/2014/main" id="{8265DFAD-B2E3-4049-9457-3A45ED153C35}"/>
                    </a:ext>
                  </a:extLst>
                </p:cNvPr>
                <p:cNvSpPr/>
                <p:nvPr/>
              </p:nvSpPr>
              <p:spPr bwMode="auto">
                <a:xfrm rot="10800000">
                  <a:off x="5888875" y="2391241"/>
                  <a:ext cx="67613" cy="20799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1" name="Arrow: Down 120">
                  <a:extLst>
                    <a:ext uri="{FF2B5EF4-FFF2-40B4-BE49-F238E27FC236}">
                      <a16:creationId xmlns:a16="http://schemas.microsoft.com/office/drawing/2014/main" id="{5F53239E-842D-44CA-9208-548420EB5A44}"/>
                    </a:ext>
                  </a:extLst>
                </p:cNvPr>
                <p:cNvSpPr/>
                <p:nvPr/>
              </p:nvSpPr>
              <p:spPr bwMode="auto">
                <a:xfrm rot="12600000">
                  <a:off x="5943356" y="2466844"/>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3" name="Oval 122">
                  <a:extLst>
                    <a:ext uri="{FF2B5EF4-FFF2-40B4-BE49-F238E27FC236}">
                      <a16:creationId xmlns:a16="http://schemas.microsoft.com/office/drawing/2014/main" id="{BB84E178-36DD-4CCD-8CB6-32891901FAC9}"/>
                    </a:ext>
                  </a:extLst>
                </p:cNvPr>
                <p:cNvSpPr/>
                <p:nvPr/>
              </p:nvSpPr>
              <p:spPr bwMode="auto">
                <a:xfrm>
                  <a:off x="5875756" y="2579207"/>
                  <a:ext cx="93850" cy="93850"/>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390" name="Arrow: Down 389">
                <a:extLst>
                  <a:ext uri="{FF2B5EF4-FFF2-40B4-BE49-F238E27FC236}">
                    <a16:creationId xmlns:a16="http://schemas.microsoft.com/office/drawing/2014/main" id="{BA8342FC-5932-4EA8-BBA9-FC7F21932A58}"/>
                  </a:ext>
                </a:extLst>
              </p:cNvPr>
              <p:cNvSpPr/>
              <p:nvPr/>
            </p:nvSpPr>
            <p:spPr bwMode="auto">
              <a:xfrm rot="19800000">
                <a:off x="5933771" y="2704172"/>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sp>
        <p:nvSpPr>
          <p:cNvPr id="3" name="Oval 2">
            <a:extLst>
              <a:ext uri="{FF2B5EF4-FFF2-40B4-BE49-F238E27FC236}">
                <a16:creationId xmlns:a16="http://schemas.microsoft.com/office/drawing/2014/main" id="{9EB65474-550A-4964-8921-93961C41A427}"/>
              </a:ext>
            </a:extLst>
          </p:cNvPr>
          <p:cNvSpPr/>
          <p:nvPr/>
        </p:nvSpPr>
        <p:spPr bwMode="auto">
          <a:xfrm>
            <a:off x="5587778" y="2777125"/>
            <a:ext cx="932603" cy="932603"/>
          </a:xfrm>
          <a:prstGeom prst="ellipse">
            <a:avLst/>
          </a:prstGeom>
          <a:noFill/>
          <a:ln>
            <a:solidFill>
              <a:srgbClr val="FF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33" name="Oval 332">
            <a:extLst>
              <a:ext uri="{FF2B5EF4-FFF2-40B4-BE49-F238E27FC236}">
                <a16:creationId xmlns:a16="http://schemas.microsoft.com/office/drawing/2014/main" id="{E904D5C2-D6F0-428D-9751-448323F9E387}"/>
              </a:ext>
            </a:extLst>
          </p:cNvPr>
          <p:cNvSpPr/>
          <p:nvPr/>
        </p:nvSpPr>
        <p:spPr bwMode="auto">
          <a:xfrm>
            <a:off x="5328703" y="1645839"/>
            <a:ext cx="932603" cy="932603"/>
          </a:xfrm>
          <a:prstGeom prst="ellipse">
            <a:avLst/>
          </a:prstGeom>
          <a:noFill/>
          <a:ln>
            <a:solidFill>
              <a:srgbClr val="FF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48" name="Oval 347">
            <a:extLst>
              <a:ext uri="{FF2B5EF4-FFF2-40B4-BE49-F238E27FC236}">
                <a16:creationId xmlns:a16="http://schemas.microsoft.com/office/drawing/2014/main" id="{E51564A9-ADFB-4F54-9591-1D253EB965FB}"/>
              </a:ext>
            </a:extLst>
          </p:cNvPr>
          <p:cNvSpPr/>
          <p:nvPr/>
        </p:nvSpPr>
        <p:spPr bwMode="auto">
          <a:xfrm>
            <a:off x="6675417" y="2735156"/>
            <a:ext cx="932603" cy="932603"/>
          </a:xfrm>
          <a:prstGeom prst="ellipse">
            <a:avLst/>
          </a:prstGeom>
          <a:noFill/>
          <a:ln>
            <a:solidFill>
              <a:srgbClr val="FF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49" name="Oval 348">
            <a:extLst>
              <a:ext uri="{FF2B5EF4-FFF2-40B4-BE49-F238E27FC236}">
                <a16:creationId xmlns:a16="http://schemas.microsoft.com/office/drawing/2014/main" id="{2827C67E-DE66-4C08-B4A7-BD8705AD9CB5}"/>
              </a:ext>
            </a:extLst>
          </p:cNvPr>
          <p:cNvSpPr/>
          <p:nvPr/>
        </p:nvSpPr>
        <p:spPr bwMode="auto">
          <a:xfrm>
            <a:off x="10038199" y="5059165"/>
            <a:ext cx="932603" cy="932603"/>
          </a:xfrm>
          <a:prstGeom prst="ellipse">
            <a:avLst/>
          </a:prstGeom>
          <a:noFill/>
          <a:ln>
            <a:solidFill>
              <a:srgbClr val="FF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08488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93"/>
                                        </p:tgtEl>
                                        <p:attrNameLst>
                                          <p:attrName>style.visibility</p:attrName>
                                        </p:attrNameLst>
                                      </p:cBhvr>
                                      <p:to>
                                        <p:strVal val="visible"/>
                                      </p:to>
                                    </p:set>
                                    <p:anim calcmode="lin" valueType="num">
                                      <p:cBhvr additive="base">
                                        <p:cTn id="7" dur="500" fill="hold"/>
                                        <p:tgtEl>
                                          <p:spTgt spid="393"/>
                                        </p:tgtEl>
                                        <p:attrNameLst>
                                          <p:attrName>ppt_x</p:attrName>
                                        </p:attrNameLst>
                                      </p:cBhvr>
                                      <p:tavLst>
                                        <p:tav tm="0">
                                          <p:val>
                                            <p:strVal val="#ppt_x"/>
                                          </p:val>
                                        </p:tav>
                                        <p:tav tm="100000">
                                          <p:val>
                                            <p:strVal val="#ppt_x"/>
                                          </p:val>
                                        </p:tav>
                                      </p:tavLst>
                                    </p:anim>
                                    <p:anim calcmode="lin" valueType="num">
                                      <p:cBhvr additive="base">
                                        <p:cTn id="8" dur="500" fill="hold"/>
                                        <p:tgtEl>
                                          <p:spTgt spid="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2037481"/>
          </a:xfrm>
        </p:spPr>
        <p:txBody>
          <a:bodyPr/>
          <a:lstStyle/>
          <a:p>
            <a:pPr marL="0" indent="0">
              <a:buNone/>
            </a:pPr>
            <a:r>
              <a:rPr lang="en-GB">
                <a:solidFill>
                  <a:srgbClr val="0078D7"/>
                </a:solidFill>
              </a:rPr>
              <a:t>Azure DNS</a:t>
            </a:r>
          </a:p>
          <a:p>
            <a:pPr marL="342846" lvl="1" indent="-342846"/>
            <a:r>
              <a:rPr lang="en-GB"/>
              <a:t>Manage DNS seamlessly with your Azure services</a:t>
            </a:r>
          </a:p>
          <a:p>
            <a:pPr marL="342846" lvl="1" indent="-342846"/>
            <a:r>
              <a:rPr lang="en-GB"/>
              <a:t>Globally distributed architecture, resilient to multiple region failure </a:t>
            </a:r>
          </a:p>
          <a:p>
            <a:pPr marL="342846" lvl="1" indent="-342846"/>
            <a:r>
              <a:rPr lang="en-GB"/>
              <a:t>Fast global DNS name resolution</a:t>
            </a:r>
          </a:p>
          <a:p>
            <a:pPr marL="342846" lvl="1" indent="-342846"/>
            <a:r>
              <a:rPr lang="en-GB"/>
              <a:t>99.99% Availability SLA</a:t>
            </a:r>
          </a:p>
        </p:txBody>
      </p:sp>
      <p:sp>
        <p:nvSpPr>
          <p:cNvPr id="3" name="Title 2"/>
          <p:cNvSpPr>
            <a:spLocks noGrp="1"/>
          </p:cNvSpPr>
          <p:nvPr>
            <p:ph type="title"/>
          </p:nvPr>
        </p:nvSpPr>
        <p:spPr/>
        <p:txBody>
          <a:bodyPr/>
          <a:lstStyle/>
          <a:p>
            <a:r>
              <a:rPr lang="en-GB" dirty="0"/>
              <a:t>Azure DNS</a:t>
            </a:r>
          </a:p>
        </p:txBody>
      </p:sp>
      <p:sp>
        <p:nvSpPr>
          <p:cNvPr id="2" name="Text Placeholder 1"/>
          <p:cNvSpPr>
            <a:spLocks noGrp="1"/>
          </p:cNvSpPr>
          <p:nvPr>
            <p:ph type="body" sz="quarter" idx="4294967295"/>
          </p:nvPr>
        </p:nvSpPr>
        <p:spPr>
          <a:xfrm>
            <a:off x="366167" y="3137598"/>
            <a:ext cx="10347841" cy="3070706"/>
          </a:xfrm>
        </p:spPr>
        <p:txBody>
          <a:bodyPr>
            <a:noAutofit/>
          </a:bodyPr>
          <a:lstStyle/>
          <a:p>
            <a:pPr marL="0" indent="0">
              <a:buNone/>
            </a:pPr>
            <a:r>
              <a:rPr lang="en-GB" sz="3400">
                <a:solidFill>
                  <a:srgbClr val="0078D7"/>
                </a:solidFill>
              </a:rPr>
              <a:t>All common DNS record types</a:t>
            </a:r>
          </a:p>
          <a:p>
            <a:pPr marL="342846" lvl="1" indent="-342846"/>
            <a:r>
              <a:rPr lang="en-GB" sz="2000"/>
              <a:t>A, AAAA, CNAME, MX, NS, PTR, SOA, SRV, and TXT</a:t>
            </a:r>
          </a:p>
          <a:p>
            <a:pPr marL="0" indent="0">
              <a:buNone/>
            </a:pPr>
            <a:r>
              <a:rPr lang="en-GB" sz="3400">
                <a:solidFill>
                  <a:srgbClr val="0078D7"/>
                </a:solidFill>
              </a:rPr>
              <a:t>Flexible DNS management</a:t>
            </a:r>
          </a:p>
          <a:p>
            <a:pPr marL="342846" lvl="1" indent="-342846"/>
            <a:r>
              <a:rPr lang="en-GB" sz="2000"/>
              <a:t>Integrated with Azure Resource Manager for role-based access control, tagging,         and template-based deployment—for both zones and record sets</a:t>
            </a:r>
          </a:p>
          <a:p>
            <a:pPr marL="342846" lvl="1" indent="-342846"/>
            <a:r>
              <a:rPr lang="en-GB" sz="2000"/>
              <a:t>Azure Portal, PowerShell, and CLI</a:t>
            </a:r>
          </a:p>
          <a:p>
            <a:pPr marL="342846" lvl="1" indent="-342846"/>
            <a:r>
              <a:rPr lang="en-GB" sz="2000"/>
              <a:t>REST API and SDKs for application integration</a:t>
            </a:r>
          </a:p>
        </p:txBody>
      </p:sp>
    </p:spTree>
    <p:extLst>
      <p:ext uri="{BB962C8B-B14F-4D97-AF65-F5344CB8AC3E}">
        <p14:creationId xmlns:p14="http://schemas.microsoft.com/office/powerpoint/2010/main" val="42593417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Azure Private DNS </a:t>
            </a:r>
            <a:r>
              <a:rPr lang="en-GB" baseline="30000" dirty="0">
                <a:solidFill>
                  <a:schemeClr val="accent6">
                    <a:lumMod val="60000"/>
                    <a:lumOff val="40000"/>
                  </a:schemeClr>
                </a:solidFill>
              </a:rPr>
              <a:t>PREVIEW</a:t>
            </a:r>
          </a:p>
        </p:txBody>
      </p:sp>
      <p:sp>
        <p:nvSpPr>
          <p:cNvPr id="7" name="arrow">
            <a:extLst>
              <a:ext uri="{FF2B5EF4-FFF2-40B4-BE49-F238E27FC236}">
                <a16:creationId xmlns:a16="http://schemas.microsoft.com/office/drawing/2014/main" id="{B1EE14F6-6027-49E7-8341-4C7B90BFD132}"/>
              </a:ext>
            </a:extLst>
          </p:cNvPr>
          <p:cNvSpPr>
            <a:spLocks noChangeAspect="1" noEditPoints="1"/>
          </p:cNvSpPr>
          <p:nvPr/>
        </p:nvSpPr>
        <p:spPr bwMode="auto">
          <a:xfrm rot="16200000">
            <a:off x="6859643" y="3442172"/>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ysClr val="window" lastClr="FFFFFF">
                <a:lumMod val="65000"/>
              </a:sys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gradFill>
                <a:gsLst>
                  <a:gs pos="0">
                    <a:srgbClr val="505050"/>
                  </a:gs>
                  <a:gs pos="100000">
                    <a:srgbClr val="505050"/>
                  </a:gs>
                </a:gsLst>
                <a:lin ang="5400000" scaled="1"/>
              </a:gradFill>
              <a:effectLst/>
              <a:uLnTx/>
              <a:uFillTx/>
              <a:cs typeface="Segoe UI" panose="020B0502040204020203" pitchFamily="34" charset="0"/>
            </a:endParaRPr>
          </a:p>
        </p:txBody>
      </p:sp>
      <p:sp>
        <p:nvSpPr>
          <p:cNvPr id="8" name="arrow">
            <a:extLst>
              <a:ext uri="{FF2B5EF4-FFF2-40B4-BE49-F238E27FC236}">
                <a16:creationId xmlns:a16="http://schemas.microsoft.com/office/drawing/2014/main" id="{A3C6D350-E218-489C-A3DE-4299DB1C51B0}"/>
              </a:ext>
            </a:extLst>
          </p:cNvPr>
          <p:cNvSpPr>
            <a:spLocks noChangeAspect="1" noEditPoints="1"/>
          </p:cNvSpPr>
          <p:nvPr/>
        </p:nvSpPr>
        <p:spPr bwMode="auto">
          <a:xfrm rot="5400000" flipV="1">
            <a:off x="6859645" y="4587465"/>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ysClr val="window" lastClr="FFFFFF">
                <a:lumMod val="65000"/>
              </a:sys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gradFill>
                <a:gsLst>
                  <a:gs pos="0">
                    <a:srgbClr val="505050"/>
                  </a:gs>
                  <a:gs pos="100000">
                    <a:srgbClr val="505050"/>
                  </a:gs>
                </a:gsLst>
                <a:lin ang="5400000" scaled="1"/>
              </a:gradFill>
              <a:effectLst/>
              <a:uLnTx/>
              <a:uFillTx/>
              <a:cs typeface="Segoe UI" panose="020B0502040204020203" pitchFamily="34" charset="0"/>
            </a:endParaRPr>
          </a:p>
        </p:txBody>
      </p:sp>
      <p:sp>
        <p:nvSpPr>
          <p:cNvPr id="9" name="Rectangle 8">
            <a:extLst>
              <a:ext uri="{FF2B5EF4-FFF2-40B4-BE49-F238E27FC236}">
                <a16:creationId xmlns:a16="http://schemas.microsoft.com/office/drawing/2014/main" id="{3EB9646C-FC12-4A5B-BC8A-8B46B5A905CF}"/>
              </a:ext>
            </a:extLst>
          </p:cNvPr>
          <p:cNvSpPr/>
          <p:nvPr/>
        </p:nvSpPr>
        <p:spPr>
          <a:xfrm>
            <a:off x="6016270" y="1586247"/>
            <a:ext cx="1900421" cy="525004"/>
          </a:xfrm>
          <a:prstGeom prst="rect">
            <a:avLst/>
          </a:prstGeom>
        </p:spPr>
        <p:txBody>
          <a:bodyPr wrap="none" anchor="t">
            <a:noAutofit/>
          </a:bodyPr>
          <a:lstStyle/>
          <a:p>
            <a:pPr algn="ctr" defTabSz="913523" fontAlgn="base">
              <a:lnSpc>
                <a:spcPct val="90000"/>
              </a:lnSpc>
              <a:spcBef>
                <a:spcPct val="0"/>
              </a:spcBef>
              <a:spcAft>
                <a:spcPct val="0"/>
              </a:spcAft>
              <a:defRPr/>
            </a:pPr>
            <a:r>
              <a:rPr lang="en-US" sz="1568" dirty="0">
                <a:solidFill>
                  <a:srgbClr val="0078D7"/>
                </a:solidFill>
                <a:cs typeface="Segoe UI" panose="020B0502040204020203" pitchFamily="34" charset="0"/>
              </a:rPr>
              <a:t>VNETs</a:t>
            </a:r>
          </a:p>
        </p:txBody>
      </p:sp>
      <p:sp>
        <p:nvSpPr>
          <p:cNvPr id="10" name="Rectangle 9">
            <a:extLst>
              <a:ext uri="{FF2B5EF4-FFF2-40B4-BE49-F238E27FC236}">
                <a16:creationId xmlns:a16="http://schemas.microsoft.com/office/drawing/2014/main" id="{7DAD34D3-0847-4528-8057-CBFC2FBFFD1F}"/>
              </a:ext>
            </a:extLst>
          </p:cNvPr>
          <p:cNvSpPr/>
          <p:nvPr/>
        </p:nvSpPr>
        <p:spPr>
          <a:xfrm>
            <a:off x="6016270" y="5950436"/>
            <a:ext cx="1900421" cy="525004"/>
          </a:xfrm>
          <a:prstGeom prst="rect">
            <a:avLst/>
          </a:prstGeom>
        </p:spPr>
        <p:txBody>
          <a:bodyPr wrap="none" anchor="t">
            <a:noAutofit/>
          </a:bodyPr>
          <a:lstStyle/>
          <a:p>
            <a:pPr algn="ctr" defTabSz="913523" fontAlgn="base">
              <a:lnSpc>
                <a:spcPct val="90000"/>
              </a:lnSpc>
              <a:spcBef>
                <a:spcPct val="0"/>
              </a:spcBef>
              <a:spcAft>
                <a:spcPct val="0"/>
              </a:spcAft>
              <a:defRPr/>
            </a:pPr>
            <a:r>
              <a:rPr lang="en-US" sz="1568" dirty="0">
                <a:solidFill>
                  <a:srgbClr val="0078D7"/>
                </a:solidFill>
                <a:cs typeface="Segoe UI" panose="020B0502040204020203" pitchFamily="34" charset="0"/>
              </a:rPr>
              <a:t>Express Route / VPN</a:t>
            </a:r>
          </a:p>
        </p:txBody>
      </p:sp>
      <p:sp>
        <p:nvSpPr>
          <p:cNvPr id="11" name="arrow">
            <a:extLst>
              <a:ext uri="{FF2B5EF4-FFF2-40B4-BE49-F238E27FC236}">
                <a16:creationId xmlns:a16="http://schemas.microsoft.com/office/drawing/2014/main" id="{90BBBC3D-263E-46FF-956E-9FBA43F531A0}"/>
              </a:ext>
            </a:extLst>
          </p:cNvPr>
          <p:cNvSpPr>
            <a:spLocks noChangeAspect="1" noEditPoints="1"/>
          </p:cNvSpPr>
          <p:nvPr/>
        </p:nvSpPr>
        <p:spPr bwMode="auto">
          <a:xfrm rot="16200000" flipV="1">
            <a:off x="8828404" y="3442174"/>
            <a:ext cx="213670"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ysClr val="window" lastClr="FFFFFF">
                <a:lumMod val="65000"/>
              </a:sys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gradFill>
                <a:gsLst>
                  <a:gs pos="0">
                    <a:srgbClr val="505050"/>
                  </a:gs>
                  <a:gs pos="100000">
                    <a:srgbClr val="505050"/>
                  </a:gs>
                </a:gsLst>
                <a:lin ang="5400000" scaled="1"/>
              </a:gradFill>
              <a:effectLst/>
              <a:uLnTx/>
              <a:uFillTx/>
              <a:cs typeface="Segoe UI" panose="020B0502040204020203" pitchFamily="34" charset="0"/>
            </a:endParaRPr>
          </a:p>
        </p:txBody>
      </p:sp>
      <p:sp>
        <p:nvSpPr>
          <p:cNvPr id="12" name="arrow">
            <a:extLst>
              <a:ext uri="{FF2B5EF4-FFF2-40B4-BE49-F238E27FC236}">
                <a16:creationId xmlns:a16="http://schemas.microsoft.com/office/drawing/2014/main" id="{202DA997-4B56-4417-8E7B-3C53CF963AC2}"/>
              </a:ext>
            </a:extLst>
          </p:cNvPr>
          <p:cNvSpPr>
            <a:spLocks noChangeAspect="1" noEditPoints="1"/>
          </p:cNvSpPr>
          <p:nvPr/>
        </p:nvSpPr>
        <p:spPr bwMode="auto">
          <a:xfrm rot="5400000">
            <a:off x="8828404" y="4587468"/>
            <a:ext cx="213668"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ysClr val="window" lastClr="FFFFFF">
                <a:lumMod val="65000"/>
              </a:sys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gradFill>
                <a:gsLst>
                  <a:gs pos="0">
                    <a:srgbClr val="505050"/>
                  </a:gs>
                  <a:gs pos="100000">
                    <a:srgbClr val="505050"/>
                  </a:gs>
                </a:gsLst>
                <a:lin ang="5400000" scaled="1"/>
              </a:gradFill>
              <a:effectLst/>
              <a:uLnTx/>
              <a:uFillTx/>
              <a:cs typeface="Segoe UI" panose="020B0502040204020203" pitchFamily="34" charset="0"/>
            </a:endParaRPr>
          </a:p>
        </p:txBody>
      </p:sp>
      <p:sp>
        <p:nvSpPr>
          <p:cNvPr id="13" name="Rectangle 12">
            <a:extLst>
              <a:ext uri="{FF2B5EF4-FFF2-40B4-BE49-F238E27FC236}">
                <a16:creationId xmlns:a16="http://schemas.microsoft.com/office/drawing/2014/main" id="{823E1CA1-7612-4EE2-8FA8-AD5CEAB45B25}"/>
              </a:ext>
            </a:extLst>
          </p:cNvPr>
          <p:cNvSpPr/>
          <p:nvPr/>
        </p:nvSpPr>
        <p:spPr>
          <a:xfrm>
            <a:off x="7985028" y="1586247"/>
            <a:ext cx="1900421" cy="525004"/>
          </a:xfrm>
          <a:prstGeom prst="rect">
            <a:avLst/>
          </a:prstGeom>
        </p:spPr>
        <p:txBody>
          <a:bodyPr wrap="none" anchor="t">
            <a:noAutofit/>
          </a:bodyPr>
          <a:lstStyle/>
          <a:p>
            <a:pPr algn="ctr" defTabSz="913523" fontAlgn="base">
              <a:lnSpc>
                <a:spcPct val="90000"/>
              </a:lnSpc>
              <a:spcBef>
                <a:spcPct val="0"/>
              </a:spcBef>
              <a:spcAft>
                <a:spcPct val="0"/>
              </a:spcAft>
              <a:defRPr/>
            </a:pPr>
            <a:r>
              <a:rPr lang="en-US" sz="1568" dirty="0">
                <a:solidFill>
                  <a:srgbClr val="0078D7"/>
                </a:solidFill>
                <a:cs typeface="Segoe UI" panose="020B0502040204020203" pitchFamily="34" charset="0"/>
              </a:rPr>
              <a:t>Azure Security</a:t>
            </a:r>
            <a:br>
              <a:rPr lang="en-US" sz="1568" dirty="0">
                <a:solidFill>
                  <a:srgbClr val="0078D7"/>
                </a:solidFill>
                <a:cs typeface="Segoe UI" panose="020B0502040204020203" pitchFamily="34" charset="0"/>
              </a:rPr>
            </a:br>
            <a:r>
              <a:rPr lang="en-US" sz="1568" dirty="0">
                <a:solidFill>
                  <a:srgbClr val="0078D7"/>
                </a:solidFill>
                <a:cs typeface="Segoe UI" panose="020B0502040204020203" pitchFamily="34" charset="0"/>
              </a:rPr>
              <a:t>Center and Firewall</a:t>
            </a:r>
          </a:p>
        </p:txBody>
      </p:sp>
      <p:sp>
        <p:nvSpPr>
          <p:cNvPr id="14" name="Rectangle 13">
            <a:extLst>
              <a:ext uri="{FF2B5EF4-FFF2-40B4-BE49-F238E27FC236}">
                <a16:creationId xmlns:a16="http://schemas.microsoft.com/office/drawing/2014/main" id="{7A3129EC-427D-4D83-A5ED-DF1A9D0FEF23}"/>
              </a:ext>
            </a:extLst>
          </p:cNvPr>
          <p:cNvSpPr/>
          <p:nvPr/>
        </p:nvSpPr>
        <p:spPr>
          <a:xfrm>
            <a:off x="7985028" y="5950436"/>
            <a:ext cx="1900421" cy="525004"/>
          </a:xfrm>
          <a:prstGeom prst="rect">
            <a:avLst/>
          </a:prstGeom>
        </p:spPr>
        <p:txBody>
          <a:bodyPr wrap="none" anchor="t">
            <a:noAutofit/>
          </a:bodyPr>
          <a:lstStyle/>
          <a:p>
            <a:pPr algn="ctr" defTabSz="913523" fontAlgn="base">
              <a:lnSpc>
                <a:spcPct val="90000"/>
              </a:lnSpc>
              <a:spcBef>
                <a:spcPct val="0"/>
              </a:spcBef>
              <a:spcAft>
                <a:spcPct val="0"/>
              </a:spcAft>
              <a:defRPr/>
            </a:pPr>
            <a:r>
              <a:rPr lang="en-US" sz="1568" dirty="0">
                <a:solidFill>
                  <a:srgbClr val="0078D7"/>
                </a:solidFill>
                <a:cs typeface="Segoe UI" panose="020B0502040204020203" pitchFamily="34" charset="0"/>
              </a:rPr>
              <a:t>DNS queries from </a:t>
            </a:r>
          </a:p>
          <a:p>
            <a:pPr algn="ctr" defTabSz="913523" fontAlgn="base">
              <a:lnSpc>
                <a:spcPct val="90000"/>
              </a:lnSpc>
              <a:spcBef>
                <a:spcPct val="0"/>
              </a:spcBef>
              <a:spcAft>
                <a:spcPct val="0"/>
              </a:spcAft>
              <a:defRPr/>
            </a:pPr>
            <a:r>
              <a:rPr lang="en-US" sz="1568" dirty="0">
                <a:solidFill>
                  <a:srgbClr val="0078D7"/>
                </a:solidFill>
                <a:cs typeface="Segoe UI" panose="020B0502040204020203" pitchFamily="34" charset="0"/>
              </a:rPr>
              <a:t>customer network</a:t>
            </a:r>
          </a:p>
        </p:txBody>
      </p:sp>
      <p:sp>
        <p:nvSpPr>
          <p:cNvPr id="15" name="arrow">
            <a:extLst>
              <a:ext uri="{FF2B5EF4-FFF2-40B4-BE49-F238E27FC236}">
                <a16:creationId xmlns:a16="http://schemas.microsoft.com/office/drawing/2014/main" id="{1333DE5D-7D7B-4C93-8E29-FD16FEA8FAEB}"/>
              </a:ext>
            </a:extLst>
          </p:cNvPr>
          <p:cNvSpPr>
            <a:spLocks noChangeAspect="1" noEditPoints="1"/>
          </p:cNvSpPr>
          <p:nvPr/>
        </p:nvSpPr>
        <p:spPr bwMode="auto">
          <a:xfrm rot="16200000">
            <a:off x="4890354" y="3442172"/>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p:spPr>
        <p:txBody>
          <a:bodyPr vert="horz" wrap="square" lIns="89642" tIns="44821" rIns="89642" bIns="44821" numCol="1" anchor="t" anchorCtr="0" compatLnSpc="1">
            <a:prstTxWarp prst="textNoShape">
              <a:avLst/>
            </a:prstTxWarp>
            <a:noAutofit/>
          </a:bodyPr>
          <a:lstStyle/>
          <a:p>
            <a:pPr defTabSz="914367">
              <a:defRPr/>
            </a:pPr>
            <a:endParaRPr lang="en-US" sz="588">
              <a:gradFill>
                <a:gsLst>
                  <a:gs pos="0">
                    <a:srgbClr val="505050"/>
                  </a:gs>
                  <a:gs pos="100000">
                    <a:srgbClr val="505050"/>
                  </a:gs>
                </a:gsLst>
                <a:lin ang="5400000" scaled="1"/>
              </a:gradFill>
              <a:cs typeface="Segoe UI" panose="020B0502040204020203" pitchFamily="34" charset="0"/>
            </a:endParaRPr>
          </a:p>
        </p:txBody>
      </p:sp>
      <p:sp>
        <p:nvSpPr>
          <p:cNvPr id="16" name="arrow">
            <a:extLst>
              <a:ext uri="{FF2B5EF4-FFF2-40B4-BE49-F238E27FC236}">
                <a16:creationId xmlns:a16="http://schemas.microsoft.com/office/drawing/2014/main" id="{30BF9DDA-F25B-4124-BFDA-FA0B80FA661A}"/>
              </a:ext>
            </a:extLst>
          </p:cNvPr>
          <p:cNvSpPr>
            <a:spLocks noChangeAspect="1" noEditPoints="1"/>
          </p:cNvSpPr>
          <p:nvPr/>
        </p:nvSpPr>
        <p:spPr bwMode="auto">
          <a:xfrm rot="5400000" flipV="1">
            <a:off x="4890356" y="4587465"/>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ysClr val="window" lastClr="FFFFFF">
                <a:lumMod val="65000"/>
              </a:sys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gradFill>
                <a:gsLst>
                  <a:gs pos="0">
                    <a:srgbClr val="505050"/>
                  </a:gs>
                  <a:gs pos="100000">
                    <a:srgbClr val="505050"/>
                  </a:gs>
                </a:gsLst>
                <a:lin ang="5400000" scaled="1"/>
              </a:gradFill>
              <a:effectLst/>
              <a:uLnTx/>
              <a:uFillTx/>
              <a:cs typeface="Segoe UI" panose="020B0502040204020203" pitchFamily="34" charset="0"/>
            </a:endParaRPr>
          </a:p>
        </p:txBody>
      </p:sp>
      <p:sp>
        <p:nvSpPr>
          <p:cNvPr id="17" name="Rectangle 16">
            <a:extLst>
              <a:ext uri="{FF2B5EF4-FFF2-40B4-BE49-F238E27FC236}">
                <a16:creationId xmlns:a16="http://schemas.microsoft.com/office/drawing/2014/main" id="{8BAAD781-0CDB-43DA-9E67-CBB9DDE93186}"/>
              </a:ext>
            </a:extLst>
          </p:cNvPr>
          <p:cNvSpPr/>
          <p:nvPr/>
        </p:nvSpPr>
        <p:spPr>
          <a:xfrm>
            <a:off x="4046981" y="1586247"/>
            <a:ext cx="1900421" cy="525004"/>
          </a:xfrm>
          <a:prstGeom prst="rect">
            <a:avLst/>
          </a:prstGeom>
        </p:spPr>
        <p:txBody>
          <a:bodyPr wrap="none" anchor="t">
            <a:noAutofit/>
          </a:bodyPr>
          <a:lstStyle/>
          <a:p>
            <a:pPr algn="ctr" defTabSz="913523" fontAlgn="base">
              <a:lnSpc>
                <a:spcPct val="90000"/>
              </a:lnSpc>
              <a:spcBef>
                <a:spcPct val="0"/>
              </a:spcBef>
              <a:spcAft>
                <a:spcPct val="0"/>
              </a:spcAft>
              <a:defRPr/>
            </a:pPr>
            <a:r>
              <a:rPr lang="en-US" sz="1568" dirty="0">
                <a:solidFill>
                  <a:srgbClr val="0078D7"/>
                </a:solidFill>
                <a:cs typeface="Segoe UI" panose="020B0502040204020203" pitchFamily="34" charset="0"/>
              </a:rPr>
              <a:t>Azure</a:t>
            </a:r>
            <a:br>
              <a:rPr lang="en-US" sz="1568" dirty="0">
                <a:solidFill>
                  <a:srgbClr val="0078D7"/>
                </a:solidFill>
                <a:cs typeface="Segoe UI" panose="020B0502040204020203" pitchFamily="34" charset="0"/>
              </a:rPr>
            </a:br>
            <a:r>
              <a:rPr lang="en-US" sz="1568" dirty="0">
                <a:solidFill>
                  <a:srgbClr val="0078D7"/>
                </a:solidFill>
                <a:cs typeface="Segoe UI" panose="020B0502040204020203" pitchFamily="34" charset="0"/>
              </a:rPr>
              <a:t>Cloud</a:t>
            </a:r>
          </a:p>
        </p:txBody>
      </p:sp>
      <p:sp>
        <p:nvSpPr>
          <p:cNvPr id="18" name="Rectangle 17">
            <a:extLst>
              <a:ext uri="{FF2B5EF4-FFF2-40B4-BE49-F238E27FC236}">
                <a16:creationId xmlns:a16="http://schemas.microsoft.com/office/drawing/2014/main" id="{D76DB3D3-72AE-4D07-8361-26D9B3E95CD8}"/>
              </a:ext>
            </a:extLst>
          </p:cNvPr>
          <p:cNvSpPr/>
          <p:nvPr/>
        </p:nvSpPr>
        <p:spPr>
          <a:xfrm>
            <a:off x="4046981" y="5950436"/>
            <a:ext cx="1900421" cy="525004"/>
          </a:xfrm>
          <a:prstGeom prst="rect">
            <a:avLst/>
          </a:prstGeom>
        </p:spPr>
        <p:txBody>
          <a:bodyPr wrap="none" anchor="t">
            <a:noAutofit/>
          </a:bodyPr>
          <a:lstStyle/>
          <a:p>
            <a:pPr algn="ctr" defTabSz="913523" fontAlgn="base">
              <a:lnSpc>
                <a:spcPct val="90000"/>
              </a:lnSpc>
              <a:spcBef>
                <a:spcPct val="0"/>
              </a:spcBef>
              <a:spcAft>
                <a:spcPct val="0"/>
              </a:spcAft>
              <a:defRPr/>
            </a:pPr>
            <a:r>
              <a:rPr lang="en-US" sz="1568" dirty="0" err="1">
                <a:solidFill>
                  <a:srgbClr val="0078D7"/>
                </a:solidFill>
                <a:cs typeface="Segoe UI" panose="020B0502040204020203" pitchFamily="34" charset="0"/>
              </a:rPr>
              <a:t>OnPremise</a:t>
            </a:r>
            <a:r>
              <a:rPr lang="en-US" sz="1568" dirty="0">
                <a:solidFill>
                  <a:srgbClr val="0078D7"/>
                </a:solidFill>
                <a:cs typeface="Segoe UI" panose="020B0502040204020203" pitchFamily="34" charset="0"/>
              </a:rPr>
              <a:t> / </a:t>
            </a:r>
          </a:p>
          <a:p>
            <a:pPr algn="ctr" defTabSz="913523" fontAlgn="base">
              <a:lnSpc>
                <a:spcPct val="90000"/>
              </a:lnSpc>
              <a:spcBef>
                <a:spcPct val="0"/>
              </a:spcBef>
              <a:spcAft>
                <a:spcPct val="0"/>
              </a:spcAft>
              <a:defRPr/>
            </a:pPr>
            <a:r>
              <a:rPr lang="en-US" sz="1568" dirty="0">
                <a:solidFill>
                  <a:srgbClr val="0078D7"/>
                </a:solidFill>
                <a:cs typeface="Segoe UI" panose="020B0502040204020203" pitchFamily="34" charset="0"/>
              </a:rPr>
              <a:t>Private Cloud</a:t>
            </a:r>
          </a:p>
        </p:txBody>
      </p:sp>
      <p:sp>
        <p:nvSpPr>
          <p:cNvPr id="19" name="Rectangle 18">
            <a:extLst>
              <a:ext uri="{FF2B5EF4-FFF2-40B4-BE49-F238E27FC236}">
                <a16:creationId xmlns:a16="http://schemas.microsoft.com/office/drawing/2014/main" id="{4AF7CC05-0877-4007-843E-1B786B45E548}"/>
              </a:ext>
            </a:extLst>
          </p:cNvPr>
          <p:cNvSpPr/>
          <p:nvPr/>
        </p:nvSpPr>
        <p:spPr bwMode="auto">
          <a:xfrm>
            <a:off x="6016800" y="3698700"/>
            <a:ext cx="1899360" cy="811443"/>
          </a:xfrm>
          <a:prstGeom prst="rect">
            <a:avLst/>
          </a:prstGeom>
          <a:solidFill>
            <a:sysClr val="window" lastClr="FFFFFF">
              <a:lumMod val="85000"/>
              <a:alpha val="72000"/>
            </a:sysClr>
          </a:solidFill>
          <a:ln w="19050" cap="sq"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2050"/>
                </a:solidFill>
                <a:effectLst/>
                <a:uLnTx/>
                <a:uFillTx/>
                <a:latin typeface="Calibri" panose="020F0502020204030204"/>
                <a:ea typeface="+mn-ea"/>
                <a:cs typeface="Segoe UI" panose="020B0502040204020203" pitchFamily="34" charset="0"/>
              </a:rPr>
              <a:t>Conditional Forwarding</a:t>
            </a:r>
          </a:p>
        </p:txBody>
      </p:sp>
      <p:sp>
        <p:nvSpPr>
          <p:cNvPr id="20" name="Rectangle 19">
            <a:extLst>
              <a:ext uri="{FF2B5EF4-FFF2-40B4-BE49-F238E27FC236}">
                <a16:creationId xmlns:a16="http://schemas.microsoft.com/office/drawing/2014/main" id="{D0789B1D-71A1-4A69-B3BB-F73D09E5BCDA}"/>
              </a:ext>
            </a:extLst>
          </p:cNvPr>
          <p:cNvSpPr/>
          <p:nvPr/>
        </p:nvSpPr>
        <p:spPr bwMode="auto">
          <a:xfrm>
            <a:off x="7985558" y="3698700"/>
            <a:ext cx="1899360" cy="811443"/>
          </a:xfrm>
          <a:prstGeom prst="rect">
            <a:avLst/>
          </a:prstGeom>
          <a:solidFill>
            <a:sysClr val="window" lastClr="FFFFFF">
              <a:lumMod val="85000"/>
              <a:alpha val="72000"/>
            </a:sysClr>
          </a:solidFill>
          <a:ln w="19050" cap="sq" cmpd="sng" algn="ctr">
            <a:noFill/>
            <a:prstDash val="solid"/>
            <a:miter lim="800000"/>
            <a:headEnd type="none" w="med" len="med"/>
            <a:tailEnd type="none" w="med" len="med"/>
          </a:ln>
          <a:effectLst/>
        </p:spPr>
        <p:txBody>
          <a:bodyPr rot="0" spcFirstLastPara="0" vertOverflow="overflow" horzOverflow="overflow" vert="horz" wrap="square" lIns="0" tIns="143366" rIns="0" bIns="143366" numCol="1" spcCol="0" rtlCol="0" fromWordArt="0" anchor="ctr" anchorCtr="0" forceAA="0" compatLnSpc="1">
            <a:prstTxWarp prst="textNoShape">
              <a:avLst/>
            </a:prstTxWarp>
            <a:noAutofit/>
          </a:bodyPr>
          <a:lstStyle/>
          <a:p>
            <a:pPr marL="0" marR="0" lvl="0" indent="0" algn="ctr" defTabSz="913523"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2050"/>
                </a:solidFill>
                <a:effectLst/>
                <a:uLnTx/>
                <a:uFillTx/>
                <a:latin typeface="Calibri" panose="020F0502020204030204"/>
                <a:ea typeface="+mn-ea"/>
                <a:cs typeface="Segoe UI" panose="020B0502040204020203" pitchFamily="34" charset="0"/>
              </a:rPr>
              <a:t>Security and threat mitigation</a:t>
            </a:r>
          </a:p>
        </p:txBody>
      </p:sp>
      <p:sp>
        <p:nvSpPr>
          <p:cNvPr id="21" name="Rectangle 20">
            <a:extLst>
              <a:ext uri="{FF2B5EF4-FFF2-40B4-BE49-F238E27FC236}">
                <a16:creationId xmlns:a16="http://schemas.microsoft.com/office/drawing/2014/main" id="{744EEF55-710D-497B-909B-906BEB0E9868}"/>
              </a:ext>
            </a:extLst>
          </p:cNvPr>
          <p:cNvSpPr/>
          <p:nvPr/>
        </p:nvSpPr>
        <p:spPr bwMode="auto">
          <a:xfrm>
            <a:off x="4047511" y="3698700"/>
            <a:ext cx="1899360" cy="811443"/>
          </a:xfrm>
          <a:prstGeom prst="rect">
            <a:avLst/>
          </a:prstGeom>
          <a:solidFill>
            <a:sysClr val="window" lastClr="FFFFFF">
              <a:lumMod val="85000"/>
              <a:alpha val="72000"/>
            </a:sysClr>
          </a:solidFill>
          <a:ln w="19050" cap="sq"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2050"/>
                </a:solidFill>
                <a:effectLst/>
                <a:uLnTx/>
                <a:uFillTx/>
                <a:latin typeface="Calibri" panose="020F0502020204030204"/>
                <a:ea typeface="+mn-ea"/>
                <a:cs typeface="Segoe UI" panose="020B0502040204020203" pitchFamily="34" charset="0"/>
              </a:rPr>
              <a:t>Private DNS Resolution</a:t>
            </a:r>
          </a:p>
        </p:txBody>
      </p:sp>
      <p:sp>
        <p:nvSpPr>
          <p:cNvPr id="22" name="Rectangle 21">
            <a:extLst>
              <a:ext uri="{FF2B5EF4-FFF2-40B4-BE49-F238E27FC236}">
                <a16:creationId xmlns:a16="http://schemas.microsoft.com/office/drawing/2014/main" id="{2C6FD6E8-1C04-4E16-839A-BCDB21A553EA}"/>
              </a:ext>
            </a:extLst>
          </p:cNvPr>
          <p:cNvSpPr/>
          <p:nvPr/>
        </p:nvSpPr>
        <p:spPr bwMode="auto">
          <a:xfrm>
            <a:off x="2078223" y="3698700"/>
            <a:ext cx="1899360" cy="811443"/>
          </a:xfrm>
          <a:prstGeom prst="rect">
            <a:avLst/>
          </a:prstGeom>
          <a:solidFill>
            <a:sysClr val="window" lastClr="FFFFFF">
              <a:lumMod val="85000"/>
              <a:alpha val="72000"/>
            </a:sysClr>
          </a:solidFill>
          <a:ln w="19050" cap="sq"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2050"/>
                </a:solidFill>
                <a:effectLst/>
                <a:uLnTx/>
                <a:uFillTx/>
                <a:latin typeface="Calibri" panose="020F0502020204030204"/>
                <a:ea typeface="+mn-ea"/>
                <a:cs typeface="Segoe UI" panose="020B0502040204020203" pitchFamily="34" charset="0"/>
              </a:rPr>
              <a:t>Query logging</a:t>
            </a:r>
          </a:p>
        </p:txBody>
      </p:sp>
      <p:sp>
        <p:nvSpPr>
          <p:cNvPr id="23" name="arrow">
            <a:extLst>
              <a:ext uri="{FF2B5EF4-FFF2-40B4-BE49-F238E27FC236}">
                <a16:creationId xmlns:a16="http://schemas.microsoft.com/office/drawing/2014/main" id="{E63C7E48-01AA-4608-B1A6-CE6C5A3DD61C}"/>
              </a:ext>
            </a:extLst>
          </p:cNvPr>
          <p:cNvSpPr>
            <a:spLocks noChangeAspect="1" noEditPoints="1"/>
          </p:cNvSpPr>
          <p:nvPr/>
        </p:nvSpPr>
        <p:spPr bwMode="auto">
          <a:xfrm rot="16200000">
            <a:off x="2921068" y="3442173"/>
            <a:ext cx="213672" cy="197171"/>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ysClr val="window" lastClr="FFFFFF">
                <a:lumMod val="65000"/>
              </a:sys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gradFill>
                <a:gsLst>
                  <a:gs pos="0">
                    <a:srgbClr val="505050"/>
                  </a:gs>
                  <a:gs pos="100000">
                    <a:srgbClr val="505050"/>
                  </a:gs>
                </a:gsLst>
                <a:lin ang="5400000" scaled="1"/>
              </a:gradFill>
              <a:effectLst/>
              <a:uLnTx/>
              <a:uFillTx/>
              <a:cs typeface="Segoe UI" panose="020B0502040204020203" pitchFamily="34" charset="0"/>
            </a:endParaRPr>
          </a:p>
        </p:txBody>
      </p:sp>
      <p:sp>
        <p:nvSpPr>
          <p:cNvPr id="24" name="arrow">
            <a:extLst>
              <a:ext uri="{FF2B5EF4-FFF2-40B4-BE49-F238E27FC236}">
                <a16:creationId xmlns:a16="http://schemas.microsoft.com/office/drawing/2014/main" id="{44DD52C8-5AE9-428F-870A-731DCB3B7C0F}"/>
              </a:ext>
            </a:extLst>
          </p:cNvPr>
          <p:cNvSpPr>
            <a:spLocks noChangeAspect="1" noEditPoints="1"/>
          </p:cNvSpPr>
          <p:nvPr/>
        </p:nvSpPr>
        <p:spPr bwMode="auto">
          <a:xfrm rot="5400000" flipV="1">
            <a:off x="2921068" y="4587465"/>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ysClr val="window" lastClr="FFFFFF">
                <a:lumMod val="65000"/>
              </a:sys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a:ln>
                <a:noFill/>
              </a:ln>
              <a:gradFill>
                <a:gsLst>
                  <a:gs pos="0">
                    <a:srgbClr val="505050"/>
                  </a:gs>
                  <a:gs pos="100000">
                    <a:srgbClr val="505050"/>
                  </a:gs>
                </a:gsLst>
                <a:lin ang="5400000" scaled="1"/>
              </a:gradFill>
              <a:effectLst/>
              <a:uLnTx/>
              <a:uFillTx/>
              <a:cs typeface="Segoe UI" panose="020B0502040204020203" pitchFamily="34" charset="0"/>
            </a:endParaRPr>
          </a:p>
        </p:txBody>
      </p:sp>
      <p:sp>
        <p:nvSpPr>
          <p:cNvPr id="25" name="Rectangle 24">
            <a:extLst>
              <a:ext uri="{FF2B5EF4-FFF2-40B4-BE49-F238E27FC236}">
                <a16:creationId xmlns:a16="http://schemas.microsoft.com/office/drawing/2014/main" id="{F28E1851-F610-481D-9148-3A77F99B9F33}"/>
              </a:ext>
            </a:extLst>
          </p:cNvPr>
          <p:cNvSpPr/>
          <p:nvPr/>
        </p:nvSpPr>
        <p:spPr>
          <a:xfrm>
            <a:off x="2077692" y="1586247"/>
            <a:ext cx="1900421" cy="525004"/>
          </a:xfrm>
          <a:prstGeom prst="rect">
            <a:avLst/>
          </a:prstGeom>
        </p:spPr>
        <p:txBody>
          <a:bodyPr wrap="none" anchor="t">
            <a:noAutofit/>
          </a:bodyPr>
          <a:lstStyle/>
          <a:p>
            <a:pPr algn="ctr" defTabSz="913523" fontAlgn="base">
              <a:lnSpc>
                <a:spcPct val="90000"/>
              </a:lnSpc>
              <a:spcBef>
                <a:spcPct val="0"/>
              </a:spcBef>
              <a:spcAft>
                <a:spcPct val="0"/>
              </a:spcAft>
              <a:defRPr/>
            </a:pPr>
            <a:r>
              <a:rPr lang="en-US" sz="1568" dirty="0">
                <a:solidFill>
                  <a:srgbClr val="0078D7"/>
                </a:solidFill>
                <a:cs typeface="Segoe UI" panose="020B0502040204020203" pitchFamily="34" charset="0"/>
              </a:rPr>
              <a:t>Private Queries</a:t>
            </a:r>
          </a:p>
        </p:txBody>
      </p:sp>
      <p:sp>
        <p:nvSpPr>
          <p:cNvPr id="26" name="Rectangle 25">
            <a:extLst>
              <a:ext uri="{FF2B5EF4-FFF2-40B4-BE49-F238E27FC236}">
                <a16:creationId xmlns:a16="http://schemas.microsoft.com/office/drawing/2014/main" id="{5163BB06-8E57-49F2-A522-A1EFD85914E7}"/>
              </a:ext>
            </a:extLst>
          </p:cNvPr>
          <p:cNvSpPr/>
          <p:nvPr/>
        </p:nvSpPr>
        <p:spPr>
          <a:xfrm>
            <a:off x="2077692" y="5950436"/>
            <a:ext cx="1900421" cy="525004"/>
          </a:xfrm>
          <a:prstGeom prst="rect">
            <a:avLst/>
          </a:prstGeom>
        </p:spPr>
        <p:txBody>
          <a:bodyPr wrap="none" anchor="t">
            <a:noAutofit/>
          </a:bodyPr>
          <a:lstStyle/>
          <a:p>
            <a:pPr algn="ctr" defTabSz="913523" fontAlgn="base">
              <a:lnSpc>
                <a:spcPct val="90000"/>
              </a:lnSpc>
              <a:spcBef>
                <a:spcPct val="0"/>
              </a:spcBef>
              <a:spcAft>
                <a:spcPct val="0"/>
              </a:spcAft>
              <a:defRPr/>
            </a:pPr>
            <a:r>
              <a:rPr lang="en-US" sz="1568" dirty="0">
                <a:solidFill>
                  <a:srgbClr val="0078D7"/>
                </a:solidFill>
                <a:cs typeface="Segoe UI" panose="020B0502040204020203" pitchFamily="34" charset="0"/>
              </a:rPr>
              <a:t>Queries to internet</a:t>
            </a:r>
          </a:p>
        </p:txBody>
      </p:sp>
      <p:grpSp>
        <p:nvGrpSpPr>
          <p:cNvPr id="27" name="Group 26">
            <a:extLst>
              <a:ext uri="{FF2B5EF4-FFF2-40B4-BE49-F238E27FC236}">
                <a16:creationId xmlns:a16="http://schemas.microsoft.com/office/drawing/2014/main" id="{74565B38-ED20-4949-AB9F-3FEAEDB2335B}"/>
              </a:ext>
            </a:extLst>
          </p:cNvPr>
          <p:cNvGrpSpPr/>
          <p:nvPr/>
        </p:nvGrpSpPr>
        <p:grpSpPr>
          <a:xfrm>
            <a:off x="2858103" y="2772171"/>
            <a:ext cx="341742" cy="452376"/>
            <a:chOff x="2989197" y="3117304"/>
            <a:chExt cx="172645" cy="220603"/>
          </a:xfrm>
          <a:noFill/>
        </p:grpSpPr>
        <p:sp>
          <p:nvSpPr>
            <p:cNvPr id="28" name="Oval 5">
              <a:extLst>
                <a:ext uri="{FF2B5EF4-FFF2-40B4-BE49-F238E27FC236}">
                  <a16:creationId xmlns:a16="http://schemas.microsoft.com/office/drawing/2014/main" id="{F1048E97-2E8B-471D-9C7A-D47C3BA8024F}"/>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defTabSz="8956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9" name="Freeform 6">
              <a:extLst>
                <a:ext uri="{FF2B5EF4-FFF2-40B4-BE49-F238E27FC236}">
                  <a16:creationId xmlns:a16="http://schemas.microsoft.com/office/drawing/2014/main" id="{97587E1F-80A0-4955-A16E-2D48E145D5E6}"/>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defTabSz="8956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30" name="Group 29">
            <a:extLst>
              <a:ext uri="{FF2B5EF4-FFF2-40B4-BE49-F238E27FC236}">
                <a16:creationId xmlns:a16="http://schemas.microsoft.com/office/drawing/2014/main" id="{79F61633-E868-4803-84E1-B831CE89A46A}"/>
              </a:ext>
            </a:extLst>
          </p:cNvPr>
          <p:cNvGrpSpPr/>
          <p:nvPr/>
        </p:nvGrpSpPr>
        <p:grpSpPr>
          <a:xfrm>
            <a:off x="8661786" y="2320626"/>
            <a:ext cx="1183515" cy="930006"/>
            <a:chOff x="9854443" y="1455869"/>
            <a:chExt cx="1521253" cy="1195403"/>
          </a:xfrm>
        </p:grpSpPr>
        <p:grpSp>
          <p:nvGrpSpPr>
            <p:cNvPr id="31" name="Group 30">
              <a:extLst>
                <a:ext uri="{FF2B5EF4-FFF2-40B4-BE49-F238E27FC236}">
                  <a16:creationId xmlns:a16="http://schemas.microsoft.com/office/drawing/2014/main" id="{9F90AC25-62EF-4D24-A8AA-00EC9CCEB9DA}"/>
                </a:ext>
              </a:extLst>
            </p:cNvPr>
            <p:cNvGrpSpPr/>
            <p:nvPr/>
          </p:nvGrpSpPr>
          <p:grpSpPr>
            <a:xfrm>
              <a:off x="9854443" y="2083447"/>
              <a:ext cx="675016" cy="567825"/>
              <a:chOff x="1453655" y="2514411"/>
              <a:chExt cx="489783" cy="412007"/>
            </a:xfrm>
          </p:grpSpPr>
          <p:sp>
            <p:nvSpPr>
              <p:cNvPr id="35" name="Rectangle 34">
                <a:extLst>
                  <a:ext uri="{FF2B5EF4-FFF2-40B4-BE49-F238E27FC236}">
                    <a16:creationId xmlns:a16="http://schemas.microsoft.com/office/drawing/2014/main" id="{2192D3B1-37B1-42CE-8D03-773636A973BE}"/>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a:extLst>
                  <a:ext uri="{FF2B5EF4-FFF2-40B4-BE49-F238E27FC236}">
                    <a16:creationId xmlns:a16="http://schemas.microsoft.com/office/drawing/2014/main" id="{758161FA-5260-4B06-8F6A-B98EF30493D0}"/>
                  </a:ext>
                </a:extLst>
              </p:cNvPr>
              <p:cNvGrpSpPr/>
              <p:nvPr/>
            </p:nvGrpSpPr>
            <p:grpSpPr>
              <a:xfrm>
                <a:off x="1602163" y="2574920"/>
                <a:ext cx="208797" cy="296154"/>
                <a:chOff x="6141433" y="2184400"/>
                <a:chExt cx="1838910" cy="2608262"/>
              </a:xfrm>
              <a:solidFill>
                <a:srgbClr val="002060"/>
              </a:solidFill>
            </p:grpSpPr>
            <p:sp>
              <p:nvSpPr>
                <p:cNvPr id="37" name="Freeform 95">
                  <a:extLst>
                    <a:ext uri="{FF2B5EF4-FFF2-40B4-BE49-F238E27FC236}">
                      <a16:creationId xmlns:a16="http://schemas.microsoft.com/office/drawing/2014/main" id="{54FD0877-1118-4921-B369-BD3D75A8880F}"/>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96">
                  <a:extLst>
                    <a:ext uri="{FF2B5EF4-FFF2-40B4-BE49-F238E27FC236}">
                      <a16:creationId xmlns:a16="http://schemas.microsoft.com/office/drawing/2014/main" id="{4EC3839E-7DF7-44BC-B436-091B01ECEF19}"/>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9" name="Pentagon 97">
                  <a:extLst>
                    <a:ext uri="{FF2B5EF4-FFF2-40B4-BE49-F238E27FC236}">
                      <a16:creationId xmlns:a16="http://schemas.microsoft.com/office/drawing/2014/main" id="{EF68D698-6520-4EA3-B00E-6CF2649A329E}"/>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83E71C12-EC14-42BC-A0E4-1DA2D57B4A9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D9208FC1-20D1-446E-8D4E-7FC0970B7745}"/>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32" name="Freeform 5">
              <a:extLst>
                <a:ext uri="{FF2B5EF4-FFF2-40B4-BE49-F238E27FC236}">
                  <a16:creationId xmlns:a16="http://schemas.microsoft.com/office/drawing/2014/main" id="{A7280324-E69E-4ED1-A4DB-34047F3D86A9}"/>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algn="ctr" defTabSz="861096">
                <a:defRPr/>
              </a:pPr>
              <a:endParaRPr lang="en-US" sz="2745" kern="0" dirty="0">
                <a:solidFill>
                  <a:srgbClr val="75787B"/>
                </a:solidFill>
                <a:latin typeface="Segoe UI Light"/>
              </a:endParaRPr>
            </a:p>
          </p:txBody>
        </p:sp>
        <p:cxnSp>
          <p:nvCxnSpPr>
            <p:cNvPr id="33" name="Straight Arrow Connector 32">
              <a:extLst>
                <a:ext uri="{FF2B5EF4-FFF2-40B4-BE49-F238E27FC236}">
                  <a16:creationId xmlns:a16="http://schemas.microsoft.com/office/drawing/2014/main" id="{039F8A8F-CDAB-4BF8-859A-661A946585BC}"/>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34" name="Straight Arrow Connector 33">
              <a:extLst>
                <a:ext uri="{FF2B5EF4-FFF2-40B4-BE49-F238E27FC236}">
                  <a16:creationId xmlns:a16="http://schemas.microsoft.com/office/drawing/2014/main" id="{66A51460-1471-40B1-9D16-7A9CC03E78D0}"/>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42" name="Freeform 5">
            <a:extLst>
              <a:ext uri="{FF2B5EF4-FFF2-40B4-BE49-F238E27FC236}">
                <a16:creationId xmlns:a16="http://schemas.microsoft.com/office/drawing/2014/main" id="{047AD846-668F-4711-947B-C7D362569279}"/>
              </a:ext>
            </a:extLst>
          </p:cNvPr>
          <p:cNvSpPr>
            <a:spLocks noChangeAspect="1"/>
          </p:cNvSpPr>
          <p:nvPr/>
        </p:nvSpPr>
        <p:spPr bwMode="auto">
          <a:xfrm>
            <a:off x="4670357" y="2798339"/>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algn="ctr" defTabSz="861096">
              <a:defRPr/>
            </a:pPr>
            <a:endParaRPr lang="en-US" sz="2745" kern="0" dirty="0">
              <a:gradFill>
                <a:gsLst>
                  <a:gs pos="17699">
                    <a:srgbClr val="B4009E"/>
                  </a:gs>
                  <a:gs pos="100000">
                    <a:srgbClr val="B4009E"/>
                  </a:gs>
                </a:gsLst>
                <a:lin ang="5400000" scaled="1"/>
              </a:gradFill>
              <a:latin typeface="Segoe UI Light"/>
            </a:endParaRPr>
          </a:p>
        </p:txBody>
      </p:sp>
      <p:grpSp>
        <p:nvGrpSpPr>
          <p:cNvPr id="43" name="Group 42">
            <a:extLst>
              <a:ext uri="{FF2B5EF4-FFF2-40B4-BE49-F238E27FC236}">
                <a16:creationId xmlns:a16="http://schemas.microsoft.com/office/drawing/2014/main" id="{B054DF67-FA74-4852-9C97-472FFD7AB78C}"/>
              </a:ext>
            </a:extLst>
          </p:cNvPr>
          <p:cNvGrpSpPr>
            <a:grpSpLocks noChangeAspect="1"/>
          </p:cNvGrpSpPr>
          <p:nvPr/>
        </p:nvGrpSpPr>
        <p:grpSpPr>
          <a:xfrm>
            <a:off x="2857052" y="4980671"/>
            <a:ext cx="343845" cy="455163"/>
            <a:chOff x="2989197" y="3117304"/>
            <a:chExt cx="172645" cy="220603"/>
          </a:xfrm>
          <a:noFill/>
        </p:grpSpPr>
        <p:sp>
          <p:nvSpPr>
            <p:cNvPr id="44" name="Oval 5">
              <a:extLst>
                <a:ext uri="{FF2B5EF4-FFF2-40B4-BE49-F238E27FC236}">
                  <a16:creationId xmlns:a16="http://schemas.microsoft.com/office/drawing/2014/main" id="{5E353E3D-F227-413F-8607-AB8096F42FB5}"/>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defTabSz="8956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5" name="Freeform 6">
              <a:extLst>
                <a:ext uri="{FF2B5EF4-FFF2-40B4-BE49-F238E27FC236}">
                  <a16:creationId xmlns:a16="http://schemas.microsoft.com/office/drawing/2014/main" id="{3C6C8969-EB9C-428A-B62B-B34FB8C338E5}"/>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marL="0" marR="0" lvl="0" indent="0" defTabSz="8956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46" name="Group 45">
            <a:extLst>
              <a:ext uri="{FF2B5EF4-FFF2-40B4-BE49-F238E27FC236}">
                <a16:creationId xmlns:a16="http://schemas.microsoft.com/office/drawing/2014/main" id="{333EDE14-53DE-4C97-9DB3-C0A44103EDBD}"/>
              </a:ext>
            </a:extLst>
          </p:cNvPr>
          <p:cNvGrpSpPr/>
          <p:nvPr/>
        </p:nvGrpSpPr>
        <p:grpSpPr>
          <a:xfrm>
            <a:off x="4670357" y="4981221"/>
            <a:ext cx="642487" cy="540464"/>
            <a:chOff x="4328280" y="5634327"/>
            <a:chExt cx="825832" cy="694694"/>
          </a:xfrm>
        </p:grpSpPr>
        <p:sp>
          <p:nvSpPr>
            <p:cNvPr id="47" name="Rectangle 46">
              <a:extLst>
                <a:ext uri="{FF2B5EF4-FFF2-40B4-BE49-F238E27FC236}">
                  <a16:creationId xmlns:a16="http://schemas.microsoft.com/office/drawing/2014/main" id="{CC41F4A6-E416-4E63-A96E-E40683AAA015}"/>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5">
              <a:extLst>
                <a:ext uri="{FF2B5EF4-FFF2-40B4-BE49-F238E27FC236}">
                  <a16:creationId xmlns:a16="http://schemas.microsoft.com/office/drawing/2014/main" id="{58AD1BD7-E53D-4087-A5F9-BBEBC259FBAA}"/>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algn="ctr" defTabSz="861096">
                <a:defRPr/>
              </a:pPr>
              <a:endParaRPr lang="en-US" sz="2745" kern="0">
                <a:gradFill>
                  <a:gsLst>
                    <a:gs pos="17699">
                      <a:srgbClr val="B4009E"/>
                    </a:gs>
                    <a:gs pos="100000">
                      <a:srgbClr val="B4009E"/>
                    </a:gs>
                  </a:gsLst>
                  <a:lin ang="5400000" scaled="1"/>
                </a:gradFill>
                <a:latin typeface="Segoe UI Light"/>
              </a:endParaRPr>
            </a:p>
          </p:txBody>
        </p:sp>
      </p:grpSp>
      <p:grpSp>
        <p:nvGrpSpPr>
          <p:cNvPr id="49" name="Group 48">
            <a:extLst>
              <a:ext uri="{FF2B5EF4-FFF2-40B4-BE49-F238E27FC236}">
                <a16:creationId xmlns:a16="http://schemas.microsoft.com/office/drawing/2014/main" id="{6198FF10-0D13-48A6-B465-501A0E57936C}"/>
              </a:ext>
            </a:extLst>
          </p:cNvPr>
          <p:cNvGrpSpPr/>
          <p:nvPr/>
        </p:nvGrpSpPr>
        <p:grpSpPr>
          <a:xfrm>
            <a:off x="8580902" y="4949867"/>
            <a:ext cx="737514" cy="540463"/>
            <a:chOff x="9659688" y="4785481"/>
            <a:chExt cx="737514" cy="540463"/>
          </a:xfrm>
        </p:grpSpPr>
        <p:sp>
          <p:nvSpPr>
            <p:cNvPr id="50" name="Rectangle 49">
              <a:extLst>
                <a:ext uri="{FF2B5EF4-FFF2-40B4-BE49-F238E27FC236}">
                  <a16:creationId xmlns:a16="http://schemas.microsoft.com/office/drawing/2014/main" id="{EBB6167C-AA6B-41F9-8AC0-85087377ADE2}"/>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093961CC-EB46-48D1-ADA0-BC1A5D69BC82}"/>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52" name="Straight Connector 51">
              <a:extLst>
                <a:ext uri="{FF2B5EF4-FFF2-40B4-BE49-F238E27FC236}">
                  <a16:creationId xmlns:a16="http://schemas.microsoft.com/office/drawing/2014/main" id="{FEA2AC1B-3500-4A32-80E3-C75DD14E397D}"/>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53" name="Straight Connector 52">
              <a:extLst>
                <a:ext uri="{FF2B5EF4-FFF2-40B4-BE49-F238E27FC236}">
                  <a16:creationId xmlns:a16="http://schemas.microsoft.com/office/drawing/2014/main" id="{C6DB27B5-295E-4D11-BB44-6A08087ED3B0}"/>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54" name="Straight Connector 53">
              <a:extLst>
                <a:ext uri="{FF2B5EF4-FFF2-40B4-BE49-F238E27FC236}">
                  <a16:creationId xmlns:a16="http://schemas.microsoft.com/office/drawing/2014/main" id="{D7EFD47D-B55D-4430-A4E6-BD98CA4091F7}"/>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55" name="Straight Connector 54">
              <a:extLst>
                <a:ext uri="{FF2B5EF4-FFF2-40B4-BE49-F238E27FC236}">
                  <a16:creationId xmlns:a16="http://schemas.microsoft.com/office/drawing/2014/main" id="{B373F7B2-C823-40AF-9AB8-AA9F12B77F14}"/>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56" name="Oval 55">
              <a:extLst>
                <a:ext uri="{FF2B5EF4-FFF2-40B4-BE49-F238E27FC236}">
                  <a16:creationId xmlns:a16="http://schemas.microsoft.com/office/drawing/2014/main" id="{86F684CE-76E3-47F3-853A-E8FF8A65A173}"/>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77D9FF4E-E2CB-4373-BC40-F334F24EE1EB}"/>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58" name="Oval 57">
              <a:extLst>
                <a:ext uri="{FF2B5EF4-FFF2-40B4-BE49-F238E27FC236}">
                  <a16:creationId xmlns:a16="http://schemas.microsoft.com/office/drawing/2014/main" id="{F0F72E91-08FA-4CA1-BF2E-A3DEC36997CD}"/>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29A93C20-50FB-4B04-93C3-EAC91548D109}"/>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37427288-0D39-4405-9EAC-B96350103893}"/>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686772C2-BF41-4B8F-97F0-82DF8C54DF9C}"/>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49903040-306A-4595-9F77-BC83E0803169}"/>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44016C14-BD22-4566-A717-DCFB1D40F98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64" name="Straight Connector 63">
              <a:extLst>
                <a:ext uri="{FF2B5EF4-FFF2-40B4-BE49-F238E27FC236}">
                  <a16:creationId xmlns:a16="http://schemas.microsoft.com/office/drawing/2014/main" id="{D611022E-C8AD-4EA0-9950-DA72A416AA0E}"/>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65" name="Straight Connector 64">
              <a:extLst>
                <a:ext uri="{FF2B5EF4-FFF2-40B4-BE49-F238E27FC236}">
                  <a16:creationId xmlns:a16="http://schemas.microsoft.com/office/drawing/2014/main" id="{AB8EEB6B-83E4-4E57-BFBB-FE5AC6AE5DDF}"/>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66" name="Straight Connector 65">
              <a:extLst>
                <a:ext uri="{FF2B5EF4-FFF2-40B4-BE49-F238E27FC236}">
                  <a16:creationId xmlns:a16="http://schemas.microsoft.com/office/drawing/2014/main" id="{D6940688-1695-4382-95CC-861BFAAE7B3A}"/>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67" name="Straight Connector 66">
              <a:extLst>
                <a:ext uri="{FF2B5EF4-FFF2-40B4-BE49-F238E27FC236}">
                  <a16:creationId xmlns:a16="http://schemas.microsoft.com/office/drawing/2014/main" id="{E0EA5B3A-D3E6-46B4-AE0D-C8266EDC0417}"/>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68" name="Oval 67">
              <a:extLst>
                <a:ext uri="{FF2B5EF4-FFF2-40B4-BE49-F238E27FC236}">
                  <a16:creationId xmlns:a16="http://schemas.microsoft.com/office/drawing/2014/main" id="{881AAC84-8EE6-416E-A1F1-07D6F76FF9C0}"/>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69" name="Oval 68">
              <a:extLst>
                <a:ext uri="{FF2B5EF4-FFF2-40B4-BE49-F238E27FC236}">
                  <a16:creationId xmlns:a16="http://schemas.microsoft.com/office/drawing/2014/main" id="{96FCB7C5-B3A7-414C-AC40-19F60BC11ADC}"/>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70" name="Oval 69">
              <a:extLst>
                <a:ext uri="{FF2B5EF4-FFF2-40B4-BE49-F238E27FC236}">
                  <a16:creationId xmlns:a16="http://schemas.microsoft.com/office/drawing/2014/main" id="{12357001-1D29-4937-8321-249B71D5A099}"/>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71" name="Oval 70">
              <a:extLst>
                <a:ext uri="{FF2B5EF4-FFF2-40B4-BE49-F238E27FC236}">
                  <a16:creationId xmlns:a16="http://schemas.microsoft.com/office/drawing/2014/main" id="{8A362AF8-C3B4-4DC1-BDB9-EED142B66FC6}"/>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72" name="Oval 71">
              <a:extLst>
                <a:ext uri="{FF2B5EF4-FFF2-40B4-BE49-F238E27FC236}">
                  <a16:creationId xmlns:a16="http://schemas.microsoft.com/office/drawing/2014/main" id="{63193BF8-79C5-4255-A17B-CC158FD1AE07}"/>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73" name="Oval 72">
              <a:extLst>
                <a:ext uri="{FF2B5EF4-FFF2-40B4-BE49-F238E27FC236}">
                  <a16:creationId xmlns:a16="http://schemas.microsoft.com/office/drawing/2014/main" id="{25068D03-7D36-495A-8583-CE7B34C738D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70FB38FF-FF05-4277-A037-B5C8263CDA6E}"/>
              </a:ext>
            </a:extLst>
          </p:cNvPr>
          <p:cNvGrpSpPr/>
          <p:nvPr/>
        </p:nvGrpSpPr>
        <p:grpSpPr>
          <a:xfrm>
            <a:off x="6713983" y="4949867"/>
            <a:ext cx="623054" cy="560879"/>
            <a:chOff x="6789738" y="-1839913"/>
            <a:chExt cx="1446213" cy="1401763"/>
          </a:xfrm>
          <a:solidFill>
            <a:srgbClr val="001F50"/>
          </a:solidFill>
        </p:grpSpPr>
        <p:sp>
          <p:nvSpPr>
            <p:cNvPr id="75" name="Freeform 150">
              <a:extLst>
                <a:ext uri="{FF2B5EF4-FFF2-40B4-BE49-F238E27FC236}">
                  <a16:creationId xmlns:a16="http://schemas.microsoft.com/office/drawing/2014/main" id="{F237C809-8520-42FA-A73B-41C0BD6F14F1}"/>
                </a:ext>
              </a:extLst>
            </p:cNvPr>
            <p:cNvSpPr>
              <a:spLocks noEditPoints="1"/>
            </p:cNvSpPr>
            <p:nvPr/>
          </p:nvSpPr>
          <p:spPr bwMode="auto">
            <a:xfrm>
              <a:off x="6789738" y="-1839913"/>
              <a:ext cx="1446213" cy="1401763"/>
            </a:xfrm>
            <a:custGeom>
              <a:avLst/>
              <a:gdLst>
                <a:gd name="T0" fmla="*/ 0 w 339"/>
                <a:gd name="T1" fmla="*/ 0 h 328"/>
                <a:gd name="T2" fmla="*/ 0 w 339"/>
                <a:gd name="T3" fmla="*/ 328 h 328"/>
                <a:gd name="T4" fmla="*/ 339 w 339"/>
                <a:gd name="T5" fmla="*/ 328 h 328"/>
                <a:gd name="T6" fmla="*/ 339 w 339"/>
                <a:gd name="T7" fmla="*/ 0 h 328"/>
                <a:gd name="T8" fmla="*/ 0 w 339"/>
                <a:gd name="T9" fmla="*/ 0 h 328"/>
                <a:gd name="T10" fmla="*/ 99 w 339"/>
                <a:gd name="T11" fmla="*/ 129 h 328"/>
                <a:gd name="T12" fmla="*/ 71 w 339"/>
                <a:gd name="T13" fmla="*/ 102 h 328"/>
                <a:gd name="T14" fmla="*/ 99 w 339"/>
                <a:gd name="T15" fmla="*/ 74 h 328"/>
                <a:gd name="T16" fmla="*/ 125 w 339"/>
                <a:gd name="T17" fmla="*/ 102 h 328"/>
                <a:gd name="T18" fmla="*/ 99 w 339"/>
                <a:gd name="T19" fmla="*/ 129 h 328"/>
                <a:gd name="T20" fmla="*/ 121 w 339"/>
                <a:gd name="T21" fmla="*/ 61 h 328"/>
                <a:gd name="T22" fmla="*/ 99 w 339"/>
                <a:gd name="T23" fmla="*/ 55 h 328"/>
                <a:gd name="T24" fmla="*/ 52 w 339"/>
                <a:gd name="T25" fmla="*/ 102 h 328"/>
                <a:gd name="T26" fmla="*/ 99 w 339"/>
                <a:gd name="T27" fmla="*/ 148 h 328"/>
                <a:gd name="T28" fmla="*/ 143 w 339"/>
                <a:gd name="T29" fmla="*/ 102 h 328"/>
                <a:gd name="T30" fmla="*/ 135 w 339"/>
                <a:gd name="T31" fmla="*/ 74 h 328"/>
                <a:gd name="T32" fmla="*/ 189 w 339"/>
                <a:gd name="T33" fmla="*/ 19 h 328"/>
                <a:gd name="T34" fmla="*/ 320 w 339"/>
                <a:gd name="T35" fmla="*/ 19 h 328"/>
                <a:gd name="T36" fmla="*/ 320 w 339"/>
                <a:gd name="T37" fmla="*/ 298 h 328"/>
                <a:gd name="T38" fmla="*/ 274 w 339"/>
                <a:gd name="T39" fmla="*/ 254 h 328"/>
                <a:gd name="T40" fmla="*/ 281 w 339"/>
                <a:gd name="T41" fmla="*/ 231 h 328"/>
                <a:gd name="T42" fmla="*/ 234 w 339"/>
                <a:gd name="T43" fmla="*/ 184 h 328"/>
                <a:gd name="T44" fmla="*/ 188 w 339"/>
                <a:gd name="T45" fmla="*/ 231 h 328"/>
                <a:gd name="T46" fmla="*/ 234 w 339"/>
                <a:gd name="T47" fmla="*/ 275 h 328"/>
                <a:gd name="T48" fmla="*/ 258 w 339"/>
                <a:gd name="T49" fmla="*/ 267 h 328"/>
                <a:gd name="T50" fmla="*/ 304 w 339"/>
                <a:gd name="T51" fmla="*/ 310 h 328"/>
                <a:gd name="T52" fmla="*/ 19 w 339"/>
                <a:gd name="T53" fmla="*/ 310 h 328"/>
                <a:gd name="T54" fmla="*/ 19 w 339"/>
                <a:gd name="T55" fmla="*/ 19 h 328"/>
                <a:gd name="T56" fmla="*/ 163 w 339"/>
                <a:gd name="T57" fmla="*/ 19 h 328"/>
                <a:gd name="T58" fmla="*/ 121 w 339"/>
                <a:gd name="T59" fmla="*/ 61 h 328"/>
                <a:gd name="T60" fmla="*/ 234 w 339"/>
                <a:gd name="T61" fmla="*/ 256 h 328"/>
                <a:gd name="T62" fmla="*/ 207 w 339"/>
                <a:gd name="T63" fmla="*/ 231 h 328"/>
                <a:gd name="T64" fmla="*/ 234 w 339"/>
                <a:gd name="T65" fmla="*/ 203 h 328"/>
                <a:gd name="T66" fmla="*/ 260 w 339"/>
                <a:gd name="T67" fmla="*/ 231 h 328"/>
                <a:gd name="T68" fmla="*/ 234 w 339"/>
                <a:gd name="T69" fmla="*/ 2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28">
                  <a:moveTo>
                    <a:pt x="0" y="0"/>
                  </a:moveTo>
                  <a:cubicBezTo>
                    <a:pt x="0" y="328"/>
                    <a:pt x="0" y="328"/>
                    <a:pt x="0" y="328"/>
                  </a:cubicBezTo>
                  <a:cubicBezTo>
                    <a:pt x="339" y="328"/>
                    <a:pt x="339" y="328"/>
                    <a:pt x="339" y="328"/>
                  </a:cubicBezTo>
                  <a:cubicBezTo>
                    <a:pt x="339" y="0"/>
                    <a:pt x="339" y="0"/>
                    <a:pt x="339" y="0"/>
                  </a:cubicBezTo>
                  <a:lnTo>
                    <a:pt x="0" y="0"/>
                  </a:lnTo>
                  <a:close/>
                  <a:moveTo>
                    <a:pt x="99" y="129"/>
                  </a:moveTo>
                  <a:cubicBezTo>
                    <a:pt x="83" y="129"/>
                    <a:pt x="71" y="117"/>
                    <a:pt x="71" y="102"/>
                  </a:cubicBezTo>
                  <a:cubicBezTo>
                    <a:pt x="71" y="86"/>
                    <a:pt x="83" y="74"/>
                    <a:pt x="99" y="74"/>
                  </a:cubicBezTo>
                  <a:cubicBezTo>
                    <a:pt x="113" y="74"/>
                    <a:pt x="125" y="87"/>
                    <a:pt x="125" y="102"/>
                  </a:cubicBezTo>
                  <a:cubicBezTo>
                    <a:pt x="125" y="117"/>
                    <a:pt x="113" y="129"/>
                    <a:pt x="99" y="129"/>
                  </a:cubicBezTo>
                  <a:close/>
                  <a:moveTo>
                    <a:pt x="121" y="61"/>
                  </a:moveTo>
                  <a:cubicBezTo>
                    <a:pt x="113" y="57"/>
                    <a:pt x="106" y="55"/>
                    <a:pt x="99" y="55"/>
                  </a:cubicBezTo>
                  <a:cubicBezTo>
                    <a:pt x="73" y="55"/>
                    <a:pt x="52" y="77"/>
                    <a:pt x="52" y="102"/>
                  </a:cubicBezTo>
                  <a:cubicBezTo>
                    <a:pt x="52" y="127"/>
                    <a:pt x="73" y="148"/>
                    <a:pt x="99" y="148"/>
                  </a:cubicBezTo>
                  <a:cubicBezTo>
                    <a:pt x="123" y="148"/>
                    <a:pt x="143" y="127"/>
                    <a:pt x="143" y="102"/>
                  </a:cubicBezTo>
                  <a:cubicBezTo>
                    <a:pt x="143" y="92"/>
                    <a:pt x="141" y="82"/>
                    <a:pt x="135" y="74"/>
                  </a:cubicBezTo>
                  <a:cubicBezTo>
                    <a:pt x="189" y="19"/>
                    <a:pt x="189" y="19"/>
                    <a:pt x="189" y="19"/>
                  </a:cubicBezTo>
                  <a:cubicBezTo>
                    <a:pt x="320" y="19"/>
                    <a:pt x="320" y="19"/>
                    <a:pt x="320" y="19"/>
                  </a:cubicBezTo>
                  <a:cubicBezTo>
                    <a:pt x="320" y="298"/>
                    <a:pt x="320" y="298"/>
                    <a:pt x="320" y="298"/>
                  </a:cubicBezTo>
                  <a:cubicBezTo>
                    <a:pt x="274" y="254"/>
                    <a:pt x="274" y="254"/>
                    <a:pt x="274" y="254"/>
                  </a:cubicBezTo>
                  <a:cubicBezTo>
                    <a:pt x="279" y="248"/>
                    <a:pt x="281" y="240"/>
                    <a:pt x="281" y="231"/>
                  </a:cubicBezTo>
                  <a:cubicBezTo>
                    <a:pt x="281" y="206"/>
                    <a:pt x="260" y="184"/>
                    <a:pt x="234" y="184"/>
                  </a:cubicBezTo>
                  <a:cubicBezTo>
                    <a:pt x="209" y="184"/>
                    <a:pt x="188" y="206"/>
                    <a:pt x="188" y="231"/>
                  </a:cubicBezTo>
                  <a:cubicBezTo>
                    <a:pt x="188" y="255"/>
                    <a:pt x="209" y="275"/>
                    <a:pt x="234" y="275"/>
                  </a:cubicBezTo>
                  <a:cubicBezTo>
                    <a:pt x="243" y="275"/>
                    <a:pt x="252" y="272"/>
                    <a:pt x="258" y="267"/>
                  </a:cubicBezTo>
                  <a:cubicBezTo>
                    <a:pt x="304" y="310"/>
                    <a:pt x="304" y="310"/>
                    <a:pt x="304" y="310"/>
                  </a:cubicBezTo>
                  <a:cubicBezTo>
                    <a:pt x="19" y="310"/>
                    <a:pt x="19" y="310"/>
                    <a:pt x="19" y="310"/>
                  </a:cubicBezTo>
                  <a:cubicBezTo>
                    <a:pt x="19" y="19"/>
                    <a:pt x="19" y="19"/>
                    <a:pt x="19" y="19"/>
                  </a:cubicBezTo>
                  <a:cubicBezTo>
                    <a:pt x="163" y="19"/>
                    <a:pt x="163" y="19"/>
                    <a:pt x="163" y="19"/>
                  </a:cubicBezTo>
                  <a:lnTo>
                    <a:pt x="121" y="61"/>
                  </a:lnTo>
                  <a:close/>
                  <a:moveTo>
                    <a:pt x="234" y="256"/>
                  </a:moveTo>
                  <a:cubicBezTo>
                    <a:pt x="219" y="256"/>
                    <a:pt x="207" y="245"/>
                    <a:pt x="207" y="231"/>
                  </a:cubicBezTo>
                  <a:cubicBezTo>
                    <a:pt x="207" y="215"/>
                    <a:pt x="219" y="203"/>
                    <a:pt x="234" y="203"/>
                  </a:cubicBezTo>
                  <a:cubicBezTo>
                    <a:pt x="249" y="203"/>
                    <a:pt x="260" y="216"/>
                    <a:pt x="260" y="231"/>
                  </a:cubicBezTo>
                  <a:cubicBezTo>
                    <a:pt x="260" y="244"/>
                    <a:pt x="248" y="256"/>
                    <a:pt x="234"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76" name="Freeform 151">
              <a:extLst>
                <a:ext uri="{FF2B5EF4-FFF2-40B4-BE49-F238E27FC236}">
                  <a16:creationId xmlns:a16="http://schemas.microsoft.com/office/drawing/2014/main" id="{DC3E0C67-B706-4386-B5D4-A7B7A47962B6}"/>
                </a:ext>
              </a:extLst>
            </p:cNvPr>
            <p:cNvSpPr>
              <a:spLocks noEditPoints="1"/>
            </p:cNvSpPr>
            <p:nvPr/>
          </p:nvSpPr>
          <p:spPr bwMode="auto">
            <a:xfrm>
              <a:off x="7010400" y="-1604963"/>
              <a:ext cx="968375" cy="939800"/>
            </a:xfrm>
            <a:custGeom>
              <a:avLst/>
              <a:gdLst>
                <a:gd name="T0" fmla="*/ 47 w 227"/>
                <a:gd name="T1" fmla="*/ 220 h 220"/>
                <a:gd name="T2" fmla="*/ 91 w 227"/>
                <a:gd name="T3" fmla="*/ 176 h 220"/>
                <a:gd name="T4" fmla="*/ 86 w 227"/>
                <a:gd name="T5" fmla="*/ 154 h 220"/>
                <a:gd name="T6" fmla="*/ 157 w 227"/>
                <a:gd name="T7" fmla="*/ 84 h 220"/>
                <a:gd name="T8" fmla="*/ 182 w 227"/>
                <a:gd name="T9" fmla="*/ 93 h 220"/>
                <a:gd name="T10" fmla="*/ 227 w 227"/>
                <a:gd name="T11" fmla="*/ 47 h 220"/>
                <a:gd name="T12" fmla="*/ 182 w 227"/>
                <a:gd name="T13" fmla="*/ 0 h 220"/>
                <a:gd name="T14" fmla="*/ 136 w 227"/>
                <a:gd name="T15" fmla="*/ 47 h 220"/>
                <a:gd name="T16" fmla="*/ 143 w 227"/>
                <a:gd name="T17" fmla="*/ 72 h 220"/>
                <a:gd name="T18" fmla="*/ 75 w 227"/>
                <a:gd name="T19" fmla="*/ 140 h 220"/>
                <a:gd name="T20" fmla="*/ 47 w 227"/>
                <a:gd name="T21" fmla="*/ 129 h 220"/>
                <a:gd name="T22" fmla="*/ 0 w 227"/>
                <a:gd name="T23" fmla="*/ 176 h 220"/>
                <a:gd name="T24" fmla="*/ 47 w 227"/>
                <a:gd name="T25" fmla="*/ 220 h 220"/>
                <a:gd name="T26" fmla="*/ 19 w 227"/>
                <a:gd name="T27" fmla="*/ 176 h 220"/>
                <a:gd name="T28" fmla="*/ 47 w 227"/>
                <a:gd name="T29" fmla="*/ 148 h 220"/>
                <a:gd name="T30" fmla="*/ 73 w 227"/>
                <a:gd name="T31" fmla="*/ 176 h 220"/>
                <a:gd name="T32" fmla="*/ 47 w 227"/>
                <a:gd name="T33" fmla="*/ 201 h 220"/>
                <a:gd name="T34" fmla="*/ 19 w 227"/>
                <a:gd name="T35" fmla="*/ 176 h 220"/>
                <a:gd name="T36" fmla="*/ 155 w 227"/>
                <a:gd name="T37" fmla="*/ 47 h 220"/>
                <a:gd name="T38" fmla="*/ 182 w 227"/>
                <a:gd name="T39" fmla="*/ 19 h 220"/>
                <a:gd name="T40" fmla="*/ 208 w 227"/>
                <a:gd name="T41" fmla="*/ 47 h 220"/>
                <a:gd name="T42" fmla="*/ 182 w 227"/>
                <a:gd name="T43" fmla="*/ 74 h 220"/>
                <a:gd name="T44" fmla="*/ 155 w 227"/>
                <a:gd name="T45"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0">
                  <a:moveTo>
                    <a:pt x="47" y="220"/>
                  </a:moveTo>
                  <a:cubicBezTo>
                    <a:pt x="72" y="220"/>
                    <a:pt x="91" y="201"/>
                    <a:pt x="91" y="176"/>
                  </a:cubicBezTo>
                  <a:cubicBezTo>
                    <a:pt x="91" y="167"/>
                    <a:pt x="90" y="161"/>
                    <a:pt x="86" y="154"/>
                  </a:cubicBezTo>
                  <a:cubicBezTo>
                    <a:pt x="157" y="84"/>
                    <a:pt x="157" y="84"/>
                    <a:pt x="157" y="84"/>
                  </a:cubicBezTo>
                  <a:cubicBezTo>
                    <a:pt x="165" y="90"/>
                    <a:pt x="174" y="93"/>
                    <a:pt x="182" y="93"/>
                  </a:cubicBezTo>
                  <a:cubicBezTo>
                    <a:pt x="207" y="93"/>
                    <a:pt x="227" y="72"/>
                    <a:pt x="227" y="47"/>
                  </a:cubicBezTo>
                  <a:cubicBezTo>
                    <a:pt x="227" y="21"/>
                    <a:pt x="207" y="0"/>
                    <a:pt x="182" y="0"/>
                  </a:cubicBezTo>
                  <a:cubicBezTo>
                    <a:pt x="157" y="0"/>
                    <a:pt x="136" y="22"/>
                    <a:pt x="136" y="47"/>
                  </a:cubicBezTo>
                  <a:cubicBezTo>
                    <a:pt x="136" y="54"/>
                    <a:pt x="138" y="62"/>
                    <a:pt x="143" y="72"/>
                  </a:cubicBezTo>
                  <a:cubicBezTo>
                    <a:pt x="75" y="140"/>
                    <a:pt x="75" y="140"/>
                    <a:pt x="75" y="140"/>
                  </a:cubicBezTo>
                  <a:cubicBezTo>
                    <a:pt x="67" y="133"/>
                    <a:pt x="58" y="129"/>
                    <a:pt x="47" y="129"/>
                  </a:cubicBezTo>
                  <a:cubicBezTo>
                    <a:pt x="21" y="129"/>
                    <a:pt x="0" y="151"/>
                    <a:pt x="0" y="176"/>
                  </a:cubicBezTo>
                  <a:cubicBezTo>
                    <a:pt x="0" y="200"/>
                    <a:pt x="21" y="220"/>
                    <a:pt x="47" y="220"/>
                  </a:cubicBezTo>
                  <a:close/>
                  <a:moveTo>
                    <a:pt x="19" y="176"/>
                  </a:moveTo>
                  <a:cubicBezTo>
                    <a:pt x="19" y="160"/>
                    <a:pt x="31" y="148"/>
                    <a:pt x="47" y="148"/>
                  </a:cubicBezTo>
                  <a:cubicBezTo>
                    <a:pt x="61" y="148"/>
                    <a:pt x="73" y="161"/>
                    <a:pt x="73" y="176"/>
                  </a:cubicBezTo>
                  <a:cubicBezTo>
                    <a:pt x="73" y="189"/>
                    <a:pt x="61" y="201"/>
                    <a:pt x="47" y="201"/>
                  </a:cubicBezTo>
                  <a:cubicBezTo>
                    <a:pt x="31" y="201"/>
                    <a:pt x="19" y="190"/>
                    <a:pt x="19" y="176"/>
                  </a:cubicBezTo>
                  <a:close/>
                  <a:moveTo>
                    <a:pt x="155" y="47"/>
                  </a:moveTo>
                  <a:cubicBezTo>
                    <a:pt x="155" y="31"/>
                    <a:pt x="167" y="19"/>
                    <a:pt x="182" y="19"/>
                  </a:cubicBezTo>
                  <a:cubicBezTo>
                    <a:pt x="197" y="19"/>
                    <a:pt x="208" y="32"/>
                    <a:pt x="208" y="47"/>
                  </a:cubicBezTo>
                  <a:cubicBezTo>
                    <a:pt x="208" y="62"/>
                    <a:pt x="197" y="74"/>
                    <a:pt x="182" y="74"/>
                  </a:cubicBezTo>
                  <a:cubicBezTo>
                    <a:pt x="167" y="74"/>
                    <a:pt x="155" y="62"/>
                    <a:pt x="1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77" name="Group 76">
            <a:extLst>
              <a:ext uri="{FF2B5EF4-FFF2-40B4-BE49-F238E27FC236}">
                <a16:creationId xmlns:a16="http://schemas.microsoft.com/office/drawing/2014/main" id="{58985117-10AA-42FF-B8F3-494B9A8DD8F2}"/>
              </a:ext>
            </a:extLst>
          </p:cNvPr>
          <p:cNvGrpSpPr/>
          <p:nvPr/>
        </p:nvGrpSpPr>
        <p:grpSpPr>
          <a:xfrm>
            <a:off x="6558397" y="2766885"/>
            <a:ext cx="816166" cy="568884"/>
            <a:chOff x="7200450" y="2303897"/>
            <a:chExt cx="816166" cy="568884"/>
          </a:xfrm>
        </p:grpSpPr>
        <p:sp>
          <p:nvSpPr>
            <p:cNvPr id="78" name="Freeform 5">
              <a:extLst>
                <a:ext uri="{FF2B5EF4-FFF2-40B4-BE49-F238E27FC236}">
                  <a16:creationId xmlns:a16="http://schemas.microsoft.com/office/drawing/2014/main" id="{E21B6567-3B1A-4415-A2E5-DA5D76642DD6}"/>
                </a:ext>
              </a:extLst>
            </p:cNvPr>
            <p:cNvSpPr>
              <a:spLocks noChangeArrowheads="1"/>
            </p:cNvSpPr>
            <p:nvPr/>
          </p:nvSpPr>
          <p:spPr bwMode="auto">
            <a:xfrm>
              <a:off x="7200450" y="2303897"/>
              <a:ext cx="816166" cy="568884"/>
            </a:xfrm>
            <a:custGeom>
              <a:avLst/>
              <a:gdLst>
                <a:gd name="T0" fmla="*/ 344 w 5471"/>
                <a:gd name="T1" fmla="*/ 3812 h 3813"/>
                <a:gd name="T2" fmla="*/ 344 w 5471"/>
                <a:gd name="T3" fmla="*/ 3044 h 3813"/>
                <a:gd name="T4" fmla="*/ 0 w 5471"/>
                <a:gd name="T5" fmla="*/ 3044 h 3813"/>
                <a:gd name="T6" fmla="*/ 0 w 5471"/>
                <a:gd name="T7" fmla="*/ 0 h 3813"/>
                <a:gd name="T8" fmla="*/ 5470 w 5471"/>
                <a:gd name="T9" fmla="*/ 0 h 3813"/>
                <a:gd name="T10" fmla="*/ 5470 w 5471"/>
                <a:gd name="T11" fmla="*/ 3044 h 3813"/>
                <a:gd name="T12" fmla="*/ 1112 w 5471"/>
                <a:gd name="T13" fmla="*/ 3044 h 3813"/>
                <a:gd name="T14" fmla="*/ 344 w 5471"/>
                <a:gd name="T15" fmla="*/ 3812 h 3813"/>
                <a:gd name="T16" fmla="*/ 79 w 5471"/>
                <a:gd name="T17" fmla="*/ 2965 h 3813"/>
                <a:gd name="T18" fmla="*/ 423 w 5471"/>
                <a:gd name="T19" fmla="*/ 2965 h 3813"/>
                <a:gd name="T20" fmla="*/ 423 w 5471"/>
                <a:gd name="T21" fmla="*/ 3627 h 3813"/>
                <a:gd name="T22" fmla="*/ 1076 w 5471"/>
                <a:gd name="T23" fmla="*/ 2965 h 3813"/>
                <a:gd name="T24" fmla="*/ 5391 w 5471"/>
                <a:gd name="T25" fmla="*/ 2965 h 3813"/>
                <a:gd name="T26" fmla="*/ 5391 w 5471"/>
                <a:gd name="T27" fmla="*/ 80 h 3813"/>
                <a:gd name="T28" fmla="*/ 79 w 5471"/>
                <a:gd name="T29" fmla="*/ 80 h 3813"/>
                <a:gd name="T30" fmla="*/ 79 w 5471"/>
                <a:gd name="T31" fmla="*/ 2965 h 3813"/>
                <a:gd name="T32" fmla="*/ 521 w 5471"/>
                <a:gd name="T33" fmla="*/ 3362 h 3813"/>
                <a:gd name="T34" fmla="*/ 521 w 5471"/>
                <a:gd name="T35" fmla="*/ 2859 h 3813"/>
                <a:gd name="T36" fmla="*/ 176 w 5471"/>
                <a:gd name="T37" fmla="*/ 2859 h 3813"/>
                <a:gd name="T38" fmla="*/ 176 w 5471"/>
                <a:gd name="T39" fmla="*/ 185 h 3813"/>
                <a:gd name="T40" fmla="*/ 5285 w 5471"/>
                <a:gd name="T41" fmla="*/ 185 h 3813"/>
                <a:gd name="T42" fmla="*/ 5285 w 5471"/>
                <a:gd name="T43" fmla="*/ 2859 h 3813"/>
                <a:gd name="T44" fmla="*/ 1023 w 5471"/>
                <a:gd name="T45" fmla="*/ 2859 h 3813"/>
                <a:gd name="T46" fmla="*/ 988 w 5471"/>
                <a:gd name="T47" fmla="*/ 2894 h 3813"/>
                <a:gd name="T48" fmla="*/ 521 w 5471"/>
                <a:gd name="T49" fmla="*/ 3362 h 3813"/>
                <a:gd name="T50" fmla="*/ 256 w 5471"/>
                <a:gd name="T51" fmla="*/ 2789 h 3813"/>
                <a:gd name="T52" fmla="*/ 600 w 5471"/>
                <a:gd name="T53" fmla="*/ 2789 h 3813"/>
                <a:gd name="T54" fmla="*/ 600 w 5471"/>
                <a:gd name="T55" fmla="*/ 3177 h 3813"/>
                <a:gd name="T56" fmla="*/ 935 w 5471"/>
                <a:gd name="T57" fmla="*/ 2833 h 3813"/>
                <a:gd name="T58" fmla="*/ 997 w 5471"/>
                <a:gd name="T59" fmla="*/ 2789 h 3813"/>
                <a:gd name="T60" fmla="*/ 5214 w 5471"/>
                <a:gd name="T61" fmla="*/ 2789 h 3813"/>
                <a:gd name="T62" fmla="*/ 5214 w 5471"/>
                <a:gd name="T63" fmla="*/ 256 h 3813"/>
                <a:gd name="T64" fmla="*/ 256 w 5471"/>
                <a:gd name="T65" fmla="*/ 256 h 3813"/>
                <a:gd name="T66" fmla="*/ 256 w 5471"/>
                <a:gd name="T67" fmla="*/ 2789 h 3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71" h="3813">
                  <a:moveTo>
                    <a:pt x="344" y="3812"/>
                  </a:moveTo>
                  <a:lnTo>
                    <a:pt x="344" y="3044"/>
                  </a:lnTo>
                  <a:lnTo>
                    <a:pt x="0" y="3044"/>
                  </a:lnTo>
                  <a:lnTo>
                    <a:pt x="0" y="0"/>
                  </a:lnTo>
                  <a:lnTo>
                    <a:pt x="5470" y="0"/>
                  </a:lnTo>
                  <a:lnTo>
                    <a:pt x="5470" y="3044"/>
                  </a:lnTo>
                  <a:lnTo>
                    <a:pt x="1112" y="3044"/>
                  </a:lnTo>
                  <a:lnTo>
                    <a:pt x="344" y="3812"/>
                  </a:lnTo>
                  <a:close/>
                  <a:moveTo>
                    <a:pt x="79" y="2965"/>
                  </a:moveTo>
                  <a:lnTo>
                    <a:pt x="423" y="2965"/>
                  </a:lnTo>
                  <a:lnTo>
                    <a:pt x="423" y="3627"/>
                  </a:lnTo>
                  <a:lnTo>
                    <a:pt x="1076" y="2965"/>
                  </a:lnTo>
                  <a:lnTo>
                    <a:pt x="5391" y="2965"/>
                  </a:lnTo>
                  <a:lnTo>
                    <a:pt x="5391" y="80"/>
                  </a:lnTo>
                  <a:lnTo>
                    <a:pt x="79" y="80"/>
                  </a:lnTo>
                  <a:lnTo>
                    <a:pt x="79" y="2965"/>
                  </a:lnTo>
                  <a:close/>
                  <a:moveTo>
                    <a:pt x="521" y="3362"/>
                  </a:moveTo>
                  <a:lnTo>
                    <a:pt x="521" y="2859"/>
                  </a:lnTo>
                  <a:lnTo>
                    <a:pt x="176" y="2859"/>
                  </a:lnTo>
                  <a:lnTo>
                    <a:pt x="176" y="185"/>
                  </a:lnTo>
                  <a:lnTo>
                    <a:pt x="5285" y="185"/>
                  </a:lnTo>
                  <a:lnTo>
                    <a:pt x="5285" y="2859"/>
                  </a:lnTo>
                  <a:lnTo>
                    <a:pt x="1023" y="2859"/>
                  </a:lnTo>
                  <a:lnTo>
                    <a:pt x="988" y="2894"/>
                  </a:lnTo>
                  <a:lnTo>
                    <a:pt x="521" y="3362"/>
                  </a:lnTo>
                  <a:close/>
                  <a:moveTo>
                    <a:pt x="256" y="2789"/>
                  </a:moveTo>
                  <a:lnTo>
                    <a:pt x="600" y="2789"/>
                  </a:lnTo>
                  <a:lnTo>
                    <a:pt x="600" y="3177"/>
                  </a:lnTo>
                  <a:lnTo>
                    <a:pt x="935" y="2833"/>
                  </a:lnTo>
                  <a:lnTo>
                    <a:pt x="997" y="2789"/>
                  </a:lnTo>
                  <a:lnTo>
                    <a:pt x="5214" y="2789"/>
                  </a:lnTo>
                  <a:lnTo>
                    <a:pt x="5214" y="256"/>
                  </a:lnTo>
                  <a:lnTo>
                    <a:pt x="256" y="256"/>
                  </a:lnTo>
                  <a:lnTo>
                    <a:pt x="256" y="2789"/>
                  </a:lnTo>
                  <a:close/>
                </a:path>
              </a:pathLst>
            </a:custGeom>
            <a:solidFill>
              <a:srgbClr val="1614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9" name="Freeform 14">
              <a:extLst>
                <a:ext uri="{FF2B5EF4-FFF2-40B4-BE49-F238E27FC236}">
                  <a16:creationId xmlns:a16="http://schemas.microsoft.com/office/drawing/2014/main" id="{779195E8-9E25-491E-8E87-D446BDB25701}"/>
                </a:ext>
              </a:extLst>
            </p:cNvPr>
            <p:cNvSpPr>
              <a:spLocks noChangeArrowheads="1"/>
            </p:cNvSpPr>
            <p:nvPr/>
          </p:nvSpPr>
          <p:spPr bwMode="auto">
            <a:xfrm>
              <a:off x="7310938" y="2395971"/>
              <a:ext cx="295951" cy="53929"/>
            </a:xfrm>
            <a:custGeom>
              <a:avLst/>
              <a:gdLst>
                <a:gd name="T0" fmla="*/ 1985 w 1986"/>
                <a:gd name="T1" fmla="*/ 362 h 363"/>
                <a:gd name="T2" fmla="*/ 0 w 1986"/>
                <a:gd name="T3" fmla="*/ 362 h 363"/>
                <a:gd name="T4" fmla="*/ 0 w 1986"/>
                <a:gd name="T5" fmla="*/ 0 h 363"/>
                <a:gd name="T6" fmla="*/ 1985 w 1986"/>
                <a:gd name="T7" fmla="*/ 0 h 363"/>
                <a:gd name="T8" fmla="*/ 1985 w 1986"/>
                <a:gd name="T9" fmla="*/ 362 h 363"/>
              </a:gdLst>
              <a:ahLst/>
              <a:cxnLst>
                <a:cxn ang="0">
                  <a:pos x="T0" y="T1"/>
                </a:cxn>
                <a:cxn ang="0">
                  <a:pos x="T2" y="T3"/>
                </a:cxn>
                <a:cxn ang="0">
                  <a:pos x="T4" y="T5"/>
                </a:cxn>
                <a:cxn ang="0">
                  <a:pos x="T6" y="T7"/>
                </a:cxn>
                <a:cxn ang="0">
                  <a:pos x="T8" y="T9"/>
                </a:cxn>
              </a:cxnLst>
              <a:rect l="0" t="0" r="r" b="b"/>
              <a:pathLst>
                <a:path w="1986" h="363">
                  <a:moveTo>
                    <a:pt x="1985" y="362"/>
                  </a:moveTo>
                  <a:lnTo>
                    <a:pt x="0" y="362"/>
                  </a:lnTo>
                  <a:lnTo>
                    <a:pt x="0" y="0"/>
                  </a:lnTo>
                  <a:lnTo>
                    <a:pt x="1985" y="0"/>
                  </a:lnTo>
                  <a:lnTo>
                    <a:pt x="1985" y="362"/>
                  </a:lnTo>
                </a:path>
              </a:pathLst>
            </a:custGeom>
            <a:solidFill>
              <a:srgbClr val="1614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15">
              <a:extLst>
                <a:ext uri="{FF2B5EF4-FFF2-40B4-BE49-F238E27FC236}">
                  <a16:creationId xmlns:a16="http://schemas.microsoft.com/office/drawing/2014/main" id="{6317ABAD-2DB0-424A-953B-9A58AAA1CD10}"/>
                </a:ext>
              </a:extLst>
            </p:cNvPr>
            <p:cNvSpPr>
              <a:spLocks noChangeArrowheads="1"/>
            </p:cNvSpPr>
            <p:nvPr/>
          </p:nvSpPr>
          <p:spPr bwMode="auto">
            <a:xfrm>
              <a:off x="7310938" y="2506459"/>
              <a:ext cx="493909" cy="55244"/>
            </a:xfrm>
            <a:custGeom>
              <a:avLst/>
              <a:gdLst>
                <a:gd name="T0" fmla="*/ 3309 w 3310"/>
                <a:gd name="T1" fmla="*/ 371 h 372"/>
                <a:gd name="T2" fmla="*/ 0 w 3310"/>
                <a:gd name="T3" fmla="*/ 371 h 372"/>
                <a:gd name="T4" fmla="*/ 0 w 3310"/>
                <a:gd name="T5" fmla="*/ 0 h 372"/>
                <a:gd name="T6" fmla="*/ 3309 w 3310"/>
                <a:gd name="T7" fmla="*/ 0 h 372"/>
                <a:gd name="T8" fmla="*/ 3309 w 3310"/>
                <a:gd name="T9" fmla="*/ 371 h 372"/>
              </a:gdLst>
              <a:ahLst/>
              <a:cxnLst>
                <a:cxn ang="0">
                  <a:pos x="T0" y="T1"/>
                </a:cxn>
                <a:cxn ang="0">
                  <a:pos x="T2" y="T3"/>
                </a:cxn>
                <a:cxn ang="0">
                  <a:pos x="T4" y="T5"/>
                </a:cxn>
                <a:cxn ang="0">
                  <a:pos x="T6" y="T7"/>
                </a:cxn>
                <a:cxn ang="0">
                  <a:pos x="T8" y="T9"/>
                </a:cxn>
              </a:cxnLst>
              <a:rect l="0" t="0" r="r" b="b"/>
              <a:pathLst>
                <a:path w="3310" h="372">
                  <a:moveTo>
                    <a:pt x="3309" y="371"/>
                  </a:moveTo>
                  <a:lnTo>
                    <a:pt x="0" y="371"/>
                  </a:lnTo>
                  <a:lnTo>
                    <a:pt x="0" y="0"/>
                  </a:lnTo>
                  <a:lnTo>
                    <a:pt x="3309" y="0"/>
                  </a:lnTo>
                  <a:lnTo>
                    <a:pt x="3309" y="371"/>
                  </a:lnTo>
                </a:path>
              </a:pathLst>
            </a:custGeom>
            <a:solidFill>
              <a:srgbClr val="1614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16">
              <a:extLst>
                <a:ext uri="{FF2B5EF4-FFF2-40B4-BE49-F238E27FC236}">
                  <a16:creationId xmlns:a16="http://schemas.microsoft.com/office/drawing/2014/main" id="{580051B9-A701-4644-AAA0-174E44C04288}"/>
                </a:ext>
              </a:extLst>
            </p:cNvPr>
            <p:cNvSpPr>
              <a:spLocks noChangeArrowheads="1"/>
            </p:cNvSpPr>
            <p:nvPr/>
          </p:nvSpPr>
          <p:spPr bwMode="auto">
            <a:xfrm>
              <a:off x="7641088" y="2395971"/>
              <a:ext cx="121011" cy="53929"/>
            </a:xfrm>
            <a:custGeom>
              <a:avLst/>
              <a:gdLst>
                <a:gd name="T0" fmla="*/ 811 w 812"/>
                <a:gd name="T1" fmla="*/ 362 h 363"/>
                <a:gd name="T2" fmla="*/ 0 w 812"/>
                <a:gd name="T3" fmla="*/ 362 h 363"/>
                <a:gd name="T4" fmla="*/ 0 w 812"/>
                <a:gd name="T5" fmla="*/ 0 h 363"/>
                <a:gd name="T6" fmla="*/ 811 w 812"/>
                <a:gd name="T7" fmla="*/ 0 h 363"/>
                <a:gd name="T8" fmla="*/ 811 w 812"/>
                <a:gd name="T9" fmla="*/ 362 h 363"/>
              </a:gdLst>
              <a:ahLst/>
              <a:cxnLst>
                <a:cxn ang="0">
                  <a:pos x="T0" y="T1"/>
                </a:cxn>
                <a:cxn ang="0">
                  <a:pos x="T2" y="T3"/>
                </a:cxn>
                <a:cxn ang="0">
                  <a:pos x="T4" y="T5"/>
                </a:cxn>
                <a:cxn ang="0">
                  <a:pos x="T6" y="T7"/>
                </a:cxn>
                <a:cxn ang="0">
                  <a:pos x="T8" y="T9"/>
                </a:cxn>
              </a:cxnLst>
              <a:rect l="0" t="0" r="r" b="b"/>
              <a:pathLst>
                <a:path w="812" h="363">
                  <a:moveTo>
                    <a:pt x="811" y="362"/>
                  </a:moveTo>
                  <a:lnTo>
                    <a:pt x="0" y="362"/>
                  </a:lnTo>
                  <a:lnTo>
                    <a:pt x="0" y="0"/>
                  </a:lnTo>
                  <a:lnTo>
                    <a:pt x="811" y="0"/>
                  </a:lnTo>
                  <a:lnTo>
                    <a:pt x="811" y="362"/>
                  </a:lnTo>
                </a:path>
              </a:pathLst>
            </a:custGeom>
            <a:solidFill>
              <a:srgbClr val="1614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2" name="Freeform 19">
              <a:extLst>
                <a:ext uri="{FF2B5EF4-FFF2-40B4-BE49-F238E27FC236}">
                  <a16:creationId xmlns:a16="http://schemas.microsoft.com/office/drawing/2014/main" id="{35EBF359-88BB-4F50-AD8D-91C5C388863D}"/>
                </a:ext>
              </a:extLst>
            </p:cNvPr>
            <p:cNvSpPr>
              <a:spLocks noChangeArrowheads="1"/>
            </p:cNvSpPr>
            <p:nvPr/>
          </p:nvSpPr>
          <p:spPr bwMode="auto">
            <a:xfrm>
              <a:off x="7326722" y="2632732"/>
              <a:ext cx="42091" cy="42091"/>
            </a:xfrm>
            <a:custGeom>
              <a:avLst/>
              <a:gdLst>
                <a:gd name="T0" fmla="*/ 282 w 283"/>
                <a:gd name="T1" fmla="*/ 141 h 284"/>
                <a:gd name="T2" fmla="*/ 282 w 283"/>
                <a:gd name="T3" fmla="*/ 141 h 284"/>
                <a:gd name="T4" fmla="*/ 273 w 283"/>
                <a:gd name="T5" fmla="*/ 168 h 284"/>
                <a:gd name="T6" fmla="*/ 273 w 283"/>
                <a:gd name="T7" fmla="*/ 194 h 284"/>
                <a:gd name="T8" fmla="*/ 238 w 283"/>
                <a:gd name="T9" fmla="*/ 238 h 284"/>
                <a:gd name="T10" fmla="*/ 194 w 283"/>
                <a:gd name="T11" fmla="*/ 265 h 284"/>
                <a:gd name="T12" fmla="*/ 168 w 283"/>
                <a:gd name="T13" fmla="*/ 274 h 284"/>
                <a:gd name="T14" fmla="*/ 141 w 283"/>
                <a:gd name="T15" fmla="*/ 283 h 284"/>
                <a:gd name="T16" fmla="*/ 141 w 283"/>
                <a:gd name="T17" fmla="*/ 283 h 284"/>
                <a:gd name="T18" fmla="*/ 115 w 283"/>
                <a:gd name="T19" fmla="*/ 274 h 284"/>
                <a:gd name="T20" fmla="*/ 88 w 283"/>
                <a:gd name="T21" fmla="*/ 265 h 284"/>
                <a:gd name="T22" fmla="*/ 44 w 283"/>
                <a:gd name="T23" fmla="*/ 238 h 284"/>
                <a:gd name="T24" fmla="*/ 9 w 283"/>
                <a:gd name="T25" fmla="*/ 194 h 284"/>
                <a:gd name="T26" fmla="*/ 0 w 283"/>
                <a:gd name="T27" fmla="*/ 168 h 284"/>
                <a:gd name="T28" fmla="*/ 0 w 283"/>
                <a:gd name="T29" fmla="*/ 141 h 284"/>
                <a:gd name="T30" fmla="*/ 0 w 283"/>
                <a:gd name="T31" fmla="*/ 141 h 284"/>
                <a:gd name="T32" fmla="*/ 0 w 283"/>
                <a:gd name="T33" fmla="*/ 115 h 284"/>
                <a:gd name="T34" fmla="*/ 9 w 283"/>
                <a:gd name="T35" fmla="*/ 88 h 284"/>
                <a:gd name="T36" fmla="*/ 44 w 283"/>
                <a:gd name="T37" fmla="*/ 35 h 284"/>
                <a:gd name="T38" fmla="*/ 88 w 283"/>
                <a:gd name="T39" fmla="*/ 9 h 284"/>
                <a:gd name="T40" fmla="*/ 115 w 283"/>
                <a:gd name="T41" fmla="*/ 0 h 284"/>
                <a:gd name="T42" fmla="*/ 141 w 283"/>
                <a:gd name="T43" fmla="*/ 0 h 284"/>
                <a:gd name="T44" fmla="*/ 141 w 283"/>
                <a:gd name="T45" fmla="*/ 0 h 284"/>
                <a:gd name="T46" fmla="*/ 168 w 283"/>
                <a:gd name="T47" fmla="*/ 0 h 284"/>
                <a:gd name="T48" fmla="*/ 194 w 283"/>
                <a:gd name="T49" fmla="*/ 9 h 284"/>
                <a:gd name="T50" fmla="*/ 238 w 283"/>
                <a:gd name="T51" fmla="*/ 35 h 284"/>
                <a:gd name="T52" fmla="*/ 273 w 283"/>
                <a:gd name="T53" fmla="*/ 88 h 284"/>
                <a:gd name="T54" fmla="*/ 273 w 283"/>
                <a:gd name="T55" fmla="*/ 115 h 284"/>
                <a:gd name="T56" fmla="*/ 282 w 283"/>
                <a:gd name="T57" fmla="*/ 1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3" h="284">
                  <a:moveTo>
                    <a:pt x="282" y="141"/>
                  </a:moveTo>
                  <a:lnTo>
                    <a:pt x="282" y="141"/>
                  </a:lnTo>
                  <a:lnTo>
                    <a:pt x="273" y="168"/>
                  </a:lnTo>
                  <a:lnTo>
                    <a:pt x="273" y="194"/>
                  </a:lnTo>
                  <a:lnTo>
                    <a:pt x="238" y="238"/>
                  </a:lnTo>
                  <a:lnTo>
                    <a:pt x="194" y="265"/>
                  </a:lnTo>
                  <a:lnTo>
                    <a:pt x="168" y="274"/>
                  </a:lnTo>
                  <a:lnTo>
                    <a:pt x="141" y="283"/>
                  </a:lnTo>
                  <a:lnTo>
                    <a:pt x="141" y="283"/>
                  </a:lnTo>
                  <a:lnTo>
                    <a:pt x="115" y="274"/>
                  </a:lnTo>
                  <a:lnTo>
                    <a:pt x="88" y="265"/>
                  </a:lnTo>
                  <a:lnTo>
                    <a:pt x="44" y="238"/>
                  </a:lnTo>
                  <a:lnTo>
                    <a:pt x="9" y="194"/>
                  </a:lnTo>
                  <a:lnTo>
                    <a:pt x="0" y="168"/>
                  </a:lnTo>
                  <a:lnTo>
                    <a:pt x="0" y="141"/>
                  </a:lnTo>
                  <a:lnTo>
                    <a:pt x="0" y="141"/>
                  </a:lnTo>
                  <a:lnTo>
                    <a:pt x="0" y="115"/>
                  </a:lnTo>
                  <a:lnTo>
                    <a:pt x="9" y="88"/>
                  </a:lnTo>
                  <a:lnTo>
                    <a:pt x="44" y="35"/>
                  </a:lnTo>
                  <a:lnTo>
                    <a:pt x="88" y="9"/>
                  </a:lnTo>
                  <a:lnTo>
                    <a:pt x="115" y="0"/>
                  </a:lnTo>
                  <a:lnTo>
                    <a:pt x="141" y="0"/>
                  </a:lnTo>
                  <a:lnTo>
                    <a:pt x="141" y="0"/>
                  </a:lnTo>
                  <a:lnTo>
                    <a:pt x="168" y="0"/>
                  </a:lnTo>
                  <a:lnTo>
                    <a:pt x="194" y="9"/>
                  </a:lnTo>
                  <a:lnTo>
                    <a:pt x="238" y="35"/>
                  </a:lnTo>
                  <a:lnTo>
                    <a:pt x="273" y="88"/>
                  </a:lnTo>
                  <a:lnTo>
                    <a:pt x="273" y="115"/>
                  </a:lnTo>
                  <a:lnTo>
                    <a:pt x="282" y="141"/>
                  </a:lnTo>
                </a:path>
              </a:pathLst>
            </a:custGeom>
            <a:solidFill>
              <a:srgbClr val="1614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20">
              <a:extLst>
                <a:ext uri="{FF2B5EF4-FFF2-40B4-BE49-F238E27FC236}">
                  <a16:creationId xmlns:a16="http://schemas.microsoft.com/office/drawing/2014/main" id="{A52677A9-DB75-43DB-A77F-DDCA1E6434F5}"/>
                </a:ext>
              </a:extLst>
            </p:cNvPr>
            <p:cNvSpPr>
              <a:spLocks noChangeArrowheads="1"/>
            </p:cNvSpPr>
            <p:nvPr/>
          </p:nvSpPr>
          <p:spPr bwMode="auto">
            <a:xfrm>
              <a:off x="7417480" y="2632732"/>
              <a:ext cx="42091" cy="42091"/>
            </a:xfrm>
            <a:custGeom>
              <a:avLst/>
              <a:gdLst>
                <a:gd name="T0" fmla="*/ 282 w 283"/>
                <a:gd name="T1" fmla="*/ 141 h 284"/>
                <a:gd name="T2" fmla="*/ 282 w 283"/>
                <a:gd name="T3" fmla="*/ 141 h 284"/>
                <a:gd name="T4" fmla="*/ 273 w 283"/>
                <a:gd name="T5" fmla="*/ 168 h 284"/>
                <a:gd name="T6" fmla="*/ 264 w 283"/>
                <a:gd name="T7" fmla="*/ 194 h 284"/>
                <a:gd name="T8" fmla="*/ 238 w 283"/>
                <a:gd name="T9" fmla="*/ 238 h 284"/>
                <a:gd name="T10" fmla="*/ 194 w 283"/>
                <a:gd name="T11" fmla="*/ 265 h 284"/>
                <a:gd name="T12" fmla="*/ 167 w 283"/>
                <a:gd name="T13" fmla="*/ 274 h 284"/>
                <a:gd name="T14" fmla="*/ 141 w 283"/>
                <a:gd name="T15" fmla="*/ 283 h 284"/>
                <a:gd name="T16" fmla="*/ 141 w 283"/>
                <a:gd name="T17" fmla="*/ 283 h 284"/>
                <a:gd name="T18" fmla="*/ 106 w 283"/>
                <a:gd name="T19" fmla="*/ 274 h 284"/>
                <a:gd name="T20" fmla="*/ 79 w 283"/>
                <a:gd name="T21" fmla="*/ 265 h 284"/>
                <a:gd name="T22" fmla="*/ 35 w 283"/>
                <a:gd name="T23" fmla="*/ 238 h 284"/>
                <a:gd name="T24" fmla="*/ 9 w 283"/>
                <a:gd name="T25" fmla="*/ 194 h 284"/>
                <a:gd name="T26" fmla="*/ 0 w 283"/>
                <a:gd name="T27" fmla="*/ 168 h 284"/>
                <a:gd name="T28" fmla="*/ 0 w 283"/>
                <a:gd name="T29" fmla="*/ 141 h 284"/>
                <a:gd name="T30" fmla="*/ 0 w 283"/>
                <a:gd name="T31" fmla="*/ 141 h 284"/>
                <a:gd name="T32" fmla="*/ 0 w 283"/>
                <a:gd name="T33" fmla="*/ 115 h 284"/>
                <a:gd name="T34" fmla="*/ 9 w 283"/>
                <a:gd name="T35" fmla="*/ 88 h 284"/>
                <a:gd name="T36" fmla="*/ 35 w 283"/>
                <a:gd name="T37" fmla="*/ 35 h 284"/>
                <a:gd name="T38" fmla="*/ 79 w 283"/>
                <a:gd name="T39" fmla="*/ 9 h 284"/>
                <a:gd name="T40" fmla="*/ 106 w 283"/>
                <a:gd name="T41" fmla="*/ 0 h 284"/>
                <a:gd name="T42" fmla="*/ 141 w 283"/>
                <a:gd name="T43" fmla="*/ 0 h 284"/>
                <a:gd name="T44" fmla="*/ 141 w 283"/>
                <a:gd name="T45" fmla="*/ 0 h 284"/>
                <a:gd name="T46" fmla="*/ 167 w 283"/>
                <a:gd name="T47" fmla="*/ 0 h 284"/>
                <a:gd name="T48" fmla="*/ 194 w 283"/>
                <a:gd name="T49" fmla="*/ 9 h 284"/>
                <a:gd name="T50" fmla="*/ 238 w 283"/>
                <a:gd name="T51" fmla="*/ 35 h 284"/>
                <a:gd name="T52" fmla="*/ 264 w 283"/>
                <a:gd name="T53" fmla="*/ 88 h 284"/>
                <a:gd name="T54" fmla="*/ 273 w 283"/>
                <a:gd name="T55" fmla="*/ 115 h 284"/>
                <a:gd name="T56" fmla="*/ 282 w 283"/>
                <a:gd name="T57" fmla="*/ 1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3" h="284">
                  <a:moveTo>
                    <a:pt x="282" y="141"/>
                  </a:moveTo>
                  <a:lnTo>
                    <a:pt x="282" y="141"/>
                  </a:lnTo>
                  <a:lnTo>
                    <a:pt x="273" y="168"/>
                  </a:lnTo>
                  <a:lnTo>
                    <a:pt x="264" y="194"/>
                  </a:lnTo>
                  <a:lnTo>
                    <a:pt x="238" y="238"/>
                  </a:lnTo>
                  <a:lnTo>
                    <a:pt x="194" y="265"/>
                  </a:lnTo>
                  <a:lnTo>
                    <a:pt x="167" y="274"/>
                  </a:lnTo>
                  <a:lnTo>
                    <a:pt x="141" y="283"/>
                  </a:lnTo>
                  <a:lnTo>
                    <a:pt x="141" y="283"/>
                  </a:lnTo>
                  <a:lnTo>
                    <a:pt x="106" y="274"/>
                  </a:lnTo>
                  <a:lnTo>
                    <a:pt x="79" y="265"/>
                  </a:lnTo>
                  <a:lnTo>
                    <a:pt x="35" y="238"/>
                  </a:lnTo>
                  <a:lnTo>
                    <a:pt x="9" y="194"/>
                  </a:lnTo>
                  <a:lnTo>
                    <a:pt x="0" y="168"/>
                  </a:lnTo>
                  <a:lnTo>
                    <a:pt x="0" y="141"/>
                  </a:lnTo>
                  <a:lnTo>
                    <a:pt x="0" y="141"/>
                  </a:lnTo>
                  <a:lnTo>
                    <a:pt x="0" y="115"/>
                  </a:lnTo>
                  <a:lnTo>
                    <a:pt x="9" y="88"/>
                  </a:lnTo>
                  <a:lnTo>
                    <a:pt x="35" y="35"/>
                  </a:lnTo>
                  <a:lnTo>
                    <a:pt x="79" y="9"/>
                  </a:lnTo>
                  <a:lnTo>
                    <a:pt x="106" y="0"/>
                  </a:lnTo>
                  <a:lnTo>
                    <a:pt x="141" y="0"/>
                  </a:lnTo>
                  <a:lnTo>
                    <a:pt x="141" y="0"/>
                  </a:lnTo>
                  <a:lnTo>
                    <a:pt x="167" y="0"/>
                  </a:lnTo>
                  <a:lnTo>
                    <a:pt x="194" y="9"/>
                  </a:lnTo>
                  <a:lnTo>
                    <a:pt x="238" y="35"/>
                  </a:lnTo>
                  <a:lnTo>
                    <a:pt x="264" y="88"/>
                  </a:lnTo>
                  <a:lnTo>
                    <a:pt x="273" y="115"/>
                  </a:lnTo>
                  <a:lnTo>
                    <a:pt x="282" y="141"/>
                  </a:lnTo>
                </a:path>
              </a:pathLst>
            </a:custGeom>
            <a:solidFill>
              <a:srgbClr val="1614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Freeform 21">
              <a:extLst>
                <a:ext uri="{FF2B5EF4-FFF2-40B4-BE49-F238E27FC236}">
                  <a16:creationId xmlns:a16="http://schemas.microsoft.com/office/drawing/2014/main" id="{9611EFFE-6FB3-4A33-8AE0-E6B09FFEDDB2}"/>
                </a:ext>
              </a:extLst>
            </p:cNvPr>
            <p:cNvSpPr>
              <a:spLocks noChangeArrowheads="1"/>
            </p:cNvSpPr>
            <p:nvPr/>
          </p:nvSpPr>
          <p:spPr bwMode="auto">
            <a:xfrm>
              <a:off x="7504293" y="2632732"/>
              <a:ext cx="42091" cy="42091"/>
            </a:xfrm>
            <a:custGeom>
              <a:avLst/>
              <a:gdLst>
                <a:gd name="T0" fmla="*/ 282 w 283"/>
                <a:gd name="T1" fmla="*/ 141 h 284"/>
                <a:gd name="T2" fmla="*/ 282 w 283"/>
                <a:gd name="T3" fmla="*/ 141 h 284"/>
                <a:gd name="T4" fmla="*/ 282 w 283"/>
                <a:gd name="T5" fmla="*/ 168 h 284"/>
                <a:gd name="T6" fmla="*/ 273 w 283"/>
                <a:gd name="T7" fmla="*/ 194 h 284"/>
                <a:gd name="T8" fmla="*/ 247 w 283"/>
                <a:gd name="T9" fmla="*/ 238 h 284"/>
                <a:gd name="T10" fmla="*/ 194 w 283"/>
                <a:gd name="T11" fmla="*/ 265 h 284"/>
                <a:gd name="T12" fmla="*/ 176 w 283"/>
                <a:gd name="T13" fmla="*/ 274 h 284"/>
                <a:gd name="T14" fmla="*/ 141 w 283"/>
                <a:gd name="T15" fmla="*/ 283 h 284"/>
                <a:gd name="T16" fmla="*/ 141 w 283"/>
                <a:gd name="T17" fmla="*/ 283 h 284"/>
                <a:gd name="T18" fmla="*/ 115 w 283"/>
                <a:gd name="T19" fmla="*/ 274 h 284"/>
                <a:gd name="T20" fmla="*/ 88 w 283"/>
                <a:gd name="T21" fmla="*/ 265 h 284"/>
                <a:gd name="T22" fmla="*/ 44 w 283"/>
                <a:gd name="T23" fmla="*/ 238 h 284"/>
                <a:gd name="T24" fmla="*/ 18 w 283"/>
                <a:gd name="T25" fmla="*/ 194 h 284"/>
                <a:gd name="T26" fmla="*/ 9 w 283"/>
                <a:gd name="T27" fmla="*/ 168 h 284"/>
                <a:gd name="T28" fmla="*/ 0 w 283"/>
                <a:gd name="T29" fmla="*/ 141 h 284"/>
                <a:gd name="T30" fmla="*/ 0 w 283"/>
                <a:gd name="T31" fmla="*/ 141 h 284"/>
                <a:gd name="T32" fmla="*/ 9 w 283"/>
                <a:gd name="T33" fmla="*/ 115 h 284"/>
                <a:gd name="T34" fmla="*/ 18 w 283"/>
                <a:gd name="T35" fmla="*/ 88 h 284"/>
                <a:gd name="T36" fmla="*/ 44 w 283"/>
                <a:gd name="T37" fmla="*/ 35 h 284"/>
                <a:gd name="T38" fmla="*/ 88 w 283"/>
                <a:gd name="T39" fmla="*/ 9 h 284"/>
                <a:gd name="T40" fmla="*/ 115 w 283"/>
                <a:gd name="T41" fmla="*/ 0 h 284"/>
                <a:gd name="T42" fmla="*/ 141 w 283"/>
                <a:gd name="T43" fmla="*/ 0 h 284"/>
                <a:gd name="T44" fmla="*/ 141 w 283"/>
                <a:gd name="T45" fmla="*/ 0 h 284"/>
                <a:gd name="T46" fmla="*/ 176 w 283"/>
                <a:gd name="T47" fmla="*/ 0 h 284"/>
                <a:gd name="T48" fmla="*/ 194 w 283"/>
                <a:gd name="T49" fmla="*/ 9 h 284"/>
                <a:gd name="T50" fmla="*/ 247 w 283"/>
                <a:gd name="T51" fmla="*/ 35 h 284"/>
                <a:gd name="T52" fmla="*/ 273 w 283"/>
                <a:gd name="T53" fmla="*/ 88 h 284"/>
                <a:gd name="T54" fmla="*/ 282 w 283"/>
                <a:gd name="T55" fmla="*/ 115 h 284"/>
                <a:gd name="T56" fmla="*/ 282 w 283"/>
                <a:gd name="T57" fmla="*/ 1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3" h="284">
                  <a:moveTo>
                    <a:pt x="282" y="141"/>
                  </a:moveTo>
                  <a:lnTo>
                    <a:pt x="282" y="141"/>
                  </a:lnTo>
                  <a:lnTo>
                    <a:pt x="282" y="168"/>
                  </a:lnTo>
                  <a:lnTo>
                    <a:pt x="273" y="194"/>
                  </a:lnTo>
                  <a:lnTo>
                    <a:pt x="247" y="238"/>
                  </a:lnTo>
                  <a:lnTo>
                    <a:pt x="194" y="265"/>
                  </a:lnTo>
                  <a:lnTo>
                    <a:pt x="176" y="274"/>
                  </a:lnTo>
                  <a:lnTo>
                    <a:pt x="141" y="283"/>
                  </a:lnTo>
                  <a:lnTo>
                    <a:pt x="141" y="283"/>
                  </a:lnTo>
                  <a:lnTo>
                    <a:pt x="115" y="274"/>
                  </a:lnTo>
                  <a:lnTo>
                    <a:pt x="88" y="265"/>
                  </a:lnTo>
                  <a:lnTo>
                    <a:pt x="44" y="238"/>
                  </a:lnTo>
                  <a:lnTo>
                    <a:pt x="18" y="194"/>
                  </a:lnTo>
                  <a:lnTo>
                    <a:pt x="9" y="168"/>
                  </a:lnTo>
                  <a:lnTo>
                    <a:pt x="0" y="141"/>
                  </a:lnTo>
                  <a:lnTo>
                    <a:pt x="0" y="141"/>
                  </a:lnTo>
                  <a:lnTo>
                    <a:pt x="9" y="115"/>
                  </a:lnTo>
                  <a:lnTo>
                    <a:pt x="18" y="88"/>
                  </a:lnTo>
                  <a:lnTo>
                    <a:pt x="44" y="35"/>
                  </a:lnTo>
                  <a:lnTo>
                    <a:pt x="88" y="9"/>
                  </a:lnTo>
                  <a:lnTo>
                    <a:pt x="115" y="0"/>
                  </a:lnTo>
                  <a:lnTo>
                    <a:pt x="141" y="0"/>
                  </a:lnTo>
                  <a:lnTo>
                    <a:pt x="141" y="0"/>
                  </a:lnTo>
                  <a:lnTo>
                    <a:pt x="176" y="0"/>
                  </a:lnTo>
                  <a:lnTo>
                    <a:pt x="194" y="9"/>
                  </a:lnTo>
                  <a:lnTo>
                    <a:pt x="247" y="35"/>
                  </a:lnTo>
                  <a:lnTo>
                    <a:pt x="273" y="88"/>
                  </a:lnTo>
                  <a:lnTo>
                    <a:pt x="282" y="115"/>
                  </a:lnTo>
                  <a:lnTo>
                    <a:pt x="282" y="141"/>
                  </a:lnTo>
                </a:path>
              </a:pathLst>
            </a:custGeom>
            <a:solidFill>
              <a:srgbClr val="1614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22">
              <a:extLst>
                <a:ext uri="{FF2B5EF4-FFF2-40B4-BE49-F238E27FC236}">
                  <a16:creationId xmlns:a16="http://schemas.microsoft.com/office/drawing/2014/main" id="{1088C325-6D79-47D2-B096-A8CEC52DE66F}"/>
                </a:ext>
              </a:extLst>
            </p:cNvPr>
            <p:cNvSpPr>
              <a:spLocks noChangeArrowheads="1"/>
            </p:cNvSpPr>
            <p:nvPr/>
          </p:nvSpPr>
          <p:spPr bwMode="auto">
            <a:xfrm>
              <a:off x="7595051" y="2632732"/>
              <a:ext cx="42091" cy="42091"/>
            </a:xfrm>
            <a:custGeom>
              <a:avLst/>
              <a:gdLst>
                <a:gd name="T0" fmla="*/ 282 w 283"/>
                <a:gd name="T1" fmla="*/ 141 h 284"/>
                <a:gd name="T2" fmla="*/ 282 w 283"/>
                <a:gd name="T3" fmla="*/ 141 h 284"/>
                <a:gd name="T4" fmla="*/ 282 w 283"/>
                <a:gd name="T5" fmla="*/ 168 h 284"/>
                <a:gd name="T6" fmla="*/ 273 w 283"/>
                <a:gd name="T7" fmla="*/ 194 h 284"/>
                <a:gd name="T8" fmla="*/ 238 w 283"/>
                <a:gd name="T9" fmla="*/ 238 h 284"/>
                <a:gd name="T10" fmla="*/ 194 w 283"/>
                <a:gd name="T11" fmla="*/ 265 h 284"/>
                <a:gd name="T12" fmla="*/ 167 w 283"/>
                <a:gd name="T13" fmla="*/ 274 h 284"/>
                <a:gd name="T14" fmla="*/ 141 w 283"/>
                <a:gd name="T15" fmla="*/ 283 h 284"/>
                <a:gd name="T16" fmla="*/ 141 w 283"/>
                <a:gd name="T17" fmla="*/ 283 h 284"/>
                <a:gd name="T18" fmla="*/ 114 w 283"/>
                <a:gd name="T19" fmla="*/ 274 h 284"/>
                <a:gd name="T20" fmla="*/ 88 w 283"/>
                <a:gd name="T21" fmla="*/ 265 h 284"/>
                <a:gd name="T22" fmla="*/ 44 w 283"/>
                <a:gd name="T23" fmla="*/ 238 h 284"/>
                <a:gd name="T24" fmla="*/ 9 w 283"/>
                <a:gd name="T25" fmla="*/ 194 h 284"/>
                <a:gd name="T26" fmla="*/ 0 w 283"/>
                <a:gd name="T27" fmla="*/ 168 h 284"/>
                <a:gd name="T28" fmla="*/ 0 w 283"/>
                <a:gd name="T29" fmla="*/ 141 h 284"/>
                <a:gd name="T30" fmla="*/ 0 w 283"/>
                <a:gd name="T31" fmla="*/ 141 h 284"/>
                <a:gd name="T32" fmla="*/ 0 w 283"/>
                <a:gd name="T33" fmla="*/ 115 h 284"/>
                <a:gd name="T34" fmla="*/ 9 w 283"/>
                <a:gd name="T35" fmla="*/ 88 h 284"/>
                <a:gd name="T36" fmla="*/ 44 w 283"/>
                <a:gd name="T37" fmla="*/ 35 h 284"/>
                <a:gd name="T38" fmla="*/ 88 w 283"/>
                <a:gd name="T39" fmla="*/ 9 h 284"/>
                <a:gd name="T40" fmla="*/ 114 w 283"/>
                <a:gd name="T41" fmla="*/ 0 h 284"/>
                <a:gd name="T42" fmla="*/ 141 w 283"/>
                <a:gd name="T43" fmla="*/ 0 h 284"/>
                <a:gd name="T44" fmla="*/ 141 w 283"/>
                <a:gd name="T45" fmla="*/ 0 h 284"/>
                <a:gd name="T46" fmla="*/ 167 w 283"/>
                <a:gd name="T47" fmla="*/ 0 h 284"/>
                <a:gd name="T48" fmla="*/ 194 w 283"/>
                <a:gd name="T49" fmla="*/ 9 h 284"/>
                <a:gd name="T50" fmla="*/ 238 w 283"/>
                <a:gd name="T51" fmla="*/ 35 h 284"/>
                <a:gd name="T52" fmla="*/ 273 w 283"/>
                <a:gd name="T53" fmla="*/ 88 h 284"/>
                <a:gd name="T54" fmla="*/ 282 w 283"/>
                <a:gd name="T55" fmla="*/ 115 h 284"/>
                <a:gd name="T56" fmla="*/ 282 w 283"/>
                <a:gd name="T57" fmla="*/ 1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3" h="284">
                  <a:moveTo>
                    <a:pt x="282" y="141"/>
                  </a:moveTo>
                  <a:lnTo>
                    <a:pt x="282" y="141"/>
                  </a:lnTo>
                  <a:lnTo>
                    <a:pt x="282" y="168"/>
                  </a:lnTo>
                  <a:lnTo>
                    <a:pt x="273" y="194"/>
                  </a:lnTo>
                  <a:lnTo>
                    <a:pt x="238" y="238"/>
                  </a:lnTo>
                  <a:lnTo>
                    <a:pt x="194" y="265"/>
                  </a:lnTo>
                  <a:lnTo>
                    <a:pt x="167" y="274"/>
                  </a:lnTo>
                  <a:lnTo>
                    <a:pt x="141" y="283"/>
                  </a:lnTo>
                  <a:lnTo>
                    <a:pt x="141" y="283"/>
                  </a:lnTo>
                  <a:lnTo>
                    <a:pt x="114" y="274"/>
                  </a:lnTo>
                  <a:lnTo>
                    <a:pt x="88" y="265"/>
                  </a:lnTo>
                  <a:lnTo>
                    <a:pt x="44" y="238"/>
                  </a:lnTo>
                  <a:lnTo>
                    <a:pt x="9" y="194"/>
                  </a:lnTo>
                  <a:lnTo>
                    <a:pt x="0" y="168"/>
                  </a:lnTo>
                  <a:lnTo>
                    <a:pt x="0" y="141"/>
                  </a:lnTo>
                  <a:lnTo>
                    <a:pt x="0" y="141"/>
                  </a:lnTo>
                  <a:lnTo>
                    <a:pt x="0" y="115"/>
                  </a:lnTo>
                  <a:lnTo>
                    <a:pt x="9" y="88"/>
                  </a:lnTo>
                  <a:lnTo>
                    <a:pt x="44" y="35"/>
                  </a:lnTo>
                  <a:lnTo>
                    <a:pt x="88" y="9"/>
                  </a:lnTo>
                  <a:lnTo>
                    <a:pt x="114" y="0"/>
                  </a:lnTo>
                  <a:lnTo>
                    <a:pt x="141" y="0"/>
                  </a:lnTo>
                  <a:lnTo>
                    <a:pt x="141" y="0"/>
                  </a:lnTo>
                  <a:lnTo>
                    <a:pt x="167" y="0"/>
                  </a:lnTo>
                  <a:lnTo>
                    <a:pt x="194" y="9"/>
                  </a:lnTo>
                  <a:lnTo>
                    <a:pt x="238" y="35"/>
                  </a:lnTo>
                  <a:lnTo>
                    <a:pt x="273" y="88"/>
                  </a:lnTo>
                  <a:lnTo>
                    <a:pt x="282" y="115"/>
                  </a:lnTo>
                  <a:lnTo>
                    <a:pt x="282" y="141"/>
                  </a:lnTo>
                </a:path>
              </a:pathLst>
            </a:custGeom>
            <a:solidFill>
              <a:srgbClr val="1614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Freeform 23">
              <a:extLst>
                <a:ext uri="{FF2B5EF4-FFF2-40B4-BE49-F238E27FC236}">
                  <a16:creationId xmlns:a16="http://schemas.microsoft.com/office/drawing/2014/main" id="{CA0EC56F-C867-4F27-A6D5-10B92F783386}"/>
                </a:ext>
              </a:extLst>
            </p:cNvPr>
            <p:cNvSpPr>
              <a:spLocks noChangeArrowheads="1"/>
            </p:cNvSpPr>
            <p:nvPr/>
          </p:nvSpPr>
          <p:spPr bwMode="auto">
            <a:xfrm>
              <a:off x="7677917" y="2632732"/>
              <a:ext cx="42091" cy="42091"/>
            </a:xfrm>
            <a:custGeom>
              <a:avLst/>
              <a:gdLst>
                <a:gd name="T0" fmla="*/ 282 w 283"/>
                <a:gd name="T1" fmla="*/ 141 h 284"/>
                <a:gd name="T2" fmla="*/ 282 w 283"/>
                <a:gd name="T3" fmla="*/ 141 h 284"/>
                <a:gd name="T4" fmla="*/ 273 w 283"/>
                <a:gd name="T5" fmla="*/ 168 h 284"/>
                <a:gd name="T6" fmla="*/ 264 w 283"/>
                <a:gd name="T7" fmla="*/ 194 h 284"/>
                <a:gd name="T8" fmla="*/ 238 w 283"/>
                <a:gd name="T9" fmla="*/ 238 h 284"/>
                <a:gd name="T10" fmla="*/ 194 w 283"/>
                <a:gd name="T11" fmla="*/ 265 h 284"/>
                <a:gd name="T12" fmla="*/ 167 w 283"/>
                <a:gd name="T13" fmla="*/ 274 h 284"/>
                <a:gd name="T14" fmla="*/ 141 w 283"/>
                <a:gd name="T15" fmla="*/ 283 h 284"/>
                <a:gd name="T16" fmla="*/ 141 w 283"/>
                <a:gd name="T17" fmla="*/ 283 h 284"/>
                <a:gd name="T18" fmla="*/ 105 w 283"/>
                <a:gd name="T19" fmla="*/ 274 h 284"/>
                <a:gd name="T20" fmla="*/ 79 w 283"/>
                <a:gd name="T21" fmla="*/ 265 h 284"/>
                <a:gd name="T22" fmla="*/ 35 w 283"/>
                <a:gd name="T23" fmla="*/ 238 h 284"/>
                <a:gd name="T24" fmla="*/ 8 w 283"/>
                <a:gd name="T25" fmla="*/ 194 h 284"/>
                <a:gd name="T26" fmla="*/ 0 w 283"/>
                <a:gd name="T27" fmla="*/ 168 h 284"/>
                <a:gd name="T28" fmla="*/ 0 w 283"/>
                <a:gd name="T29" fmla="*/ 141 h 284"/>
                <a:gd name="T30" fmla="*/ 0 w 283"/>
                <a:gd name="T31" fmla="*/ 141 h 284"/>
                <a:gd name="T32" fmla="*/ 0 w 283"/>
                <a:gd name="T33" fmla="*/ 115 h 284"/>
                <a:gd name="T34" fmla="*/ 8 w 283"/>
                <a:gd name="T35" fmla="*/ 88 h 284"/>
                <a:gd name="T36" fmla="*/ 35 w 283"/>
                <a:gd name="T37" fmla="*/ 35 h 284"/>
                <a:gd name="T38" fmla="*/ 79 w 283"/>
                <a:gd name="T39" fmla="*/ 9 h 284"/>
                <a:gd name="T40" fmla="*/ 105 w 283"/>
                <a:gd name="T41" fmla="*/ 0 h 284"/>
                <a:gd name="T42" fmla="*/ 141 w 283"/>
                <a:gd name="T43" fmla="*/ 0 h 284"/>
                <a:gd name="T44" fmla="*/ 141 w 283"/>
                <a:gd name="T45" fmla="*/ 0 h 284"/>
                <a:gd name="T46" fmla="*/ 167 w 283"/>
                <a:gd name="T47" fmla="*/ 0 h 284"/>
                <a:gd name="T48" fmla="*/ 194 w 283"/>
                <a:gd name="T49" fmla="*/ 9 h 284"/>
                <a:gd name="T50" fmla="*/ 238 w 283"/>
                <a:gd name="T51" fmla="*/ 35 h 284"/>
                <a:gd name="T52" fmla="*/ 264 w 283"/>
                <a:gd name="T53" fmla="*/ 88 h 284"/>
                <a:gd name="T54" fmla="*/ 273 w 283"/>
                <a:gd name="T55" fmla="*/ 115 h 284"/>
                <a:gd name="T56" fmla="*/ 282 w 283"/>
                <a:gd name="T57" fmla="*/ 1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3" h="284">
                  <a:moveTo>
                    <a:pt x="282" y="141"/>
                  </a:moveTo>
                  <a:lnTo>
                    <a:pt x="282" y="141"/>
                  </a:lnTo>
                  <a:lnTo>
                    <a:pt x="273" y="168"/>
                  </a:lnTo>
                  <a:lnTo>
                    <a:pt x="264" y="194"/>
                  </a:lnTo>
                  <a:lnTo>
                    <a:pt x="238" y="238"/>
                  </a:lnTo>
                  <a:lnTo>
                    <a:pt x="194" y="265"/>
                  </a:lnTo>
                  <a:lnTo>
                    <a:pt x="167" y="274"/>
                  </a:lnTo>
                  <a:lnTo>
                    <a:pt x="141" y="283"/>
                  </a:lnTo>
                  <a:lnTo>
                    <a:pt x="141" y="283"/>
                  </a:lnTo>
                  <a:lnTo>
                    <a:pt x="105" y="274"/>
                  </a:lnTo>
                  <a:lnTo>
                    <a:pt x="79" y="265"/>
                  </a:lnTo>
                  <a:lnTo>
                    <a:pt x="35" y="238"/>
                  </a:lnTo>
                  <a:lnTo>
                    <a:pt x="8" y="194"/>
                  </a:lnTo>
                  <a:lnTo>
                    <a:pt x="0" y="168"/>
                  </a:lnTo>
                  <a:lnTo>
                    <a:pt x="0" y="141"/>
                  </a:lnTo>
                  <a:lnTo>
                    <a:pt x="0" y="141"/>
                  </a:lnTo>
                  <a:lnTo>
                    <a:pt x="0" y="115"/>
                  </a:lnTo>
                  <a:lnTo>
                    <a:pt x="8" y="88"/>
                  </a:lnTo>
                  <a:lnTo>
                    <a:pt x="35" y="35"/>
                  </a:lnTo>
                  <a:lnTo>
                    <a:pt x="79" y="9"/>
                  </a:lnTo>
                  <a:lnTo>
                    <a:pt x="105" y="0"/>
                  </a:lnTo>
                  <a:lnTo>
                    <a:pt x="141" y="0"/>
                  </a:lnTo>
                  <a:lnTo>
                    <a:pt x="141" y="0"/>
                  </a:lnTo>
                  <a:lnTo>
                    <a:pt x="167" y="0"/>
                  </a:lnTo>
                  <a:lnTo>
                    <a:pt x="194" y="9"/>
                  </a:lnTo>
                  <a:lnTo>
                    <a:pt x="238" y="35"/>
                  </a:lnTo>
                  <a:lnTo>
                    <a:pt x="264" y="88"/>
                  </a:lnTo>
                  <a:lnTo>
                    <a:pt x="273" y="115"/>
                  </a:lnTo>
                  <a:lnTo>
                    <a:pt x="282" y="141"/>
                  </a:lnTo>
                </a:path>
              </a:pathLst>
            </a:custGeom>
            <a:solidFill>
              <a:srgbClr val="1614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Freeform 24">
              <a:extLst>
                <a:ext uri="{FF2B5EF4-FFF2-40B4-BE49-F238E27FC236}">
                  <a16:creationId xmlns:a16="http://schemas.microsoft.com/office/drawing/2014/main" id="{496BC787-256D-4B2A-A24A-B155CA475D90}"/>
                </a:ext>
              </a:extLst>
            </p:cNvPr>
            <p:cNvSpPr>
              <a:spLocks noChangeArrowheads="1"/>
            </p:cNvSpPr>
            <p:nvPr/>
          </p:nvSpPr>
          <p:spPr bwMode="auto">
            <a:xfrm>
              <a:off x="7767360" y="2632732"/>
              <a:ext cx="42091" cy="42091"/>
            </a:xfrm>
            <a:custGeom>
              <a:avLst/>
              <a:gdLst>
                <a:gd name="T0" fmla="*/ 283 w 284"/>
                <a:gd name="T1" fmla="*/ 141 h 284"/>
                <a:gd name="T2" fmla="*/ 283 w 284"/>
                <a:gd name="T3" fmla="*/ 141 h 284"/>
                <a:gd name="T4" fmla="*/ 283 w 284"/>
                <a:gd name="T5" fmla="*/ 168 h 284"/>
                <a:gd name="T6" fmla="*/ 274 w 284"/>
                <a:gd name="T7" fmla="*/ 194 h 284"/>
                <a:gd name="T8" fmla="*/ 248 w 284"/>
                <a:gd name="T9" fmla="*/ 238 h 284"/>
                <a:gd name="T10" fmla="*/ 203 w 284"/>
                <a:gd name="T11" fmla="*/ 265 h 284"/>
                <a:gd name="T12" fmla="*/ 177 w 284"/>
                <a:gd name="T13" fmla="*/ 274 h 284"/>
                <a:gd name="T14" fmla="*/ 142 w 284"/>
                <a:gd name="T15" fmla="*/ 283 h 284"/>
                <a:gd name="T16" fmla="*/ 142 w 284"/>
                <a:gd name="T17" fmla="*/ 283 h 284"/>
                <a:gd name="T18" fmla="*/ 115 w 284"/>
                <a:gd name="T19" fmla="*/ 274 h 284"/>
                <a:gd name="T20" fmla="*/ 89 w 284"/>
                <a:gd name="T21" fmla="*/ 265 h 284"/>
                <a:gd name="T22" fmla="*/ 45 w 284"/>
                <a:gd name="T23" fmla="*/ 238 h 284"/>
                <a:gd name="T24" fmla="*/ 18 w 284"/>
                <a:gd name="T25" fmla="*/ 194 h 284"/>
                <a:gd name="T26" fmla="*/ 9 w 284"/>
                <a:gd name="T27" fmla="*/ 168 h 284"/>
                <a:gd name="T28" fmla="*/ 0 w 284"/>
                <a:gd name="T29" fmla="*/ 141 h 284"/>
                <a:gd name="T30" fmla="*/ 0 w 284"/>
                <a:gd name="T31" fmla="*/ 141 h 284"/>
                <a:gd name="T32" fmla="*/ 9 w 284"/>
                <a:gd name="T33" fmla="*/ 115 h 284"/>
                <a:gd name="T34" fmla="*/ 18 w 284"/>
                <a:gd name="T35" fmla="*/ 88 h 284"/>
                <a:gd name="T36" fmla="*/ 45 w 284"/>
                <a:gd name="T37" fmla="*/ 35 h 284"/>
                <a:gd name="T38" fmla="*/ 89 w 284"/>
                <a:gd name="T39" fmla="*/ 9 h 284"/>
                <a:gd name="T40" fmla="*/ 115 w 284"/>
                <a:gd name="T41" fmla="*/ 0 h 284"/>
                <a:gd name="T42" fmla="*/ 142 w 284"/>
                <a:gd name="T43" fmla="*/ 0 h 284"/>
                <a:gd name="T44" fmla="*/ 142 w 284"/>
                <a:gd name="T45" fmla="*/ 0 h 284"/>
                <a:gd name="T46" fmla="*/ 177 w 284"/>
                <a:gd name="T47" fmla="*/ 0 h 284"/>
                <a:gd name="T48" fmla="*/ 203 w 284"/>
                <a:gd name="T49" fmla="*/ 9 h 284"/>
                <a:gd name="T50" fmla="*/ 248 w 284"/>
                <a:gd name="T51" fmla="*/ 35 h 284"/>
                <a:gd name="T52" fmla="*/ 274 w 284"/>
                <a:gd name="T53" fmla="*/ 88 h 284"/>
                <a:gd name="T54" fmla="*/ 283 w 284"/>
                <a:gd name="T55" fmla="*/ 115 h 284"/>
                <a:gd name="T56" fmla="*/ 283 w 284"/>
                <a:gd name="T57" fmla="*/ 1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4" h="284">
                  <a:moveTo>
                    <a:pt x="283" y="141"/>
                  </a:moveTo>
                  <a:lnTo>
                    <a:pt x="283" y="141"/>
                  </a:lnTo>
                  <a:lnTo>
                    <a:pt x="283" y="168"/>
                  </a:lnTo>
                  <a:lnTo>
                    <a:pt x="274" y="194"/>
                  </a:lnTo>
                  <a:lnTo>
                    <a:pt x="248" y="238"/>
                  </a:lnTo>
                  <a:lnTo>
                    <a:pt x="203" y="265"/>
                  </a:lnTo>
                  <a:lnTo>
                    <a:pt x="177" y="274"/>
                  </a:lnTo>
                  <a:lnTo>
                    <a:pt x="142" y="283"/>
                  </a:lnTo>
                  <a:lnTo>
                    <a:pt x="142" y="283"/>
                  </a:lnTo>
                  <a:lnTo>
                    <a:pt x="115" y="274"/>
                  </a:lnTo>
                  <a:lnTo>
                    <a:pt x="89" y="265"/>
                  </a:lnTo>
                  <a:lnTo>
                    <a:pt x="45" y="238"/>
                  </a:lnTo>
                  <a:lnTo>
                    <a:pt x="18" y="194"/>
                  </a:lnTo>
                  <a:lnTo>
                    <a:pt x="9" y="168"/>
                  </a:lnTo>
                  <a:lnTo>
                    <a:pt x="0" y="141"/>
                  </a:lnTo>
                  <a:lnTo>
                    <a:pt x="0" y="141"/>
                  </a:lnTo>
                  <a:lnTo>
                    <a:pt x="9" y="115"/>
                  </a:lnTo>
                  <a:lnTo>
                    <a:pt x="18" y="88"/>
                  </a:lnTo>
                  <a:lnTo>
                    <a:pt x="45" y="35"/>
                  </a:lnTo>
                  <a:lnTo>
                    <a:pt x="89" y="9"/>
                  </a:lnTo>
                  <a:lnTo>
                    <a:pt x="115" y="0"/>
                  </a:lnTo>
                  <a:lnTo>
                    <a:pt x="142" y="0"/>
                  </a:lnTo>
                  <a:lnTo>
                    <a:pt x="142" y="0"/>
                  </a:lnTo>
                  <a:lnTo>
                    <a:pt x="177" y="0"/>
                  </a:lnTo>
                  <a:lnTo>
                    <a:pt x="203" y="9"/>
                  </a:lnTo>
                  <a:lnTo>
                    <a:pt x="248" y="35"/>
                  </a:lnTo>
                  <a:lnTo>
                    <a:pt x="274" y="88"/>
                  </a:lnTo>
                  <a:lnTo>
                    <a:pt x="283" y="115"/>
                  </a:lnTo>
                  <a:lnTo>
                    <a:pt x="283" y="141"/>
                  </a:lnTo>
                </a:path>
              </a:pathLst>
            </a:custGeom>
            <a:solidFill>
              <a:srgbClr val="1614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8" name="Freeform 25">
              <a:extLst>
                <a:ext uri="{FF2B5EF4-FFF2-40B4-BE49-F238E27FC236}">
                  <a16:creationId xmlns:a16="http://schemas.microsoft.com/office/drawing/2014/main" id="{C7A03A6A-49D5-4218-9FFA-04714248006B}"/>
                </a:ext>
              </a:extLst>
            </p:cNvPr>
            <p:cNvSpPr>
              <a:spLocks noChangeArrowheads="1"/>
            </p:cNvSpPr>
            <p:nvPr/>
          </p:nvSpPr>
          <p:spPr bwMode="auto">
            <a:xfrm>
              <a:off x="7854172" y="2632732"/>
              <a:ext cx="42091" cy="42091"/>
            </a:xfrm>
            <a:custGeom>
              <a:avLst/>
              <a:gdLst>
                <a:gd name="T0" fmla="*/ 282 w 283"/>
                <a:gd name="T1" fmla="*/ 141 h 284"/>
                <a:gd name="T2" fmla="*/ 282 w 283"/>
                <a:gd name="T3" fmla="*/ 141 h 284"/>
                <a:gd name="T4" fmla="*/ 282 w 283"/>
                <a:gd name="T5" fmla="*/ 168 h 284"/>
                <a:gd name="T6" fmla="*/ 273 w 283"/>
                <a:gd name="T7" fmla="*/ 194 h 284"/>
                <a:gd name="T8" fmla="*/ 238 w 283"/>
                <a:gd name="T9" fmla="*/ 238 h 284"/>
                <a:gd name="T10" fmla="*/ 194 w 283"/>
                <a:gd name="T11" fmla="*/ 265 h 284"/>
                <a:gd name="T12" fmla="*/ 167 w 283"/>
                <a:gd name="T13" fmla="*/ 274 h 284"/>
                <a:gd name="T14" fmla="*/ 141 w 283"/>
                <a:gd name="T15" fmla="*/ 283 h 284"/>
                <a:gd name="T16" fmla="*/ 141 w 283"/>
                <a:gd name="T17" fmla="*/ 283 h 284"/>
                <a:gd name="T18" fmla="*/ 114 w 283"/>
                <a:gd name="T19" fmla="*/ 274 h 284"/>
                <a:gd name="T20" fmla="*/ 88 w 283"/>
                <a:gd name="T21" fmla="*/ 265 h 284"/>
                <a:gd name="T22" fmla="*/ 44 w 283"/>
                <a:gd name="T23" fmla="*/ 238 h 284"/>
                <a:gd name="T24" fmla="*/ 9 w 283"/>
                <a:gd name="T25" fmla="*/ 194 h 284"/>
                <a:gd name="T26" fmla="*/ 0 w 283"/>
                <a:gd name="T27" fmla="*/ 168 h 284"/>
                <a:gd name="T28" fmla="*/ 0 w 283"/>
                <a:gd name="T29" fmla="*/ 141 h 284"/>
                <a:gd name="T30" fmla="*/ 0 w 283"/>
                <a:gd name="T31" fmla="*/ 141 h 284"/>
                <a:gd name="T32" fmla="*/ 0 w 283"/>
                <a:gd name="T33" fmla="*/ 115 h 284"/>
                <a:gd name="T34" fmla="*/ 9 w 283"/>
                <a:gd name="T35" fmla="*/ 88 h 284"/>
                <a:gd name="T36" fmla="*/ 44 w 283"/>
                <a:gd name="T37" fmla="*/ 35 h 284"/>
                <a:gd name="T38" fmla="*/ 88 w 283"/>
                <a:gd name="T39" fmla="*/ 9 h 284"/>
                <a:gd name="T40" fmla="*/ 114 w 283"/>
                <a:gd name="T41" fmla="*/ 0 h 284"/>
                <a:gd name="T42" fmla="*/ 141 w 283"/>
                <a:gd name="T43" fmla="*/ 0 h 284"/>
                <a:gd name="T44" fmla="*/ 141 w 283"/>
                <a:gd name="T45" fmla="*/ 0 h 284"/>
                <a:gd name="T46" fmla="*/ 167 w 283"/>
                <a:gd name="T47" fmla="*/ 0 h 284"/>
                <a:gd name="T48" fmla="*/ 194 w 283"/>
                <a:gd name="T49" fmla="*/ 9 h 284"/>
                <a:gd name="T50" fmla="*/ 238 w 283"/>
                <a:gd name="T51" fmla="*/ 35 h 284"/>
                <a:gd name="T52" fmla="*/ 273 w 283"/>
                <a:gd name="T53" fmla="*/ 88 h 284"/>
                <a:gd name="T54" fmla="*/ 282 w 283"/>
                <a:gd name="T55" fmla="*/ 115 h 284"/>
                <a:gd name="T56" fmla="*/ 282 w 283"/>
                <a:gd name="T57" fmla="*/ 1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3" h="284">
                  <a:moveTo>
                    <a:pt x="282" y="141"/>
                  </a:moveTo>
                  <a:lnTo>
                    <a:pt x="282" y="141"/>
                  </a:lnTo>
                  <a:lnTo>
                    <a:pt x="282" y="168"/>
                  </a:lnTo>
                  <a:lnTo>
                    <a:pt x="273" y="194"/>
                  </a:lnTo>
                  <a:lnTo>
                    <a:pt x="238" y="238"/>
                  </a:lnTo>
                  <a:lnTo>
                    <a:pt x="194" y="265"/>
                  </a:lnTo>
                  <a:lnTo>
                    <a:pt x="167" y="274"/>
                  </a:lnTo>
                  <a:lnTo>
                    <a:pt x="141" y="283"/>
                  </a:lnTo>
                  <a:lnTo>
                    <a:pt x="141" y="283"/>
                  </a:lnTo>
                  <a:lnTo>
                    <a:pt x="114" y="274"/>
                  </a:lnTo>
                  <a:lnTo>
                    <a:pt x="88" y="265"/>
                  </a:lnTo>
                  <a:lnTo>
                    <a:pt x="44" y="238"/>
                  </a:lnTo>
                  <a:lnTo>
                    <a:pt x="9" y="194"/>
                  </a:lnTo>
                  <a:lnTo>
                    <a:pt x="0" y="168"/>
                  </a:lnTo>
                  <a:lnTo>
                    <a:pt x="0" y="141"/>
                  </a:lnTo>
                  <a:lnTo>
                    <a:pt x="0" y="141"/>
                  </a:lnTo>
                  <a:lnTo>
                    <a:pt x="0" y="115"/>
                  </a:lnTo>
                  <a:lnTo>
                    <a:pt x="9" y="88"/>
                  </a:lnTo>
                  <a:lnTo>
                    <a:pt x="44" y="35"/>
                  </a:lnTo>
                  <a:lnTo>
                    <a:pt x="88" y="9"/>
                  </a:lnTo>
                  <a:lnTo>
                    <a:pt x="114" y="0"/>
                  </a:lnTo>
                  <a:lnTo>
                    <a:pt x="141" y="0"/>
                  </a:lnTo>
                  <a:lnTo>
                    <a:pt x="141" y="0"/>
                  </a:lnTo>
                  <a:lnTo>
                    <a:pt x="167" y="0"/>
                  </a:lnTo>
                  <a:lnTo>
                    <a:pt x="194" y="9"/>
                  </a:lnTo>
                  <a:lnTo>
                    <a:pt x="238" y="35"/>
                  </a:lnTo>
                  <a:lnTo>
                    <a:pt x="273" y="88"/>
                  </a:lnTo>
                  <a:lnTo>
                    <a:pt x="282" y="115"/>
                  </a:lnTo>
                  <a:lnTo>
                    <a:pt x="282" y="141"/>
                  </a:lnTo>
                </a:path>
              </a:pathLst>
            </a:custGeom>
            <a:solidFill>
              <a:srgbClr val="1614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257311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6" presetClass="emph" presetSubtype="0" accel="100000" autoRev="1" fill="hold" grpId="1" nodeType="withEffect">
                                  <p:stCondLst>
                                    <p:cond delay="0"/>
                                  </p:stCondLst>
                                  <p:childTnLst>
                                    <p:animScale>
                                      <p:cBhvr>
                                        <p:cTn id="9" dur="500" fill="hold"/>
                                        <p:tgtEl>
                                          <p:spTgt spid="22"/>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6" presetClass="emph" presetSubtype="0" accel="100000" autoRev="1" fill="hold" grpId="1" nodeType="withEffect">
                                  <p:stCondLst>
                                    <p:cond delay="0"/>
                                  </p:stCondLst>
                                  <p:childTnLst>
                                    <p:animScale>
                                      <p:cBhvr>
                                        <p:cTn id="14" dur="500" fill="hold"/>
                                        <p:tgtEl>
                                          <p:spTgt spid="21"/>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6" presetClass="emph" presetSubtype="0" accel="100000" autoRev="1" fill="hold" grpId="1" nodeType="withEffect">
                                  <p:stCondLst>
                                    <p:cond delay="0"/>
                                  </p:stCondLst>
                                  <p:childTnLst>
                                    <p:animScale>
                                      <p:cBhvr>
                                        <p:cTn id="19" dur="500" fill="hold"/>
                                        <p:tgtEl>
                                          <p:spTgt spid="19"/>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 presetClass="emph" presetSubtype="0" accel="100000" autoRev="1" fill="hold" grpId="1" nodeType="withEffect">
                                  <p:stCondLst>
                                    <p:cond delay="0"/>
                                  </p:stCondLst>
                                  <p:childTnLst>
                                    <p:animScale>
                                      <p:cBhvr>
                                        <p:cTn id="24" dur="500" fill="hold"/>
                                        <p:tgtEl>
                                          <p:spTgt spid="20"/>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23"/>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23"/>
                                        </p:tgtEl>
                                      </p:cBhvr>
                                      <p:by x="0" y="0"/>
                                    </p:animScale>
                                  </p:childTnLst>
                                </p:cTn>
                              </p:par>
                              <p:par>
                                <p:cTn id="29" presetID="35" presetClass="path" presetSubtype="0" decel="100000" fill="hold" grpId="2" nodeType="withEffect">
                                  <p:stCondLst>
                                    <p:cond delay="250"/>
                                  </p:stCondLst>
                                  <p:childTnLst>
                                    <p:animMotion origin="layout" path="M 2.83161E-6 1.99274E-6 L 2.83161E-6 0.11666 " pathEditMode="relative" rAng="0" ptsTypes="AA">
                                      <p:cBhvr>
                                        <p:cTn id="30" dur="600" spd="-100000" fill="hold"/>
                                        <p:tgtEl>
                                          <p:spTgt spid="23"/>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15"/>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15"/>
                                        </p:tgtEl>
                                      </p:cBhvr>
                                      <p:by x="0" y="0"/>
                                    </p:animScale>
                                  </p:childTnLst>
                                </p:cTn>
                              </p:par>
                              <p:par>
                                <p:cTn id="35" presetID="35" presetClass="path" presetSubtype="0" decel="100000" fill="hold" grpId="2" nodeType="withEffect">
                                  <p:stCondLst>
                                    <p:cond delay="250"/>
                                  </p:stCondLst>
                                  <p:childTnLst>
                                    <p:animMotion origin="layout" path="M 5.57896E-7 1.99274E-6 L 5.57896E-7 0.11666 " pathEditMode="relative" rAng="0" ptsTypes="AA">
                                      <p:cBhvr>
                                        <p:cTn id="36" dur="600" spd="-100000" fill="hold"/>
                                        <p:tgtEl>
                                          <p:spTgt spid="15"/>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7"/>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7"/>
                                        </p:tgtEl>
                                      </p:cBhvr>
                                      <p:by x="0" y="0"/>
                                    </p:animScale>
                                  </p:childTnLst>
                                </p:cTn>
                              </p:par>
                              <p:par>
                                <p:cTn id="41" presetID="35" presetClass="path" presetSubtype="0" decel="100000" fill="hold" grpId="2" nodeType="withEffect">
                                  <p:stCondLst>
                                    <p:cond delay="250"/>
                                  </p:stCondLst>
                                  <p:childTnLst>
                                    <p:animMotion origin="layout" path="M -4.05081E-6 1.99274E-6 L -4.05081E-6 0.11666 " pathEditMode="relative" rAng="0" ptsTypes="AA">
                                      <p:cBhvr>
                                        <p:cTn id="42" dur="600" spd="-100000" fill="hold"/>
                                        <p:tgtEl>
                                          <p:spTgt spid="7"/>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11"/>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11"/>
                                        </p:tgtEl>
                                      </p:cBhvr>
                                      <p:by x="0" y="0"/>
                                    </p:animScale>
                                  </p:childTnLst>
                                </p:cTn>
                              </p:par>
                              <p:par>
                                <p:cTn id="47" presetID="35" presetClass="path" presetSubtype="0" decel="100000" fill="hold" grpId="2" nodeType="withEffect">
                                  <p:stCondLst>
                                    <p:cond delay="250"/>
                                  </p:stCondLst>
                                  <p:childTnLst>
                                    <p:animMotion origin="layout" path="M 1.34048E-6 1.99274E-6 L 1.34048E-6 0.11666 " pathEditMode="relative" rAng="0" ptsTypes="AA">
                                      <p:cBhvr>
                                        <p:cTn id="48" dur="600" spd="-100000" fill="hold"/>
                                        <p:tgtEl>
                                          <p:spTgt spid="11"/>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2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24"/>
                                        </p:tgtEl>
                                      </p:cBhvr>
                                      <p:by x="0" y="0"/>
                                    </p:animScale>
                                  </p:childTnLst>
                                </p:cTn>
                              </p:par>
                              <p:par>
                                <p:cTn id="53" presetID="35" presetClass="path" presetSubtype="0" decel="100000" fill="hold" grpId="2" nodeType="withEffect">
                                  <p:stCondLst>
                                    <p:cond delay="250"/>
                                  </p:stCondLst>
                                  <p:childTnLst>
                                    <p:animMotion origin="layout" path="M 2.83161E-6 4.53926E-6 L 2.83161E-6 -0.12438 " pathEditMode="relative" rAng="0" ptsTypes="AA">
                                      <p:cBhvr>
                                        <p:cTn id="54" dur="600" spd="-100000" fill="hold"/>
                                        <p:tgtEl>
                                          <p:spTgt spid="24"/>
                                        </p:tgtEl>
                                        <p:attrNameLst>
                                          <p:attrName>ppt_x</p:attrName>
                                          <p:attrName>ppt_y</p:attrName>
                                        </p:attrNameLst>
                                      </p:cBhvr>
                                      <p:rCtr x="0" y="-6219"/>
                                    </p:animMotion>
                                  </p:childTnLst>
                                </p:cTn>
                              </p:par>
                              <p:par>
                                <p:cTn id="55" presetID="1" presetClass="entr" presetSubtype="0" fill="hold" grpId="0" nodeType="withEffect">
                                  <p:stCondLst>
                                    <p:cond delay="250"/>
                                  </p:stCondLst>
                                  <p:childTnLst>
                                    <p:set>
                                      <p:cBhvr>
                                        <p:cTn id="56" dur="1" fill="hold">
                                          <p:stCondLst>
                                            <p:cond delay="249"/>
                                          </p:stCondLst>
                                        </p:cTn>
                                        <p:tgtEl>
                                          <p:spTgt spid="1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16"/>
                                        </p:tgtEl>
                                      </p:cBhvr>
                                      <p:by x="0" y="0"/>
                                    </p:animScale>
                                  </p:childTnLst>
                                </p:cTn>
                              </p:par>
                              <p:par>
                                <p:cTn id="59" presetID="35" presetClass="path" presetSubtype="0" decel="100000" fill="hold" grpId="2" nodeType="withEffect">
                                  <p:stCondLst>
                                    <p:cond delay="250"/>
                                  </p:stCondLst>
                                  <p:childTnLst>
                                    <p:animMotion origin="layout" path="M 5.57896E-7 4.53926E-6 L 5.57896E-7 -0.12438 " pathEditMode="relative" rAng="0" ptsTypes="AA">
                                      <p:cBhvr>
                                        <p:cTn id="60" dur="600" spd="-100000" fill="hold"/>
                                        <p:tgtEl>
                                          <p:spTgt spid="16"/>
                                        </p:tgtEl>
                                        <p:attrNameLst>
                                          <p:attrName>ppt_x</p:attrName>
                                          <p:attrName>ppt_y</p:attrName>
                                        </p:attrNameLst>
                                      </p:cBhvr>
                                      <p:rCtr x="0" y="-6219"/>
                                    </p:animMotion>
                                  </p:childTnLst>
                                </p:cTn>
                              </p:par>
                              <p:par>
                                <p:cTn id="61" presetID="1" presetClass="entr" presetSubtype="0" fill="hold" grpId="0" nodeType="withEffect">
                                  <p:stCondLst>
                                    <p:cond delay="250"/>
                                  </p:stCondLst>
                                  <p:childTnLst>
                                    <p:set>
                                      <p:cBhvr>
                                        <p:cTn id="62" dur="1" fill="hold">
                                          <p:stCondLst>
                                            <p:cond delay="249"/>
                                          </p:stCondLst>
                                        </p:cTn>
                                        <p:tgtEl>
                                          <p:spTgt spid="8"/>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8"/>
                                        </p:tgtEl>
                                      </p:cBhvr>
                                      <p:by x="0" y="0"/>
                                    </p:animScale>
                                  </p:childTnLst>
                                </p:cTn>
                              </p:par>
                              <p:par>
                                <p:cTn id="65" presetID="35" presetClass="path" presetSubtype="0" decel="100000" fill="hold" grpId="2" nodeType="withEffect">
                                  <p:stCondLst>
                                    <p:cond delay="250"/>
                                  </p:stCondLst>
                                  <p:childTnLst>
                                    <p:animMotion origin="layout" path="M -4.05081E-6 4.53926E-6 L -4.05081E-6 -0.12438 " pathEditMode="relative" rAng="0" ptsTypes="AA">
                                      <p:cBhvr>
                                        <p:cTn id="66" dur="600" spd="-100000" fill="hold"/>
                                        <p:tgtEl>
                                          <p:spTgt spid="8"/>
                                        </p:tgtEl>
                                        <p:attrNameLst>
                                          <p:attrName>ppt_x</p:attrName>
                                          <p:attrName>ppt_y</p:attrName>
                                        </p:attrNameLst>
                                      </p:cBhvr>
                                      <p:rCtr x="0" y="-6219"/>
                                    </p:animMotion>
                                  </p:childTnLst>
                                </p:cTn>
                              </p:par>
                              <p:par>
                                <p:cTn id="67" presetID="1" presetClass="entr" presetSubtype="0" fill="hold" grpId="0" nodeType="withEffect">
                                  <p:stCondLst>
                                    <p:cond delay="250"/>
                                  </p:stCondLst>
                                  <p:childTnLst>
                                    <p:set>
                                      <p:cBhvr>
                                        <p:cTn id="68" dur="1" fill="hold">
                                          <p:stCondLst>
                                            <p:cond delay="249"/>
                                          </p:stCondLst>
                                        </p:cTn>
                                        <p:tgtEl>
                                          <p:spTgt spid="12"/>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12"/>
                                        </p:tgtEl>
                                      </p:cBhvr>
                                      <p:by x="0" y="0"/>
                                    </p:animScale>
                                  </p:childTnLst>
                                </p:cTn>
                              </p:par>
                              <p:par>
                                <p:cTn id="71" presetID="35" presetClass="path" presetSubtype="0" decel="100000" fill="hold" grpId="2" nodeType="withEffect">
                                  <p:stCondLst>
                                    <p:cond delay="250"/>
                                  </p:stCondLst>
                                  <p:childTnLst>
                                    <p:animMotion origin="layout" path="M 1.34048E-6 4.53926E-6 L 1.34048E-6 -0.12438 " pathEditMode="relative" rAng="0" ptsTypes="AA">
                                      <p:cBhvr>
                                        <p:cTn id="72" dur="600" spd="-100000" fill="hold"/>
                                        <p:tgtEl>
                                          <p:spTgt spid="12"/>
                                        </p:tgtEl>
                                        <p:attrNameLst>
                                          <p:attrName>ppt_x</p:attrName>
                                          <p:attrName>ppt_y</p:attrName>
                                        </p:attrNameLst>
                                      </p:cBhvr>
                                      <p:rCtr x="0" y="-6219"/>
                                    </p:animMotion>
                                  </p:childTnLst>
                                </p:cTn>
                              </p:par>
                              <p:par>
                                <p:cTn id="73" presetID="10" presetClass="entr" presetSubtype="0" fill="hold" grpId="0" nodeType="withEffect">
                                  <p:stCondLst>
                                    <p:cond delay="60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400"/>
                                        <p:tgtEl>
                                          <p:spTgt spid="25"/>
                                        </p:tgtEl>
                                      </p:cBhvr>
                                    </p:animEffect>
                                  </p:childTnLst>
                                </p:cTn>
                              </p:par>
                              <p:par>
                                <p:cTn id="76" presetID="42" presetClass="path" presetSubtype="0" decel="100000" fill="hold" grpId="1" nodeType="withEffect">
                                  <p:stCondLst>
                                    <p:cond delay="300"/>
                                  </p:stCondLst>
                                  <p:childTnLst>
                                    <p:animMotion origin="layout" path="M 2.83161E-6 4.798E-6 L 2.83161E-6 0.09623 " pathEditMode="relative" rAng="0" ptsTypes="AA">
                                      <p:cBhvr>
                                        <p:cTn id="77" dur="700" spd="-100000" fill="hold"/>
                                        <p:tgtEl>
                                          <p:spTgt spid="25"/>
                                        </p:tgtEl>
                                        <p:attrNameLst>
                                          <p:attrName>ppt_x</p:attrName>
                                          <p:attrName>ppt_y</p:attrName>
                                        </p:attrNameLst>
                                      </p:cBhvr>
                                      <p:rCtr x="0" y="4812"/>
                                    </p:animMotion>
                                  </p:childTnLst>
                                </p:cTn>
                              </p:par>
                              <p:par>
                                <p:cTn id="78" presetID="10" presetClass="entr" presetSubtype="0" fill="hold" grpId="0" nodeType="withEffect">
                                  <p:stCondLst>
                                    <p:cond delay="60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400"/>
                                        <p:tgtEl>
                                          <p:spTgt spid="17"/>
                                        </p:tgtEl>
                                      </p:cBhvr>
                                    </p:animEffect>
                                  </p:childTnLst>
                                </p:cTn>
                              </p:par>
                              <p:par>
                                <p:cTn id="81" presetID="42" presetClass="path" presetSubtype="0" decel="100000" fill="hold" grpId="1" nodeType="withEffect">
                                  <p:stCondLst>
                                    <p:cond delay="300"/>
                                  </p:stCondLst>
                                  <p:childTnLst>
                                    <p:animMotion origin="layout" path="M -1.7771E-6 4.798E-6 L -1.7771E-6 0.09623 " pathEditMode="relative" rAng="0" ptsTypes="AA">
                                      <p:cBhvr>
                                        <p:cTn id="82" dur="700" spd="-100000" fill="hold"/>
                                        <p:tgtEl>
                                          <p:spTgt spid="17"/>
                                        </p:tgtEl>
                                        <p:attrNameLst>
                                          <p:attrName>ppt_x</p:attrName>
                                          <p:attrName>ppt_y</p:attrName>
                                        </p:attrNameLst>
                                      </p:cBhvr>
                                      <p:rCtr x="0" y="4812"/>
                                    </p:animMotion>
                                  </p:childTnLst>
                                </p:cTn>
                              </p:par>
                              <p:par>
                                <p:cTn id="83" presetID="10" presetClass="entr" presetSubtype="0" fill="hold" grpId="0" nodeType="withEffect">
                                  <p:stCondLst>
                                    <p:cond delay="60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400"/>
                                        <p:tgtEl>
                                          <p:spTgt spid="9"/>
                                        </p:tgtEl>
                                      </p:cBhvr>
                                    </p:animEffect>
                                  </p:childTnLst>
                                </p:cTn>
                              </p:par>
                              <p:par>
                                <p:cTn id="86" presetID="42" presetClass="path" presetSubtype="0" decel="100000" fill="hold" grpId="1" nodeType="withEffect">
                                  <p:stCondLst>
                                    <p:cond delay="300"/>
                                  </p:stCondLst>
                                  <p:childTnLst>
                                    <p:animMotion origin="layout" path="M -4.05081E-6 4.798E-6 L -4.05081E-6 0.09623 " pathEditMode="relative" rAng="0" ptsTypes="AA">
                                      <p:cBhvr>
                                        <p:cTn id="87" dur="700" spd="-100000" fill="hold"/>
                                        <p:tgtEl>
                                          <p:spTgt spid="9"/>
                                        </p:tgtEl>
                                        <p:attrNameLst>
                                          <p:attrName>ppt_x</p:attrName>
                                          <p:attrName>ppt_y</p:attrName>
                                        </p:attrNameLst>
                                      </p:cBhvr>
                                      <p:rCtr x="0" y="4812"/>
                                    </p:animMotion>
                                  </p:childTnLst>
                                </p:cTn>
                              </p:par>
                              <p:par>
                                <p:cTn id="88" presetID="10" presetClass="entr" presetSubtype="0" fill="hold" grpId="0" nodeType="withEffect">
                                  <p:stCondLst>
                                    <p:cond delay="6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400"/>
                                        <p:tgtEl>
                                          <p:spTgt spid="13"/>
                                        </p:tgtEl>
                                      </p:cBhvr>
                                    </p:animEffect>
                                  </p:childTnLst>
                                </p:cTn>
                              </p:par>
                              <p:par>
                                <p:cTn id="91" presetID="42" presetClass="path" presetSubtype="0" decel="100000" fill="hold" grpId="1" nodeType="withEffect">
                                  <p:stCondLst>
                                    <p:cond delay="300"/>
                                  </p:stCondLst>
                                  <p:childTnLst>
                                    <p:animMotion origin="layout" path="M 1.34048E-6 4.798E-6 L 1.34048E-6 0.09623 " pathEditMode="relative" rAng="0" ptsTypes="AA">
                                      <p:cBhvr>
                                        <p:cTn id="92" dur="700" spd="-100000" fill="hold"/>
                                        <p:tgtEl>
                                          <p:spTgt spid="13"/>
                                        </p:tgtEl>
                                        <p:attrNameLst>
                                          <p:attrName>ppt_x</p:attrName>
                                          <p:attrName>ppt_y</p:attrName>
                                        </p:attrNameLst>
                                      </p:cBhvr>
                                      <p:rCtr x="0" y="4812"/>
                                    </p:animMotion>
                                  </p:childTnLst>
                                </p:cTn>
                              </p:par>
                              <p:par>
                                <p:cTn id="93" presetID="10" presetClass="entr" presetSubtype="0" fill="hold" grpId="0" nodeType="withEffect">
                                  <p:stCondLst>
                                    <p:cond delay="60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400"/>
                                        <p:tgtEl>
                                          <p:spTgt spid="26"/>
                                        </p:tgtEl>
                                      </p:cBhvr>
                                    </p:animEffect>
                                  </p:childTnLst>
                                </p:cTn>
                              </p:par>
                              <p:par>
                                <p:cTn id="96" presetID="42" presetClass="path" presetSubtype="0" decel="100000" fill="hold" grpId="1" nodeType="withEffect">
                                  <p:stCondLst>
                                    <p:cond delay="300"/>
                                  </p:stCondLst>
                                  <p:childTnLst>
                                    <p:animMotion origin="layout" path="M 2.83161E-6 2.87335E-6 L 2.83161E-6 -0.09533 " pathEditMode="relative" rAng="0" ptsTypes="AA">
                                      <p:cBhvr>
                                        <p:cTn id="97" dur="700" spd="-100000" fill="hold"/>
                                        <p:tgtEl>
                                          <p:spTgt spid="26"/>
                                        </p:tgtEl>
                                        <p:attrNameLst>
                                          <p:attrName>ppt_x</p:attrName>
                                          <p:attrName>ppt_y</p:attrName>
                                        </p:attrNameLst>
                                      </p:cBhvr>
                                      <p:rCtr x="0" y="-4766"/>
                                    </p:animMotion>
                                  </p:childTnLst>
                                </p:cTn>
                              </p:par>
                              <p:par>
                                <p:cTn id="98" presetID="10" presetClass="entr" presetSubtype="0" fill="hold" grpId="0" nodeType="withEffect">
                                  <p:stCondLst>
                                    <p:cond delay="600"/>
                                  </p:stCondLst>
                                  <p:childTnLst>
                                    <p:set>
                                      <p:cBhvr>
                                        <p:cTn id="99" dur="1" fill="hold">
                                          <p:stCondLst>
                                            <p:cond delay="0"/>
                                          </p:stCondLst>
                                        </p:cTn>
                                        <p:tgtEl>
                                          <p:spTgt spid="18"/>
                                        </p:tgtEl>
                                        <p:attrNameLst>
                                          <p:attrName>style.visibility</p:attrName>
                                        </p:attrNameLst>
                                      </p:cBhvr>
                                      <p:to>
                                        <p:strVal val="visible"/>
                                      </p:to>
                                    </p:set>
                                    <p:animEffect transition="in" filter="fade">
                                      <p:cBhvr>
                                        <p:cTn id="100" dur="400"/>
                                        <p:tgtEl>
                                          <p:spTgt spid="18"/>
                                        </p:tgtEl>
                                      </p:cBhvr>
                                    </p:animEffect>
                                  </p:childTnLst>
                                </p:cTn>
                              </p:par>
                              <p:par>
                                <p:cTn id="101" presetID="42" presetClass="path" presetSubtype="0" decel="100000" fill="hold" grpId="1" nodeType="withEffect">
                                  <p:stCondLst>
                                    <p:cond delay="300"/>
                                  </p:stCondLst>
                                  <p:childTnLst>
                                    <p:animMotion origin="layout" path="M -1.7771E-6 2.87335E-6 L -1.7771E-6 -0.09533 " pathEditMode="relative" rAng="0" ptsTypes="AA">
                                      <p:cBhvr>
                                        <p:cTn id="102" dur="700" spd="-100000" fill="hold"/>
                                        <p:tgtEl>
                                          <p:spTgt spid="18"/>
                                        </p:tgtEl>
                                        <p:attrNameLst>
                                          <p:attrName>ppt_x</p:attrName>
                                          <p:attrName>ppt_y</p:attrName>
                                        </p:attrNameLst>
                                      </p:cBhvr>
                                      <p:rCtr x="0" y="-4766"/>
                                    </p:animMotion>
                                  </p:childTnLst>
                                </p:cTn>
                              </p:par>
                              <p:par>
                                <p:cTn id="103" presetID="10" presetClass="entr" presetSubtype="0" fill="hold" grpId="0" nodeType="withEffect">
                                  <p:stCondLst>
                                    <p:cond delay="600"/>
                                  </p:stCondLst>
                                  <p:childTnLst>
                                    <p:set>
                                      <p:cBhvr>
                                        <p:cTn id="104" dur="1" fill="hold">
                                          <p:stCondLst>
                                            <p:cond delay="0"/>
                                          </p:stCondLst>
                                        </p:cTn>
                                        <p:tgtEl>
                                          <p:spTgt spid="10"/>
                                        </p:tgtEl>
                                        <p:attrNameLst>
                                          <p:attrName>style.visibility</p:attrName>
                                        </p:attrNameLst>
                                      </p:cBhvr>
                                      <p:to>
                                        <p:strVal val="visible"/>
                                      </p:to>
                                    </p:set>
                                    <p:animEffect transition="in" filter="fade">
                                      <p:cBhvr>
                                        <p:cTn id="105" dur="400"/>
                                        <p:tgtEl>
                                          <p:spTgt spid="10"/>
                                        </p:tgtEl>
                                      </p:cBhvr>
                                    </p:animEffect>
                                  </p:childTnLst>
                                </p:cTn>
                              </p:par>
                              <p:par>
                                <p:cTn id="106" presetID="42" presetClass="path" presetSubtype="0" decel="100000" fill="hold" grpId="1" nodeType="withEffect">
                                  <p:stCondLst>
                                    <p:cond delay="300"/>
                                  </p:stCondLst>
                                  <p:childTnLst>
                                    <p:animMotion origin="layout" path="M -4.05081E-6 2.87335E-6 L -4.05081E-6 -0.09533 " pathEditMode="relative" rAng="0" ptsTypes="AA">
                                      <p:cBhvr>
                                        <p:cTn id="107" dur="700" spd="-100000" fill="hold"/>
                                        <p:tgtEl>
                                          <p:spTgt spid="10"/>
                                        </p:tgtEl>
                                        <p:attrNameLst>
                                          <p:attrName>ppt_x</p:attrName>
                                          <p:attrName>ppt_y</p:attrName>
                                        </p:attrNameLst>
                                      </p:cBhvr>
                                      <p:rCtr x="0" y="-4766"/>
                                    </p:animMotion>
                                  </p:childTnLst>
                                </p:cTn>
                              </p:par>
                              <p:par>
                                <p:cTn id="108" presetID="10" presetClass="entr" presetSubtype="0" fill="hold" grpId="0" nodeType="withEffect">
                                  <p:stCondLst>
                                    <p:cond delay="600"/>
                                  </p:stCondLst>
                                  <p:childTnLst>
                                    <p:set>
                                      <p:cBhvr>
                                        <p:cTn id="109" dur="1" fill="hold">
                                          <p:stCondLst>
                                            <p:cond delay="0"/>
                                          </p:stCondLst>
                                        </p:cTn>
                                        <p:tgtEl>
                                          <p:spTgt spid="14"/>
                                        </p:tgtEl>
                                        <p:attrNameLst>
                                          <p:attrName>style.visibility</p:attrName>
                                        </p:attrNameLst>
                                      </p:cBhvr>
                                      <p:to>
                                        <p:strVal val="visible"/>
                                      </p:to>
                                    </p:set>
                                    <p:animEffect transition="in" filter="fade">
                                      <p:cBhvr>
                                        <p:cTn id="110" dur="400"/>
                                        <p:tgtEl>
                                          <p:spTgt spid="14"/>
                                        </p:tgtEl>
                                      </p:cBhvr>
                                    </p:animEffect>
                                  </p:childTnLst>
                                </p:cTn>
                              </p:par>
                              <p:par>
                                <p:cTn id="111" presetID="42" presetClass="path" presetSubtype="0" decel="100000" fill="hold" grpId="1" nodeType="withEffect">
                                  <p:stCondLst>
                                    <p:cond delay="300"/>
                                  </p:stCondLst>
                                  <p:childTnLst>
                                    <p:animMotion origin="layout" path="M 1.34048E-6 2.87335E-6 L 1.34048E-6 -0.09533 " pathEditMode="relative" rAng="0" ptsTypes="AA">
                                      <p:cBhvr>
                                        <p:cTn id="112" dur="700" spd="-100000" fill="hold"/>
                                        <p:tgtEl>
                                          <p:spTgt spid="14"/>
                                        </p:tgtEl>
                                        <p:attrNameLst>
                                          <p:attrName>ppt_x</p:attrName>
                                          <p:attrName>ppt_y</p:attrName>
                                        </p:attrNameLst>
                                      </p:cBhvr>
                                      <p:rCtr x="0" y="-4766"/>
                                    </p:animMotion>
                                  </p:childTnLst>
                                </p:cTn>
                              </p:par>
                              <p:par>
                                <p:cTn id="113" presetID="10" presetClass="entr" presetSubtype="0" fill="hold" nodeType="withEffect">
                                  <p:stCondLst>
                                    <p:cond delay="0"/>
                                  </p:stCondLst>
                                  <p:childTnLst>
                                    <p:set>
                                      <p:cBhvr>
                                        <p:cTn id="114" dur="1" fill="hold">
                                          <p:stCondLst>
                                            <p:cond delay="0"/>
                                          </p:stCondLst>
                                        </p:cTn>
                                        <p:tgtEl>
                                          <p:spTgt spid="74"/>
                                        </p:tgtEl>
                                        <p:attrNameLst>
                                          <p:attrName>style.visibility</p:attrName>
                                        </p:attrNameLst>
                                      </p:cBhvr>
                                      <p:to>
                                        <p:strVal val="visible"/>
                                      </p:to>
                                    </p:set>
                                    <p:animEffect transition="in" filter="fade">
                                      <p:cBhvr>
                                        <p:cTn id="11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8" grpId="2" animBg="1"/>
      <p:bldP spid="9" grpId="0"/>
      <p:bldP spid="9" grpId="1"/>
      <p:bldP spid="10" grpId="0"/>
      <p:bldP spid="10" grpId="1"/>
      <p:bldP spid="11" grpId="0" animBg="1"/>
      <p:bldP spid="11" grpId="1" animBg="1"/>
      <p:bldP spid="11" grpId="2" animBg="1"/>
      <p:bldP spid="12" grpId="0" animBg="1"/>
      <p:bldP spid="12" grpId="1" animBg="1"/>
      <p:bldP spid="12" grpId="2" animBg="1"/>
      <p:bldP spid="13" grpId="0"/>
      <p:bldP spid="13" grpId="1"/>
      <p:bldP spid="14" grpId="0"/>
      <p:bldP spid="14" grpId="1"/>
      <p:bldP spid="15" grpId="0" animBg="1"/>
      <p:bldP spid="15" grpId="1" animBg="1"/>
      <p:bldP spid="15" grpId="2" animBg="1"/>
      <p:bldP spid="16" grpId="0" animBg="1"/>
      <p:bldP spid="16" grpId="1" animBg="1"/>
      <p:bldP spid="16" grpId="2" animBg="1"/>
      <p:bldP spid="17" grpId="0"/>
      <p:bldP spid="17" grpId="1"/>
      <p:bldP spid="18" grpId="0"/>
      <p:bldP spid="18" grpId="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3" grpId="2" animBg="1"/>
      <p:bldP spid="24" grpId="0" animBg="1"/>
      <p:bldP spid="24" grpId="1" animBg="1"/>
      <p:bldP spid="24" grpId="2" animBg="1"/>
      <p:bldP spid="25" grpId="0"/>
      <p:bldP spid="25" grpId="1"/>
      <p:bldP spid="26" grpId="0"/>
      <p:bldP spid="2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576187" y="466301"/>
            <a:ext cx="10261745" cy="565027"/>
          </a:xfrm>
        </p:spPr>
        <p:txBody>
          <a:bodyPr/>
          <a:lstStyle/>
          <a:p>
            <a:r>
              <a:rPr lang="en-US"/>
              <a:t>Building for global scale</a:t>
            </a:r>
          </a:p>
        </p:txBody>
      </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635385" y="1695962"/>
            <a:ext cx="3577061" cy="582680"/>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2448" b="1">
                <a:gradFill>
                  <a:gsLst>
                    <a:gs pos="1250">
                      <a:srgbClr val="1A1A1A"/>
                    </a:gs>
                    <a:gs pos="100000">
                      <a:srgbClr val="1A1A1A"/>
                    </a:gs>
                  </a:gsLst>
                  <a:lin ang="5400000" scaled="0"/>
                </a:gradFill>
              </a:rPr>
              <a:t>Web applications</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851" y="2207311"/>
            <a:ext cx="4383490" cy="1060803"/>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1734">
                <a:gradFill>
                  <a:gsLst>
                    <a:gs pos="1250">
                      <a:srgbClr val="1A1A1A"/>
                    </a:gs>
                    <a:gs pos="100000">
                      <a:srgbClr val="1A1A1A"/>
                    </a:gs>
                  </a:gsLst>
                  <a:lin ang="5400000" scaled="0"/>
                </a:gradFill>
              </a:rPr>
              <a:t>Maximize global reliability and performance with cross-region and zonal redundancy.</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6765824" y="1670389"/>
            <a:ext cx="4443513" cy="552003"/>
          </a:xfrm>
          <a:prstGeom prst="rect">
            <a:avLst/>
          </a:prstGeom>
        </p:spPr>
        <p:txBody>
          <a:bodyPr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48" b="1"/>
              <a:t>Hybrid, Geo and Streaming</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6778827" y="2202432"/>
            <a:ext cx="4788628" cy="109895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1734">
                <a:gradFill>
                  <a:gsLst>
                    <a:gs pos="1250">
                      <a:srgbClr val="1A1A1A"/>
                    </a:gs>
                    <a:gs pos="100000">
                      <a:srgbClr val="1A1A1A"/>
                    </a:gs>
                  </a:gsLst>
                  <a:lin ang="5400000" scaled="0"/>
                </a:gradFill>
              </a:rPr>
              <a:t>Migrate to the cloud with across regional and on-prem resources.</a:t>
            </a:r>
            <a:endParaRPr lang="en-US" sz="1734" b="1">
              <a:gradFill>
                <a:gsLst>
                  <a:gs pos="1250">
                    <a:srgbClr val="1A1A1A"/>
                  </a:gs>
                  <a:gs pos="100000">
                    <a:srgbClr val="1A1A1A"/>
                  </a:gs>
                </a:gsLst>
                <a:lin ang="5400000" scaled="0"/>
              </a:gradFill>
            </a:endParaRPr>
          </a:p>
          <a:p>
            <a:pPr marL="233149" indent="-233149" defTabSz="951304">
              <a:defRPr/>
            </a:pPr>
            <a:endParaRPr lang="en-US" sz="1734">
              <a:gradFill>
                <a:gsLst>
                  <a:gs pos="1250">
                    <a:srgbClr val="1A1A1A"/>
                  </a:gs>
                  <a:gs pos="100000">
                    <a:srgbClr val="1A1A1A"/>
                  </a:gs>
                </a:gsLst>
                <a:lin ang="5400000" scaled="0"/>
              </a:gradFill>
            </a:endParaRPr>
          </a:p>
        </p:txBody>
      </p:sp>
      <p:grpSp>
        <p:nvGrpSpPr>
          <p:cNvPr id="67" name="Group 66">
            <a:extLst>
              <a:ext uri="{FF2B5EF4-FFF2-40B4-BE49-F238E27FC236}">
                <a16:creationId xmlns:a16="http://schemas.microsoft.com/office/drawing/2014/main" id="{8D9C4D5C-FD38-4361-A19D-C116ABEB0AEF}"/>
              </a:ext>
            </a:extLst>
          </p:cNvPr>
          <p:cNvGrpSpPr/>
          <p:nvPr/>
        </p:nvGrpSpPr>
        <p:grpSpPr>
          <a:xfrm>
            <a:off x="2500342" y="4332200"/>
            <a:ext cx="1969618" cy="624055"/>
            <a:chOff x="4961420" y="1743825"/>
            <a:chExt cx="1161284" cy="669065"/>
          </a:xfrm>
        </p:grpSpPr>
        <p:sp>
          <p:nvSpPr>
            <p:cNvPr id="68" name="Rectangle: Rounded Corners 67">
              <a:extLst>
                <a:ext uri="{FF2B5EF4-FFF2-40B4-BE49-F238E27FC236}">
                  <a16:creationId xmlns:a16="http://schemas.microsoft.com/office/drawing/2014/main" id="{98E1D8AA-4E8D-403C-A0E4-7435EC4E4C81}"/>
                </a:ext>
              </a:extLst>
            </p:cNvPr>
            <p:cNvSpPr/>
            <p:nvPr/>
          </p:nvSpPr>
          <p:spPr>
            <a:xfrm>
              <a:off x="4961420" y="1743825"/>
              <a:ext cx="1161284"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632">
                <a:solidFill>
                  <a:srgbClr val="FFFFFF"/>
                </a:solidFill>
                <a:latin typeface="Segoe UI"/>
              </a:endParaRPr>
            </a:p>
          </p:txBody>
        </p:sp>
        <p:pic>
          <p:nvPicPr>
            <p:cNvPr id="70" name="Picture 69">
              <a:extLst>
                <a:ext uri="{FF2B5EF4-FFF2-40B4-BE49-F238E27FC236}">
                  <a16:creationId xmlns:a16="http://schemas.microsoft.com/office/drawing/2014/main" id="{175BC85D-D051-43F4-9BF0-D44FFF863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499" y="1885514"/>
              <a:ext cx="241912" cy="415803"/>
            </a:xfrm>
            <a:prstGeom prst="rect">
              <a:avLst/>
            </a:prstGeom>
          </p:spPr>
        </p:pic>
        <p:sp>
          <p:nvSpPr>
            <p:cNvPr id="71" name="TextBox 70">
              <a:extLst>
                <a:ext uri="{FF2B5EF4-FFF2-40B4-BE49-F238E27FC236}">
                  <a16:creationId xmlns:a16="http://schemas.microsoft.com/office/drawing/2014/main" id="{F1A43738-52CE-4376-874A-2B0B32A075AC}"/>
                </a:ext>
              </a:extLst>
            </p:cNvPr>
            <p:cNvSpPr txBox="1"/>
            <p:nvPr/>
          </p:nvSpPr>
          <p:spPr>
            <a:xfrm>
              <a:off x="5384517" y="1862583"/>
              <a:ext cx="595418" cy="478594"/>
            </a:xfrm>
            <a:prstGeom prst="rect">
              <a:avLst/>
            </a:prstGeom>
            <a:noFill/>
          </p:spPr>
          <p:txBody>
            <a:bodyPr wrap="square" rtlCol="0">
              <a:spAutoFit/>
            </a:bodyPr>
            <a:lstStyle/>
            <a:p>
              <a:pPr defTabSz="932597">
                <a:defRPr/>
              </a:pPr>
              <a:r>
                <a:rPr lang="en-US" sz="1122">
                  <a:solidFill>
                    <a:srgbClr val="1A1A1A"/>
                  </a:solidFill>
                  <a:latin typeface="Segoe UI Light" panose="020B0502040204020203" pitchFamily="34" charset="0"/>
                  <a:cs typeface="Segoe UI Light" panose="020B0502040204020203" pitchFamily="34" charset="0"/>
                </a:rPr>
                <a:t>Application Gateway</a:t>
              </a:r>
              <a:endParaRPr lang="en-US" sz="1020">
                <a:solidFill>
                  <a:srgbClr val="1A1A1A"/>
                </a:solidFill>
                <a:latin typeface="Segoe UI Light" panose="020B0502040204020203" pitchFamily="34" charset="0"/>
                <a:cs typeface="Segoe UI Light" panose="020B0502040204020203" pitchFamily="34" charset="0"/>
              </a:endParaRPr>
            </a:p>
          </p:txBody>
        </p:sp>
      </p:grpSp>
      <p:grpSp>
        <p:nvGrpSpPr>
          <p:cNvPr id="72" name="Group 71">
            <a:extLst>
              <a:ext uri="{FF2B5EF4-FFF2-40B4-BE49-F238E27FC236}">
                <a16:creationId xmlns:a16="http://schemas.microsoft.com/office/drawing/2014/main" id="{8A4F0DA0-52BE-46AC-8818-CFEE5B1846D5}"/>
              </a:ext>
            </a:extLst>
          </p:cNvPr>
          <p:cNvGrpSpPr/>
          <p:nvPr/>
        </p:nvGrpSpPr>
        <p:grpSpPr>
          <a:xfrm>
            <a:off x="2720769" y="3382208"/>
            <a:ext cx="1654235" cy="624055"/>
            <a:chOff x="2050458" y="1804059"/>
            <a:chExt cx="1773548" cy="669065"/>
          </a:xfrm>
        </p:grpSpPr>
        <p:sp>
          <p:nvSpPr>
            <p:cNvPr id="73" name="Rectangle: Rounded Corners 72">
              <a:extLst>
                <a:ext uri="{FF2B5EF4-FFF2-40B4-BE49-F238E27FC236}">
                  <a16:creationId xmlns:a16="http://schemas.microsoft.com/office/drawing/2014/main" id="{68EC0DA7-59B6-4F79-A85C-404F6430740A}"/>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632">
                <a:solidFill>
                  <a:srgbClr val="FFFFFF"/>
                </a:solidFill>
                <a:latin typeface="Segoe UI"/>
              </a:endParaRPr>
            </a:p>
          </p:txBody>
        </p:sp>
        <p:pic>
          <p:nvPicPr>
            <p:cNvPr id="74" name="Graphic 73">
              <a:extLst>
                <a:ext uri="{FF2B5EF4-FFF2-40B4-BE49-F238E27FC236}">
                  <a16:creationId xmlns:a16="http://schemas.microsoft.com/office/drawing/2014/main" id="{B0BEC772-86A3-432C-9592-9CF1175061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0431" y="1985766"/>
              <a:ext cx="348570" cy="348570"/>
            </a:xfrm>
            <a:prstGeom prst="rect">
              <a:avLst/>
            </a:prstGeom>
          </p:spPr>
        </p:pic>
        <p:sp>
          <p:nvSpPr>
            <p:cNvPr id="75" name="TextBox 74">
              <a:extLst>
                <a:ext uri="{FF2B5EF4-FFF2-40B4-BE49-F238E27FC236}">
                  <a16:creationId xmlns:a16="http://schemas.microsoft.com/office/drawing/2014/main" id="{30E1A40D-FE05-4A28-86B3-4216B5880BA1}"/>
                </a:ext>
              </a:extLst>
            </p:cNvPr>
            <p:cNvSpPr txBox="1"/>
            <p:nvPr/>
          </p:nvSpPr>
          <p:spPr>
            <a:xfrm>
              <a:off x="2554423" y="2012110"/>
              <a:ext cx="1087868" cy="289779"/>
            </a:xfrm>
            <a:prstGeom prst="rect">
              <a:avLst/>
            </a:prstGeom>
            <a:noFill/>
          </p:spPr>
          <p:txBody>
            <a:bodyPr wrap="square" rtlCol="0">
              <a:spAutoFit/>
            </a:bodyPr>
            <a:lstStyle/>
            <a:p>
              <a:pPr defTabSz="932597">
                <a:defRPr/>
              </a:pPr>
              <a:r>
                <a:rPr lang="en-US" sz="1122">
                  <a:solidFill>
                    <a:srgbClr val="1A1A1A"/>
                  </a:solidFill>
                  <a:latin typeface="Segoe UI Light" panose="020B0502040204020203" pitchFamily="34" charset="0"/>
                  <a:cs typeface="Segoe UI Light" panose="020B0502040204020203" pitchFamily="34" charset="0"/>
                </a:rPr>
                <a:t>Front Door</a:t>
              </a:r>
              <a:endParaRPr lang="en-US" sz="1020">
                <a:solidFill>
                  <a:srgbClr val="1A1A1A"/>
                </a:solidFill>
                <a:latin typeface="Segoe UI Light" panose="020B0502040204020203" pitchFamily="34" charset="0"/>
                <a:cs typeface="Segoe UI Light" panose="020B0502040204020203" pitchFamily="34" charset="0"/>
              </a:endParaRPr>
            </a:p>
          </p:txBody>
        </p:sp>
        <p:sp>
          <p:nvSpPr>
            <p:cNvPr id="76" name="TextBox 75">
              <a:extLst>
                <a:ext uri="{FF2B5EF4-FFF2-40B4-BE49-F238E27FC236}">
                  <a16:creationId xmlns:a16="http://schemas.microsoft.com/office/drawing/2014/main" id="{02219746-3FD3-4FAF-8F12-E6F5C90DBDD1}"/>
                </a:ext>
              </a:extLst>
            </p:cNvPr>
            <p:cNvSpPr txBox="1"/>
            <p:nvPr/>
          </p:nvSpPr>
          <p:spPr>
            <a:xfrm rot="2525463">
              <a:off x="3095121"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algn="ctr" defTabSz="932563">
                <a:defRPr/>
              </a:pPr>
              <a:endParaRPr lang="en-US" sz="1071">
                <a:solidFill>
                  <a:srgbClr val="FFFFFF"/>
                </a:solidFill>
                <a:latin typeface="Segoe UI"/>
              </a:endParaRPr>
            </a:p>
          </p:txBody>
        </p:sp>
        <p:sp>
          <p:nvSpPr>
            <p:cNvPr id="77" name="Rectangle 76">
              <a:extLst>
                <a:ext uri="{FF2B5EF4-FFF2-40B4-BE49-F238E27FC236}">
                  <a16:creationId xmlns:a16="http://schemas.microsoft.com/office/drawing/2014/main" id="{6C3BECAC-4B83-4143-B407-ADC846AF3AA5}"/>
                </a:ext>
              </a:extLst>
            </p:cNvPr>
            <p:cNvSpPr/>
            <p:nvPr/>
          </p:nvSpPr>
          <p:spPr>
            <a:xfrm rot="2475568">
              <a:off x="3180052" y="1868343"/>
              <a:ext cx="591057" cy="238245"/>
            </a:xfrm>
            <a:prstGeom prst="rect">
              <a:avLst/>
            </a:prstGeom>
          </p:spPr>
          <p:txBody>
            <a:bodyPr wrap="none">
              <a:spAutoFit/>
            </a:bodyPr>
            <a:lstStyle/>
            <a:p>
              <a:pPr algn="ctr" defTabSz="932563">
                <a:defRPr/>
              </a:pPr>
              <a:r>
                <a:rPr lang="en-US" sz="816">
                  <a:solidFill>
                    <a:srgbClr val="FFFFFF"/>
                  </a:solidFill>
                  <a:latin typeface="Segoe UI"/>
                </a:rPr>
                <a:t>Preview</a:t>
              </a:r>
            </a:p>
          </p:txBody>
        </p:sp>
      </p:grpSp>
      <p:grpSp>
        <p:nvGrpSpPr>
          <p:cNvPr id="78" name="Group 77">
            <a:extLst>
              <a:ext uri="{FF2B5EF4-FFF2-40B4-BE49-F238E27FC236}">
                <a16:creationId xmlns:a16="http://schemas.microsoft.com/office/drawing/2014/main" id="{B0CCEE3E-16E2-4C89-92CB-2C5B629750CE}"/>
              </a:ext>
            </a:extLst>
          </p:cNvPr>
          <p:cNvGrpSpPr/>
          <p:nvPr/>
        </p:nvGrpSpPr>
        <p:grpSpPr>
          <a:xfrm>
            <a:off x="1669967" y="5272372"/>
            <a:ext cx="1489015" cy="624055"/>
            <a:chOff x="4147637" y="1008581"/>
            <a:chExt cx="1596411" cy="669065"/>
          </a:xfrm>
        </p:grpSpPr>
        <p:sp>
          <p:nvSpPr>
            <p:cNvPr id="79" name="Rectangle: Rounded Corners 78">
              <a:extLst>
                <a:ext uri="{FF2B5EF4-FFF2-40B4-BE49-F238E27FC236}">
                  <a16:creationId xmlns:a16="http://schemas.microsoft.com/office/drawing/2014/main" id="{EBF79F08-6FCF-4AFB-81E3-95ADAA0220A3}"/>
                </a:ext>
              </a:extLst>
            </p:cNvPr>
            <p:cNvSpPr/>
            <p:nvPr/>
          </p:nvSpPr>
          <p:spPr>
            <a:xfrm>
              <a:off x="4147637" y="1008581"/>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632">
                <a:solidFill>
                  <a:srgbClr val="FFFFFF"/>
                </a:solidFill>
                <a:latin typeface="Segoe UI"/>
              </a:endParaRPr>
            </a:p>
          </p:txBody>
        </p:sp>
        <p:sp>
          <p:nvSpPr>
            <p:cNvPr id="80" name="TextBox 79">
              <a:extLst>
                <a:ext uri="{FF2B5EF4-FFF2-40B4-BE49-F238E27FC236}">
                  <a16:creationId xmlns:a16="http://schemas.microsoft.com/office/drawing/2014/main" id="{7CC3DF7B-19C3-44D1-9D20-8647CC2BAF9A}"/>
                </a:ext>
              </a:extLst>
            </p:cNvPr>
            <p:cNvSpPr txBox="1"/>
            <p:nvPr/>
          </p:nvSpPr>
          <p:spPr>
            <a:xfrm>
              <a:off x="4601451" y="1207554"/>
              <a:ext cx="1109991" cy="284123"/>
            </a:xfrm>
            <a:prstGeom prst="rect">
              <a:avLst/>
            </a:prstGeom>
            <a:noFill/>
          </p:spPr>
          <p:txBody>
            <a:bodyPr wrap="square" rtlCol="0">
              <a:spAutoFit/>
            </a:bodyPr>
            <a:lstStyle/>
            <a:p>
              <a:pPr defTabSz="932597">
                <a:defRPr/>
              </a:pPr>
              <a:r>
                <a:rPr lang="en-US" sz="1122">
                  <a:solidFill>
                    <a:srgbClr val="1A1A1A"/>
                  </a:solidFill>
                  <a:latin typeface="Segoe UI Light" panose="020B0502040204020203" pitchFamily="34" charset="0"/>
                  <a:cs typeface="Segoe UI Light" panose="020B0502040204020203" pitchFamily="34" charset="0"/>
                </a:rPr>
                <a:t>Load Balancer</a:t>
              </a:r>
              <a:endParaRPr lang="en-US" sz="1020">
                <a:solidFill>
                  <a:srgbClr val="1A1A1A"/>
                </a:solidFill>
                <a:latin typeface="Segoe UI Light" panose="020B0502040204020203" pitchFamily="34" charset="0"/>
                <a:cs typeface="Segoe UI Light" panose="020B0502040204020203" pitchFamily="34" charset="0"/>
              </a:endParaRPr>
            </a:p>
          </p:txBody>
        </p:sp>
        <p:pic>
          <p:nvPicPr>
            <p:cNvPr id="81" name="Picture 2" descr="Image result for standard load balancer icon">
              <a:extLst>
                <a:ext uri="{FF2B5EF4-FFF2-40B4-BE49-F238E27FC236}">
                  <a16:creationId xmlns:a16="http://schemas.microsoft.com/office/drawing/2014/main" id="{C065EEFF-372A-40EF-A56B-E498ACE781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885" t="-10981" r="19208"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a:extLst>
              <a:ext uri="{FF2B5EF4-FFF2-40B4-BE49-F238E27FC236}">
                <a16:creationId xmlns:a16="http://schemas.microsoft.com/office/drawing/2014/main" id="{403922C6-92B7-494C-A7BB-B143C6385F3A}"/>
              </a:ext>
            </a:extLst>
          </p:cNvPr>
          <p:cNvSpPr txBox="1"/>
          <p:nvPr/>
        </p:nvSpPr>
        <p:spPr>
          <a:xfrm>
            <a:off x="2790153" y="4858510"/>
            <a:ext cx="1484743" cy="384205"/>
          </a:xfrm>
          <a:prstGeom prst="rect">
            <a:avLst/>
          </a:prstGeom>
          <a:noFill/>
        </p:spPr>
        <p:txBody>
          <a:bodyPr wrap="square" lIns="0" tIns="0" rIns="0" bIns="0" rtlCol="0">
            <a:spAutoFit/>
          </a:bodyPr>
          <a:lstStyle/>
          <a:p>
            <a:pPr algn="ctr" defTabSz="932597">
              <a:defRPr/>
            </a:pPr>
            <a:r>
              <a:rPr lang="en-US" sz="2448">
                <a:gradFill>
                  <a:gsLst>
                    <a:gs pos="2917">
                      <a:srgbClr val="1A1A1A"/>
                    </a:gs>
                    <a:gs pos="30000">
                      <a:srgbClr val="1A1A1A"/>
                    </a:gs>
                  </a:gsLst>
                  <a:lin ang="5400000" scaled="0"/>
                </a:gradFill>
                <a:latin typeface="Segoe UI Semibold"/>
              </a:rPr>
              <a:t>+</a:t>
            </a:r>
          </a:p>
        </p:txBody>
      </p:sp>
      <p:sp>
        <p:nvSpPr>
          <p:cNvPr id="99" name="TextBox 98">
            <a:extLst>
              <a:ext uri="{FF2B5EF4-FFF2-40B4-BE49-F238E27FC236}">
                <a16:creationId xmlns:a16="http://schemas.microsoft.com/office/drawing/2014/main" id="{9E4D563A-9FE4-4C18-8429-1A0854336D86}"/>
              </a:ext>
            </a:extLst>
          </p:cNvPr>
          <p:cNvSpPr txBox="1"/>
          <p:nvPr/>
        </p:nvSpPr>
        <p:spPr>
          <a:xfrm>
            <a:off x="2805516" y="3963477"/>
            <a:ext cx="1484743" cy="384205"/>
          </a:xfrm>
          <a:prstGeom prst="rect">
            <a:avLst/>
          </a:prstGeom>
          <a:noFill/>
        </p:spPr>
        <p:txBody>
          <a:bodyPr wrap="square" lIns="0" tIns="0" rIns="0" bIns="0" rtlCol="0">
            <a:spAutoFit/>
          </a:bodyPr>
          <a:lstStyle/>
          <a:p>
            <a:pPr algn="ctr" defTabSz="932597">
              <a:defRPr/>
            </a:pPr>
            <a:r>
              <a:rPr lang="en-US" sz="2448">
                <a:gradFill>
                  <a:gsLst>
                    <a:gs pos="2917">
                      <a:srgbClr val="1A1A1A"/>
                    </a:gs>
                    <a:gs pos="30000">
                      <a:srgbClr val="1A1A1A"/>
                    </a:gs>
                  </a:gsLst>
                  <a:lin ang="5400000" scaled="0"/>
                </a:gradFill>
                <a:latin typeface="Segoe UI Semibold"/>
              </a:rPr>
              <a:t>+</a:t>
            </a:r>
          </a:p>
        </p:txBody>
      </p:sp>
      <p:grpSp>
        <p:nvGrpSpPr>
          <p:cNvPr id="100" name="Group 99">
            <a:extLst>
              <a:ext uri="{FF2B5EF4-FFF2-40B4-BE49-F238E27FC236}">
                <a16:creationId xmlns:a16="http://schemas.microsoft.com/office/drawing/2014/main" id="{08BD61F0-5316-45EA-9FE9-C2E12FA38F47}"/>
              </a:ext>
            </a:extLst>
          </p:cNvPr>
          <p:cNvGrpSpPr/>
          <p:nvPr/>
        </p:nvGrpSpPr>
        <p:grpSpPr>
          <a:xfrm>
            <a:off x="7815329" y="4640559"/>
            <a:ext cx="1620701" cy="624054"/>
            <a:chOff x="4147638" y="1008582"/>
            <a:chExt cx="1737595" cy="669065"/>
          </a:xfrm>
        </p:grpSpPr>
        <p:sp>
          <p:nvSpPr>
            <p:cNvPr id="101" name="Rectangle: Rounded Corners 100">
              <a:extLst>
                <a:ext uri="{FF2B5EF4-FFF2-40B4-BE49-F238E27FC236}">
                  <a16:creationId xmlns:a16="http://schemas.microsoft.com/office/drawing/2014/main" id="{686C0DD1-4B96-45C1-AE94-742167060624}"/>
                </a:ext>
              </a:extLst>
            </p:cNvPr>
            <p:cNvSpPr/>
            <p:nvPr/>
          </p:nvSpPr>
          <p:spPr>
            <a:xfrm>
              <a:off x="4147638" y="1008582"/>
              <a:ext cx="1737595"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632">
                <a:solidFill>
                  <a:srgbClr val="FFFFFF"/>
                </a:solidFill>
                <a:latin typeface="Segoe UI"/>
              </a:endParaRPr>
            </a:p>
          </p:txBody>
        </p:sp>
        <p:sp>
          <p:nvSpPr>
            <p:cNvPr id="102" name="TextBox 101">
              <a:extLst>
                <a:ext uri="{FF2B5EF4-FFF2-40B4-BE49-F238E27FC236}">
                  <a16:creationId xmlns:a16="http://schemas.microsoft.com/office/drawing/2014/main" id="{50D17B0D-E724-4B7C-B79E-D0A4A98F2104}"/>
                </a:ext>
              </a:extLst>
            </p:cNvPr>
            <p:cNvSpPr txBox="1"/>
            <p:nvPr/>
          </p:nvSpPr>
          <p:spPr>
            <a:xfrm>
              <a:off x="4634057" y="1193399"/>
              <a:ext cx="1168314" cy="289779"/>
            </a:xfrm>
            <a:prstGeom prst="rect">
              <a:avLst/>
            </a:prstGeom>
            <a:noFill/>
          </p:spPr>
          <p:txBody>
            <a:bodyPr wrap="square" rtlCol="0">
              <a:spAutoFit/>
            </a:bodyPr>
            <a:lstStyle/>
            <a:p>
              <a:pPr defTabSz="932597">
                <a:defRPr/>
              </a:pPr>
              <a:r>
                <a:rPr lang="en-US" sz="1122">
                  <a:solidFill>
                    <a:srgbClr val="1A1A1A"/>
                  </a:solidFill>
                  <a:latin typeface="Segoe UI Light" panose="020B0502040204020203" pitchFamily="34" charset="0"/>
                  <a:cs typeface="Segoe UI Light" panose="020B0502040204020203" pitchFamily="34" charset="0"/>
                </a:rPr>
                <a:t>Load Balancer</a:t>
              </a:r>
              <a:endParaRPr lang="en-US" sz="1020">
                <a:solidFill>
                  <a:srgbClr val="1A1A1A"/>
                </a:solidFill>
                <a:latin typeface="Segoe UI Light" panose="020B0502040204020203" pitchFamily="34" charset="0"/>
                <a:cs typeface="Segoe UI Light" panose="020B0502040204020203" pitchFamily="34" charset="0"/>
              </a:endParaRPr>
            </a:p>
          </p:txBody>
        </p:sp>
        <p:pic>
          <p:nvPicPr>
            <p:cNvPr id="103" name="Picture 2" descr="Image result for standard load balancer icon">
              <a:extLst>
                <a:ext uri="{FF2B5EF4-FFF2-40B4-BE49-F238E27FC236}">
                  <a16:creationId xmlns:a16="http://schemas.microsoft.com/office/drawing/2014/main" id="{D42A413E-697F-422E-B38B-96F964A10C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885" t="-10981" r="19208"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a:extLst>
              <a:ext uri="{FF2B5EF4-FFF2-40B4-BE49-F238E27FC236}">
                <a16:creationId xmlns:a16="http://schemas.microsoft.com/office/drawing/2014/main" id="{9756FFCC-FF9A-4F2A-813B-990E91001933}"/>
              </a:ext>
            </a:extLst>
          </p:cNvPr>
          <p:cNvGrpSpPr/>
          <p:nvPr/>
        </p:nvGrpSpPr>
        <p:grpSpPr>
          <a:xfrm>
            <a:off x="8626422" y="3404594"/>
            <a:ext cx="1489015" cy="603192"/>
            <a:chOff x="2812458" y="2809781"/>
            <a:chExt cx="1596411" cy="646697"/>
          </a:xfrm>
        </p:grpSpPr>
        <p:sp>
          <p:nvSpPr>
            <p:cNvPr id="105" name="Rectangle: Rounded Corners 104">
              <a:extLst>
                <a:ext uri="{FF2B5EF4-FFF2-40B4-BE49-F238E27FC236}">
                  <a16:creationId xmlns:a16="http://schemas.microsoft.com/office/drawing/2014/main" id="{732491E4-D963-4ABD-A84D-C67A1E8F9F67}"/>
                </a:ext>
              </a:extLst>
            </p:cNvPr>
            <p:cNvSpPr/>
            <p:nvPr/>
          </p:nvSpPr>
          <p:spPr>
            <a:xfrm>
              <a:off x="2812458" y="2809781"/>
              <a:ext cx="1596411" cy="646697"/>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632">
                <a:solidFill>
                  <a:srgbClr val="FFFFFF"/>
                </a:solidFill>
                <a:latin typeface="Segoe UI"/>
              </a:endParaRPr>
            </a:p>
          </p:txBody>
        </p:sp>
        <p:pic>
          <p:nvPicPr>
            <p:cNvPr id="106" name="Picture 2" descr="Image result for azure traffic manager logo">
              <a:extLst>
                <a:ext uri="{FF2B5EF4-FFF2-40B4-BE49-F238E27FC236}">
                  <a16:creationId xmlns:a16="http://schemas.microsoft.com/office/drawing/2014/main" id="{5EA83B74-C687-446A-9E8A-67B89794F4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F06D04F0-EA8F-4CB5-8A2A-1687CD7DB777}"/>
                </a:ext>
              </a:extLst>
            </p:cNvPr>
            <p:cNvSpPr txBox="1"/>
            <p:nvPr/>
          </p:nvSpPr>
          <p:spPr>
            <a:xfrm>
              <a:off x="3321001" y="2891111"/>
              <a:ext cx="1087868" cy="478594"/>
            </a:xfrm>
            <a:prstGeom prst="rect">
              <a:avLst/>
            </a:prstGeom>
            <a:noFill/>
          </p:spPr>
          <p:txBody>
            <a:bodyPr wrap="square" rtlCol="0">
              <a:spAutoFit/>
            </a:bodyPr>
            <a:lstStyle/>
            <a:p>
              <a:pPr defTabSz="932597">
                <a:defRPr/>
              </a:pPr>
              <a:r>
                <a:rPr lang="en-US" sz="1122">
                  <a:solidFill>
                    <a:srgbClr val="1A1A1A"/>
                  </a:solidFill>
                  <a:latin typeface="Segoe UI Light" panose="020B0502040204020203" pitchFamily="34" charset="0"/>
                  <a:cs typeface="Segoe UI Light" panose="020B0502040204020203" pitchFamily="34" charset="0"/>
                </a:rPr>
                <a:t>Traffic Manager</a:t>
              </a:r>
              <a:endParaRPr lang="en-US" sz="1020">
                <a:solidFill>
                  <a:srgbClr val="1A1A1A"/>
                </a:solidFill>
                <a:latin typeface="Segoe UI Light" panose="020B0502040204020203" pitchFamily="34" charset="0"/>
                <a:cs typeface="Segoe UI Light" panose="020B0502040204020203" pitchFamily="34" charset="0"/>
              </a:endParaRPr>
            </a:p>
          </p:txBody>
        </p:sp>
      </p:grpSp>
      <p:sp>
        <p:nvSpPr>
          <p:cNvPr id="108" name="TextBox 107">
            <a:extLst>
              <a:ext uri="{FF2B5EF4-FFF2-40B4-BE49-F238E27FC236}">
                <a16:creationId xmlns:a16="http://schemas.microsoft.com/office/drawing/2014/main" id="{FA2A78B7-D4C1-44BA-B499-10E7DDE06783}"/>
              </a:ext>
            </a:extLst>
          </p:cNvPr>
          <p:cNvSpPr txBox="1"/>
          <p:nvPr/>
        </p:nvSpPr>
        <p:spPr>
          <a:xfrm>
            <a:off x="8636045" y="4086175"/>
            <a:ext cx="1484743" cy="384205"/>
          </a:xfrm>
          <a:prstGeom prst="rect">
            <a:avLst/>
          </a:prstGeom>
          <a:noFill/>
        </p:spPr>
        <p:txBody>
          <a:bodyPr wrap="square" lIns="0" tIns="0" rIns="0" bIns="0" rtlCol="0">
            <a:spAutoFit/>
          </a:bodyPr>
          <a:lstStyle/>
          <a:p>
            <a:pPr algn="ctr" defTabSz="932597">
              <a:defRPr/>
            </a:pPr>
            <a:r>
              <a:rPr lang="en-US" sz="2448">
                <a:gradFill>
                  <a:gsLst>
                    <a:gs pos="2917">
                      <a:srgbClr val="1A1A1A"/>
                    </a:gs>
                    <a:gs pos="30000">
                      <a:srgbClr val="1A1A1A"/>
                    </a:gs>
                  </a:gsLst>
                  <a:lin ang="5400000" scaled="0"/>
                </a:gradFill>
                <a:latin typeface="Segoe UI Semibold"/>
              </a:rPr>
              <a:t>+</a:t>
            </a:r>
          </a:p>
        </p:txBody>
      </p:sp>
      <p:sp>
        <p:nvSpPr>
          <p:cNvPr id="4" name="Rectangle 3">
            <a:extLst>
              <a:ext uri="{FF2B5EF4-FFF2-40B4-BE49-F238E27FC236}">
                <a16:creationId xmlns:a16="http://schemas.microsoft.com/office/drawing/2014/main" id="{FAB67EA2-7424-4C9A-AFB0-459BDD98FC97}"/>
              </a:ext>
            </a:extLst>
          </p:cNvPr>
          <p:cNvSpPr/>
          <p:nvPr/>
        </p:nvSpPr>
        <p:spPr>
          <a:xfrm>
            <a:off x="832979" y="3533203"/>
            <a:ext cx="796988" cy="350330"/>
          </a:xfrm>
          <a:prstGeom prst="rect">
            <a:avLst/>
          </a:prstGeom>
        </p:spPr>
        <p:txBody>
          <a:bodyPr wrap="none">
            <a:spAutoFit/>
          </a:bodyPr>
          <a:lstStyle/>
          <a:p>
            <a:pPr algn="r" defTabSz="932597">
              <a:defRPr/>
            </a:pPr>
            <a:r>
              <a:rPr lang="en-US" sz="1632">
                <a:solidFill>
                  <a:srgbClr val="1A1A1A"/>
                </a:solidFill>
                <a:latin typeface="Segoe UI"/>
              </a:rPr>
              <a:t>Global</a:t>
            </a:r>
          </a:p>
        </p:txBody>
      </p:sp>
      <p:sp>
        <p:nvSpPr>
          <p:cNvPr id="114" name="Rectangle 113">
            <a:extLst>
              <a:ext uri="{FF2B5EF4-FFF2-40B4-BE49-F238E27FC236}">
                <a16:creationId xmlns:a16="http://schemas.microsoft.com/office/drawing/2014/main" id="{67310CD6-E403-4CA4-B6FB-514C2F782111}"/>
              </a:ext>
            </a:extLst>
          </p:cNvPr>
          <p:cNvSpPr/>
          <p:nvPr/>
        </p:nvSpPr>
        <p:spPr>
          <a:xfrm>
            <a:off x="605351" y="4454332"/>
            <a:ext cx="1006389" cy="350330"/>
          </a:xfrm>
          <a:prstGeom prst="rect">
            <a:avLst/>
          </a:prstGeom>
        </p:spPr>
        <p:txBody>
          <a:bodyPr wrap="none">
            <a:spAutoFit/>
          </a:bodyPr>
          <a:lstStyle/>
          <a:p>
            <a:pPr algn="r" defTabSz="932597">
              <a:defRPr/>
            </a:pPr>
            <a:r>
              <a:rPr lang="en-US" sz="1632">
                <a:solidFill>
                  <a:srgbClr val="1A1A1A"/>
                </a:solidFill>
                <a:latin typeface="Segoe UI"/>
              </a:rPr>
              <a:t>Regional</a:t>
            </a:r>
          </a:p>
        </p:txBody>
      </p:sp>
      <p:sp>
        <p:nvSpPr>
          <p:cNvPr id="115" name="Rectangle 114">
            <a:extLst>
              <a:ext uri="{FF2B5EF4-FFF2-40B4-BE49-F238E27FC236}">
                <a16:creationId xmlns:a16="http://schemas.microsoft.com/office/drawing/2014/main" id="{DE51CFA2-185C-44E3-9DC7-949BAA61460C}"/>
              </a:ext>
            </a:extLst>
          </p:cNvPr>
          <p:cNvSpPr/>
          <p:nvPr/>
        </p:nvSpPr>
        <p:spPr>
          <a:xfrm>
            <a:off x="672179" y="5186239"/>
            <a:ext cx="902343" cy="350330"/>
          </a:xfrm>
          <a:prstGeom prst="rect">
            <a:avLst/>
          </a:prstGeom>
        </p:spPr>
        <p:txBody>
          <a:bodyPr wrap="none">
            <a:spAutoFit/>
          </a:bodyPr>
          <a:lstStyle/>
          <a:p>
            <a:pPr algn="r" defTabSz="932597">
              <a:defRPr/>
            </a:pPr>
            <a:r>
              <a:rPr lang="en-US" sz="1632">
                <a:solidFill>
                  <a:srgbClr val="1A1A1A"/>
                </a:solidFill>
                <a:latin typeface="Segoe UI"/>
              </a:rPr>
              <a:t>Internal</a:t>
            </a:r>
          </a:p>
        </p:txBody>
      </p:sp>
      <p:sp>
        <p:nvSpPr>
          <p:cNvPr id="116" name="Rectangle 115">
            <a:extLst>
              <a:ext uri="{FF2B5EF4-FFF2-40B4-BE49-F238E27FC236}">
                <a16:creationId xmlns:a16="http://schemas.microsoft.com/office/drawing/2014/main" id="{2796ED5C-AA8F-4141-ADBC-DDABCE05FC84}"/>
              </a:ext>
            </a:extLst>
          </p:cNvPr>
          <p:cNvSpPr/>
          <p:nvPr/>
        </p:nvSpPr>
        <p:spPr>
          <a:xfrm>
            <a:off x="6975964" y="3490746"/>
            <a:ext cx="796988" cy="350330"/>
          </a:xfrm>
          <a:prstGeom prst="rect">
            <a:avLst/>
          </a:prstGeom>
        </p:spPr>
        <p:txBody>
          <a:bodyPr wrap="none">
            <a:spAutoFit/>
          </a:bodyPr>
          <a:lstStyle/>
          <a:p>
            <a:pPr algn="r" defTabSz="932597">
              <a:defRPr/>
            </a:pPr>
            <a:r>
              <a:rPr lang="en-US" sz="1632">
                <a:solidFill>
                  <a:srgbClr val="1A1A1A"/>
                </a:solidFill>
                <a:latin typeface="Segoe UI"/>
              </a:rPr>
              <a:t>Global</a:t>
            </a:r>
          </a:p>
        </p:txBody>
      </p:sp>
      <p:sp>
        <p:nvSpPr>
          <p:cNvPr id="117" name="Rectangle 116">
            <a:extLst>
              <a:ext uri="{FF2B5EF4-FFF2-40B4-BE49-F238E27FC236}">
                <a16:creationId xmlns:a16="http://schemas.microsoft.com/office/drawing/2014/main" id="{2CBA9DD7-00A2-4D18-83E5-2E10F16749E3}"/>
              </a:ext>
            </a:extLst>
          </p:cNvPr>
          <p:cNvSpPr/>
          <p:nvPr/>
        </p:nvSpPr>
        <p:spPr>
          <a:xfrm>
            <a:off x="6737499" y="4685892"/>
            <a:ext cx="1006389" cy="350330"/>
          </a:xfrm>
          <a:prstGeom prst="rect">
            <a:avLst/>
          </a:prstGeom>
        </p:spPr>
        <p:txBody>
          <a:bodyPr wrap="none">
            <a:spAutoFit/>
          </a:bodyPr>
          <a:lstStyle/>
          <a:p>
            <a:pPr algn="r" defTabSz="932597">
              <a:defRPr/>
            </a:pPr>
            <a:r>
              <a:rPr lang="en-US" sz="1632">
                <a:solidFill>
                  <a:srgbClr val="1A1A1A"/>
                </a:solidFill>
                <a:latin typeface="Segoe UI"/>
              </a:rPr>
              <a:t>Regional</a:t>
            </a:r>
          </a:p>
        </p:txBody>
      </p:sp>
      <p:sp>
        <p:nvSpPr>
          <p:cNvPr id="121" name="Rectangle: Rounded Corners 120">
            <a:extLst>
              <a:ext uri="{FF2B5EF4-FFF2-40B4-BE49-F238E27FC236}">
                <a16:creationId xmlns:a16="http://schemas.microsoft.com/office/drawing/2014/main" id="{29274B73-098A-4A2C-A90B-9965FB304B84}"/>
              </a:ext>
            </a:extLst>
          </p:cNvPr>
          <p:cNvSpPr/>
          <p:nvPr/>
        </p:nvSpPr>
        <p:spPr>
          <a:xfrm>
            <a:off x="9738952" y="4584819"/>
            <a:ext cx="783945" cy="1424305"/>
          </a:xfrm>
          <a:prstGeom prst="roundRect">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632">
              <a:solidFill>
                <a:srgbClr val="FFFFFF"/>
              </a:solidFill>
              <a:latin typeface="Segoe UI"/>
            </a:endParaRPr>
          </a:p>
        </p:txBody>
      </p:sp>
      <p:sp>
        <p:nvSpPr>
          <p:cNvPr id="122" name="Rectangle: Rounded Corners 121">
            <a:extLst>
              <a:ext uri="{FF2B5EF4-FFF2-40B4-BE49-F238E27FC236}">
                <a16:creationId xmlns:a16="http://schemas.microsoft.com/office/drawing/2014/main" id="{E2C10FE8-4690-45B2-9BFA-302D9412C358}"/>
              </a:ext>
            </a:extLst>
          </p:cNvPr>
          <p:cNvSpPr/>
          <p:nvPr/>
        </p:nvSpPr>
        <p:spPr>
          <a:xfrm>
            <a:off x="7755241" y="4571609"/>
            <a:ext cx="1776337" cy="1424305"/>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632">
              <a:solidFill>
                <a:srgbClr val="FFFFFF"/>
              </a:solidFill>
              <a:latin typeface="Segoe UI"/>
            </a:endParaRPr>
          </a:p>
        </p:txBody>
      </p:sp>
      <p:sp>
        <p:nvSpPr>
          <p:cNvPr id="123" name="Rectangle: Rounded Corners 122">
            <a:extLst>
              <a:ext uri="{FF2B5EF4-FFF2-40B4-BE49-F238E27FC236}">
                <a16:creationId xmlns:a16="http://schemas.microsoft.com/office/drawing/2014/main" id="{73C47930-A84F-4F45-8DD6-3CC3A3B7BBD9}"/>
              </a:ext>
            </a:extLst>
          </p:cNvPr>
          <p:cNvSpPr/>
          <p:nvPr/>
        </p:nvSpPr>
        <p:spPr>
          <a:xfrm>
            <a:off x="1614407" y="5174987"/>
            <a:ext cx="1612890" cy="1249839"/>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632">
              <a:solidFill>
                <a:srgbClr val="FFFFFF"/>
              </a:solidFill>
              <a:latin typeface="Segoe UI"/>
            </a:endParaRPr>
          </a:p>
        </p:txBody>
      </p:sp>
      <p:sp>
        <p:nvSpPr>
          <p:cNvPr id="124" name="Rectangle 123">
            <a:extLst>
              <a:ext uri="{FF2B5EF4-FFF2-40B4-BE49-F238E27FC236}">
                <a16:creationId xmlns:a16="http://schemas.microsoft.com/office/drawing/2014/main" id="{C3A9FFB9-13A1-46D6-898C-FC724828E128}"/>
              </a:ext>
            </a:extLst>
          </p:cNvPr>
          <p:cNvSpPr/>
          <p:nvPr/>
        </p:nvSpPr>
        <p:spPr>
          <a:xfrm>
            <a:off x="9716554" y="4568262"/>
            <a:ext cx="832757" cy="286306"/>
          </a:xfrm>
          <a:prstGeom prst="rect">
            <a:avLst/>
          </a:prstGeom>
        </p:spPr>
        <p:txBody>
          <a:bodyPr wrap="square">
            <a:spAutoFit/>
          </a:bodyPr>
          <a:lstStyle/>
          <a:p>
            <a:pPr algn="ctr" defTabSz="932597">
              <a:defRPr/>
            </a:pPr>
            <a:r>
              <a:rPr lang="en-US" sz="1224">
                <a:solidFill>
                  <a:srgbClr val="1A1A1A"/>
                </a:solidFill>
                <a:latin typeface="Segoe UI"/>
              </a:rPr>
              <a:t>On Prem</a:t>
            </a:r>
          </a:p>
        </p:txBody>
      </p:sp>
      <p:pic>
        <p:nvPicPr>
          <p:cNvPr id="5" name="Picture 4">
            <a:extLst>
              <a:ext uri="{FF2B5EF4-FFF2-40B4-BE49-F238E27FC236}">
                <a16:creationId xmlns:a16="http://schemas.microsoft.com/office/drawing/2014/main" id="{83DDB79F-D918-4CCF-B5E9-31DFD0A4DF34}"/>
              </a:ext>
            </a:extLst>
          </p:cNvPr>
          <p:cNvPicPr>
            <a:picLocks noChangeAspect="1"/>
          </p:cNvPicPr>
          <p:nvPr/>
        </p:nvPicPr>
        <p:blipFill>
          <a:blip r:embed="rId8"/>
          <a:stretch>
            <a:fillRect/>
          </a:stretch>
        </p:blipFill>
        <p:spPr>
          <a:xfrm>
            <a:off x="9836724" y="5420536"/>
            <a:ext cx="585142" cy="444956"/>
          </a:xfrm>
          <a:prstGeom prst="rect">
            <a:avLst/>
          </a:prstGeom>
        </p:spPr>
      </p:pic>
      <p:pic>
        <p:nvPicPr>
          <p:cNvPr id="125" name="Picture 124">
            <a:extLst>
              <a:ext uri="{FF2B5EF4-FFF2-40B4-BE49-F238E27FC236}">
                <a16:creationId xmlns:a16="http://schemas.microsoft.com/office/drawing/2014/main" id="{30DB1C4D-2DB6-4146-A798-0EE6D6595F8F}"/>
              </a:ext>
            </a:extLst>
          </p:cNvPr>
          <p:cNvPicPr>
            <a:picLocks noChangeAspect="1"/>
          </p:cNvPicPr>
          <p:nvPr/>
        </p:nvPicPr>
        <p:blipFill>
          <a:blip r:embed="rId9">
            <a:duotone>
              <a:prstClr val="black"/>
              <a:schemeClr val="accent5">
                <a:tint val="45000"/>
                <a:satMod val="400000"/>
              </a:schemeClr>
            </a:duotone>
          </a:blip>
          <a:stretch>
            <a:fillRect/>
          </a:stretch>
        </p:blipFill>
        <p:spPr>
          <a:xfrm>
            <a:off x="2031418" y="5998303"/>
            <a:ext cx="333670" cy="333670"/>
          </a:xfrm>
          <a:prstGeom prst="rect">
            <a:avLst/>
          </a:prstGeom>
        </p:spPr>
      </p:pic>
      <p:pic>
        <p:nvPicPr>
          <p:cNvPr id="126" name="Picture 125">
            <a:extLst>
              <a:ext uri="{FF2B5EF4-FFF2-40B4-BE49-F238E27FC236}">
                <a16:creationId xmlns:a16="http://schemas.microsoft.com/office/drawing/2014/main" id="{C509615E-7E9B-42E8-AC24-9C0482FC8329}"/>
              </a:ext>
            </a:extLst>
          </p:cNvPr>
          <p:cNvPicPr>
            <a:picLocks noChangeAspect="1"/>
          </p:cNvPicPr>
          <p:nvPr/>
        </p:nvPicPr>
        <p:blipFill>
          <a:blip r:embed="rId10">
            <a:duotone>
              <a:prstClr val="black"/>
              <a:schemeClr val="accent5">
                <a:tint val="45000"/>
                <a:satMod val="400000"/>
              </a:schemeClr>
            </a:duotone>
          </a:blip>
          <a:stretch>
            <a:fillRect/>
          </a:stretch>
        </p:blipFill>
        <p:spPr>
          <a:xfrm>
            <a:off x="2568948" y="5991921"/>
            <a:ext cx="340549" cy="340549"/>
          </a:xfrm>
          <a:prstGeom prst="rect">
            <a:avLst/>
          </a:prstGeom>
        </p:spPr>
      </p:pic>
      <p:pic>
        <p:nvPicPr>
          <p:cNvPr id="127" name="Picture 126">
            <a:extLst>
              <a:ext uri="{FF2B5EF4-FFF2-40B4-BE49-F238E27FC236}">
                <a16:creationId xmlns:a16="http://schemas.microsoft.com/office/drawing/2014/main" id="{7DFA8E43-6C4B-4C99-AC18-E95A523095B6}"/>
              </a:ext>
            </a:extLst>
          </p:cNvPr>
          <p:cNvPicPr>
            <a:picLocks noChangeAspect="1"/>
          </p:cNvPicPr>
          <p:nvPr/>
        </p:nvPicPr>
        <p:blipFill>
          <a:blip r:embed="rId9">
            <a:duotone>
              <a:prstClr val="black"/>
              <a:schemeClr val="accent5">
                <a:tint val="45000"/>
                <a:satMod val="400000"/>
              </a:schemeClr>
            </a:duotone>
          </a:blip>
          <a:stretch>
            <a:fillRect/>
          </a:stretch>
        </p:blipFill>
        <p:spPr>
          <a:xfrm>
            <a:off x="8211022" y="5451414"/>
            <a:ext cx="333670" cy="333670"/>
          </a:xfrm>
          <a:prstGeom prst="rect">
            <a:avLst/>
          </a:prstGeom>
        </p:spPr>
      </p:pic>
      <p:pic>
        <p:nvPicPr>
          <p:cNvPr id="128" name="Picture 127">
            <a:extLst>
              <a:ext uri="{FF2B5EF4-FFF2-40B4-BE49-F238E27FC236}">
                <a16:creationId xmlns:a16="http://schemas.microsoft.com/office/drawing/2014/main" id="{99B4DF6D-73EE-43BE-B0D3-B12943F4E519}"/>
              </a:ext>
            </a:extLst>
          </p:cNvPr>
          <p:cNvPicPr>
            <a:picLocks noChangeAspect="1"/>
          </p:cNvPicPr>
          <p:nvPr/>
        </p:nvPicPr>
        <p:blipFill>
          <a:blip r:embed="rId10">
            <a:duotone>
              <a:prstClr val="black"/>
              <a:schemeClr val="accent5">
                <a:tint val="45000"/>
                <a:satMod val="400000"/>
              </a:schemeClr>
            </a:duotone>
          </a:blip>
          <a:stretch>
            <a:fillRect/>
          </a:stretch>
        </p:blipFill>
        <p:spPr>
          <a:xfrm>
            <a:off x="8748551" y="5445033"/>
            <a:ext cx="340549" cy="340549"/>
          </a:xfrm>
          <a:prstGeom prst="rect">
            <a:avLst/>
          </a:prstGeom>
        </p:spPr>
      </p:pic>
      <p:pic>
        <p:nvPicPr>
          <p:cNvPr id="7" name="Picture 6">
            <a:extLst>
              <a:ext uri="{FF2B5EF4-FFF2-40B4-BE49-F238E27FC236}">
                <a16:creationId xmlns:a16="http://schemas.microsoft.com/office/drawing/2014/main" id="{8DBE17CE-6B41-4664-B401-2BA9E2CF19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58172" y="4902820"/>
            <a:ext cx="357355" cy="357355"/>
          </a:xfrm>
          <a:prstGeom prst="rect">
            <a:avLst/>
          </a:prstGeom>
        </p:spPr>
      </p:pic>
      <p:grpSp>
        <p:nvGrpSpPr>
          <p:cNvPr id="2" name="Group 1">
            <a:extLst>
              <a:ext uri="{FF2B5EF4-FFF2-40B4-BE49-F238E27FC236}">
                <a16:creationId xmlns:a16="http://schemas.microsoft.com/office/drawing/2014/main" id="{B331B111-D5C6-4B14-960F-8D3DC5AEFA65}"/>
              </a:ext>
            </a:extLst>
          </p:cNvPr>
          <p:cNvGrpSpPr/>
          <p:nvPr/>
        </p:nvGrpSpPr>
        <p:grpSpPr>
          <a:xfrm>
            <a:off x="3728099" y="5130045"/>
            <a:ext cx="1184118" cy="1436915"/>
            <a:chOff x="3321209" y="5154292"/>
            <a:chExt cx="1161005" cy="1408868"/>
          </a:xfrm>
        </p:grpSpPr>
        <p:pic>
          <p:nvPicPr>
            <p:cNvPr id="89" name="Picture 88">
              <a:extLst>
                <a:ext uri="{FF2B5EF4-FFF2-40B4-BE49-F238E27FC236}">
                  <a16:creationId xmlns:a16="http://schemas.microsoft.com/office/drawing/2014/main" id="{365CF43E-FEA4-4175-B15D-F1B7D041FD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39246" y="5667421"/>
              <a:ext cx="268258" cy="268258"/>
            </a:xfrm>
            <a:prstGeom prst="rect">
              <a:avLst/>
            </a:prstGeom>
          </p:spPr>
        </p:pic>
        <p:pic>
          <p:nvPicPr>
            <p:cNvPr id="90" name="Picture 89">
              <a:extLst>
                <a:ext uri="{FF2B5EF4-FFF2-40B4-BE49-F238E27FC236}">
                  <a16:creationId xmlns:a16="http://schemas.microsoft.com/office/drawing/2014/main" id="{B3F50811-2D1C-4EFB-B043-B65956869B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70402" y="5172939"/>
              <a:ext cx="265123" cy="265123"/>
            </a:xfrm>
            <a:prstGeom prst="rect">
              <a:avLst/>
            </a:prstGeom>
          </p:spPr>
        </p:pic>
        <p:pic>
          <p:nvPicPr>
            <p:cNvPr id="91" name="Picture 90">
              <a:extLst>
                <a:ext uri="{FF2B5EF4-FFF2-40B4-BE49-F238E27FC236}">
                  <a16:creationId xmlns:a16="http://schemas.microsoft.com/office/drawing/2014/main" id="{5FF2CCB5-44DD-49AC-B179-4D1CA0FEDB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36337" y="5154292"/>
              <a:ext cx="268258" cy="268258"/>
            </a:xfrm>
            <a:prstGeom prst="rect">
              <a:avLst/>
            </a:prstGeom>
          </p:spPr>
        </p:pic>
        <p:pic>
          <p:nvPicPr>
            <p:cNvPr id="92" name="Picture 14" descr="Image result for azure logic apps icon">
              <a:extLst>
                <a:ext uri="{FF2B5EF4-FFF2-40B4-BE49-F238E27FC236}">
                  <a16:creationId xmlns:a16="http://schemas.microsoft.com/office/drawing/2014/main" id="{B6CFC5E5-728C-435F-B9AC-E93B12CA41B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73935" y="6078029"/>
              <a:ext cx="360871" cy="360871"/>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9E81A676-2F0D-4070-A26E-ECB0623E6819}"/>
                </a:ext>
              </a:extLst>
            </p:cNvPr>
            <p:cNvSpPr txBox="1"/>
            <p:nvPr/>
          </p:nvSpPr>
          <p:spPr>
            <a:xfrm>
              <a:off x="3347512" y="5423099"/>
              <a:ext cx="639203" cy="202235"/>
            </a:xfrm>
            <a:prstGeom prst="rect">
              <a:avLst/>
            </a:prstGeom>
            <a:noFill/>
          </p:spPr>
          <p:txBody>
            <a:bodyPr wrap="square" rtlCol="0">
              <a:spAutoFit/>
            </a:bodyPr>
            <a:lstStyle/>
            <a:p>
              <a:pPr algn="ctr" defTabSz="932597">
                <a:defRPr/>
              </a:pPr>
              <a:r>
                <a:rPr lang="en-US" sz="714">
                  <a:solidFill>
                    <a:srgbClr val="1A1A1A"/>
                  </a:solidFill>
                  <a:latin typeface="Segoe UI" panose="020B0502040204020203" pitchFamily="34" charset="0"/>
                  <a:cs typeface="Segoe UI" panose="020B0502040204020203" pitchFamily="34" charset="0"/>
                </a:rPr>
                <a:t>Web Apps</a:t>
              </a:r>
            </a:p>
          </p:txBody>
        </p:sp>
        <p:sp>
          <p:nvSpPr>
            <p:cNvPr id="95" name="TextBox 94">
              <a:extLst>
                <a:ext uri="{FF2B5EF4-FFF2-40B4-BE49-F238E27FC236}">
                  <a16:creationId xmlns:a16="http://schemas.microsoft.com/office/drawing/2014/main" id="{6FCB7BB1-9912-4B29-8DBC-DE1F8F365757}"/>
                </a:ext>
              </a:extLst>
            </p:cNvPr>
            <p:cNvSpPr txBox="1"/>
            <p:nvPr/>
          </p:nvSpPr>
          <p:spPr>
            <a:xfrm>
              <a:off x="3321209" y="5912017"/>
              <a:ext cx="699230" cy="202235"/>
            </a:xfrm>
            <a:prstGeom prst="rect">
              <a:avLst/>
            </a:prstGeom>
            <a:noFill/>
          </p:spPr>
          <p:txBody>
            <a:bodyPr wrap="none" rtlCol="0">
              <a:spAutoFit/>
            </a:bodyPr>
            <a:lstStyle/>
            <a:p>
              <a:pPr algn="ctr" defTabSz="932597">
                <a:defRPr/>
              </a:pPr>
              <a:r>
                <a:rPr lang="en-US" sz="714">
                  <a:solidFill>
                    <a:srgbClr val="1A1A1A"/>
                  </a:solidFill>
                  <a:latin typeface="Segoe UI" panose="020B0502040204020203" pitchFamily="34" charset="0"/>
                  <a:cs typeface="Segoe UI" panose="020B0502040204020203" pitchFamily="34" charset="0"/>
                </a:rPr>
                <a:t>Mobile Apps</a:t>
              </a:r>
            </a:p>
          </p:txBody>
        </p:sp>
        <p:sp>
          <p:nvSpPr>
            <p:cNvPr id="96" name="TextBox 95">
              <a:extLst>
                <a:ext uri="{FF2B5EF4-FFF2-40B4-BE49-F238E27FC236}">
                  <a16:creationId xmlns:a16="http://schemas.microsoft.com/office/drawing/2014/main" id="{C486D959-01B4-4A54-8DBB-496561935E44}"/>
                </a:ext>
              </a:extLst>
            </p:cNvPr>
            <p:cNvSpPr txBox="1"/>
            <p:nvPr/>
          </p:nvSpPr>
          <p:spPr>
            <a:xfrm>
              <a:off x="3928264" y="5418082"/>
              <a:ext cx="551754" cy="202235"/>
            </a:xfrm>
            <a:prstGeom prst="rect">
              <a:avLst/>
            </a:prstGeom>
            <a:noFill/>
          </p:spPr>
          <p:txBody>
            <a:bodyPr wrap="none" rtlCol="0">
              <a:spAutoFit/>
            </a:bodyPr>
            <a:lstStyle/>
            <a:p>
              <a:pPr algn="ctr" defTabSz="932597">
                <a:defRPr/>
              </a:pPr>
              <a:r>
                <a:rPr lang="en-US" sz="714">
                  <a:solidFill>
                    <a:srgbClr val="1A1A1A"/>
                  </a:solidFill>
                  <a:latin typeface="Segoe UI" panose="020B0502040204020203" pitchFamily="34" charset="0"/>
                  <a:cs typeface="Segoe UI" panose="020B0502040204020203" pitchFamily="34" charset="0"/>
                </a:rPr>
                <a:t>API Apps</a:t>
              </a:r>
            </a:p>
          </p:txBody>
        </p:sp>
        <p:sp>
          <p:nvSpPr>
            <p:cNvPr id="97" name="TextBox 96">
              <a:extLst>
                <a:ext uri="{FF2B5EF4-FFF2-40B4-BE49-F238E27FC236}">
                  <a16:creationId xmlns:a16="http://schemas.microsoft.com/office/drawing/2014/main" id="{A2FCEE97-02CF-4C36-9C63-E66A44382480}"/>
                </a:ext>
              </a:extLst>
            </p:cNvPr>
            <p:cNvSpPr txBox="1"/>
            <p:nvPr/>
          </p:nvSpPr>
          <p:spPr>
            <a:xfrm>
              <a:off x="3595645" y="6360925"/>
              <a:ext cx="631904" cy="202235"/>
            </a:xfrm>
            <a:prstGeom prst="rect">
              <a:avLst/>
            </a:prstGeom>
            <a:noFill/>
          </p:spPr>
          <p:txBody>
            <a:bodyPr wrap="none" rtlCol="0">
              <a:spAutoFit/>
            </a:bodyPr>
            <a:lstStyle/>
            <a:p>
              <a:pPr algn="ctr" defTabSz="932597">
                <a:defRPr/>
              </a:pPr>
              <a:r>
                <a:rPr lang="en-US" sz="714">
                  <a:solidFill>
                    <a:srgbClr val="1A1A1A"/>
                  </a:solidFill>
                  <a:latin typeface="Segoe UI" panose="020B0502040204020203" pitchFamily="34" charset="0"/>
                  <a:cs typeface="Segoe UI" panose="020B0502040204020203" pitchFamily="34" charset="0"/>
                </a:rPr>
                <a:t>Logic Apps</a:t>
              </a:r>
            </a:p>
          </p:txBody>
        </p:sp>
        <p:pic>
          <p:nvPicPr>
            <p:cNvPr id="8" name="Picture 7">
              <a:extLst>
                <a:ext uri="{FF2B5EF4-FFF2-40B4-BE49-F238E27FC236}">
                  <a16:creationId xmlns:a16="http://schemas.microsoft.com/office/drawing/2014/main" id="{3746F9EF-DB0B-4B1A-A6C7-7F7E1F74232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44656" y="5643186"/>
              <a:ext cx="305730" cy="305730"/>
            </a:xfrm>
            <a:prstGeom prst="rect">
              <a:avLst/>
            </a:prstGeom>
          </p:spPr>
        </p:pic>
        <p:sp>
          <p:nvSpPr>
            <p:cNvPr id="88" name="TextBox 87">
              <a:extLst>
                <a:ext uri="{FF2B5EF4-FFF2-40B4-BE49-F238E27FC236}">
                  <a16:creationId xmlns:a16="http://schemas.microsoft.com/office/drawing/2014/main" id="{AAFE4208-B221-44DE-9FDB-71F1FCA545C5}"/>
                </a:ext>
              </a:extLst>
            </p:cNvPr>
            <p:cNvSpPr txBox="1"/>
            <p:nvPr/>
          </p:nvSpPr>
          <p:spPr>
            <a:xfrm>
              <a:off x="3912826" y="5907381"/>
              <a:ext cx="569388" cy="202235"/>
            </a:xfrm>
            <a:prstGeom prst="rect">
              <a:avLst/>
            </a:prstGeom>
            <a:noFill/>
          </p:spPr>
          <p:txBody>
            <a:bodyPr wrap="none" rtlCol="0">
              <a:spAutoFit/>
            </a:bodyPr>
            <a:lstStyle/>
            <a:p>
              <a:pPr algn="ctr" defTabSz="932597">
                <a:defRPr/>
              </a:pPr>
              <a:r>
                <a:rPr lang="en-US" sz="714">
                  <a:solidFill>
                    <a:srgbClr val="1A1A1A"/>
                  </a:solidFill>
                  <a:latin typeface="Segoe UI" panose="020B0502040204020203" pitchFamily="34" charset="0"/>
                  <a:cs typeface="Segoe UI" panose="020B0502040204020203" pitchFamily="34" charset="0"/>
                </a:rPr>
                <a:t>Functions</a:t>
              </a:r>
            </a:p>
          </p:txBody>
        </p:sp>
      </p:grpSp>
      <p:grpSp>
        <p:nvGrpSpPr>
          <p:cNvPr id="137" name="Group 136">
            <a:extLst>
              <a:ext uri="{FF2B5EF4-FFF2-40B4-BE49-F238E27FC236}">
                <a16:creationId xmlns:a16="http://schemas.microsoft.com/office/drawing/2014/main" id="{EB9B4268-615C-4887-BC38-676C1A2E11B4}"/>
              </a:ext>
            </a:extLst>
          </p:cNvPr>
          <p:cNvGrpSpPr/>
          <p:nvPr/>
        </p:nvGrpSpPr>
        <p:grpSpPr>
          <a:xfrm>
            <a:off x="692476" y="477479"/>
            <a:ext cx="625099" cy="516840"/>
            <a:chOff x="5002941" y="4585507"/>
            <a:chExt cx="609753" cy="504153"/>
          </a:xfrm>
        </p:grpSpPr>
        <p:sp>
          <p:nvSpPr>
            <p:cNvPr id="146" name="Freeform 19">
              <a:extLst>
                <a:ext uri="{FF2B5EF4-FFF2-40B4-BE49-F238E27FC236}">
                  <a16:creationId xmlns:a16="http://schemas.microsoft.com/office/drawing/2014/main" id="{A674175A-5392-472B-A131-CA3DBC084EA6}"/>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47" name="Line 20">
              <a:extLst>
                <a:ext uri="{FF2B5EF4-FFF2-40B4-BE49-F238E27FC236}">
                  <a16:creationId xmlns:a16="http://schemas.microsoft.com/office/drawing/2014/main" id="{2CAE074E-27D8-4787-AF19-389E912B74D8}"/>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48" name="Line 22">
              <a:extLst>
                <a:ext uri="{FF2B5EF4-FFF2-40B4-BE49-F238E27FC236}">
                  <a16:creationId xmlns:a16="http://schemas.microsoft.com/office/drawing/2014/main" id="{0694FC0A-22B8-4D0B-9D22-87ACBEF18820}"/>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49" name="Line 23">
              <a:extLst>
                <a:ext uri="{FF2B5EF4-FFF2-40B4-BE49-F238E27FC236}">
                  <a16:creationId xmlns:a16="http://schemas.microsoft.com/office/drawing/2014/main" id="{C231D3DE-49E2-4D4D-8C9F-722AD4D2C24F}"/>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50" name="Line 24">
              <a:extLst>
                <a:ext uri="{FF2B5EF4-FFF2-40B4-BE49-F238E27FC236}">
                  <a16:creationId xmlns:a16="http://schemas.microsoft.com/office/drawing/2014/main" id="{B6E3FB52-A198-4EFF-B887-818A83ED2F8E}"/>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51" name="Line 25">
              <a:extLst>
                <a:ext uri="{FF2B5EF4-FFF2-40B4-BE49-F238E27FC236}">
                  <a16:creationId xmlns:a16="http://schemas.microsoft.com/office/drawing/2014/main" id="{3F6804AD-FFE3-4CD3-9CB6-BF86BBB391F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52" name="Line 26">
              <a:extLst>
                <a:ext uri="{FF2B5EF4-FFF2-40B4-BE49-F238E27FC236}">
                  <a16:creationId xmlns:a16="http://schemas.microsoft.com/office/drawing/2014/main" id="{426D98F9-CD31-4B72-BFF0-CD4834BEF641}"/>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grpSp>
      <p:cxnSp>
        <p:nvCxnSpPr>
          <p:cNvPr id="65" name="Straight Connector 64">
            <a:extLst>
              <a:ext uri="{FF2B5EF4-FFF2-40B4-BE49-F238E27FC236}">
                <a16:creationId xmlns:a16="http://schemas.microsoft.com/office/drawing/2014/main" id="{62292805-2CEE-4C36-BB84-7A90F37883F5}"/>
              </a:ext>
            </a:extLst>
          </p:cNvPr>
          <p:cNvCxnSpPr>
            <a:cxnSpLocks/>
          </p:cNvCxnSpPr>
          <p:nvPr/>
        </p:nvCxnSpPr>
        <p:spPr>
          <a:xfrm>
            <a:off x="6141095" y="2009032"/>
            <a:ext cx="0" cy="4515388"/>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0613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E68608-A728-DA45-953C-67ABF4FC3EB5}"/>
              </a:ext>
            </a:extLst>
          </p:cNvPr>
          <p:cNvSpPr/>
          <p:nvPr/>
        </p:nvSpPr>
        <p:spPr bwMode="auto">
          <a:xfrm>
            <a:off x="7007936" y="1971789"/>
            <a:ext cx="5648911" cy="5022735"/>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Freeform: Shape 41">
            <a:extLst>
              <a:ext uri="{FF2B5EF4-FFF2-40B4-BE49-F238E27FC236}">
                <a16:creationId xmlns:a16="http://schemas.microsoft.com/office/drawing/2014/main" id="{A8560B31-D477-49BD-BDFC-A00FD67BE5A3}"/>
              </a:ext>
            </a:extLst>
          </p:cNvPr>
          <p:cNvSpPr/>
          <p:nvPr/>
        </p:nvSpPr>
        <p:spPr bwMode="auto">
          <a:xfrm>
            <a:off x="7765961" y="2237071"/>
            <a:ext cx="4298400" cy="4598473"/>
          </a:xfrm>
          <a:custGeom>
            <a:avLst/>
            <a:gdLst>
              <a:gd name="connsiteX0" fmla="*/ 1970342 w 4214500"/>
              <a:gd name="connsiteY0" fmla="*/ 0 h 4508716"/>
              <a:gd name="connsiteX1" fmla="*/ 3044903 w 4214500"/>
              <a:gd name="connsiteY1" fmla="*/ 272089 h 4508716"/>
              <a:gd name="connsiteX2" fmla="*/ 3124715 w 4214500"/>
              <a:gd name="connsiteY2" fmla="*/ 320576 h 4508716"/>
              <a:gd name="connsiteX3" fmla="*/ 2252663 w 4214500"/>
              <a:gd name="connsiteY3" fmla="*/ 752475 h 4508716"/>
              <a:gd name="connsiteX4" fmla="*/ 2457450 w 4214500"/>
              <a:gd name="connsiteY4" fmla="*/ 1238250 h 4508716"/>
              <a:gd name="connsiteX5" fmla="*/ 2909888 w 4214500"/>
              <a:gd name="connsiteY5" fmla="*/ 1243013 h 4508716"/>
              <a:gd name="connsiteX6" fmla="*/ 2705100 w 4214500"/>
              <a:gd name="connsiteY6" fmla="*/ 1552575 h 4508716"/>
              <a:gd name="connsiteX7" fmla="*/ 2071688 w 4214500"/>
              <a:gd name="connsiteY7" fmla="*/ 1709738 h 4508716"/>
              <a:gd name="connsiteX8" fmla="*/ 1685925 w 4214500"/>
              <a:gd name="connsiteY8" fmla="*/ 2157413 h 4508716"/>
              <a:gd name="connsiteX9" fmla="*/ 1743075 w 4214500"/>
              <a:gd name="connsiteY9" fmla="*/ 2833688 h 4508716"/>
              <a:gd name="connsiteX10" fmla="*/ 2066925 w 4214500"/>
              <a:gd name="connsiteY10" fmla="*/ 2957513 h 4508716"/>
              <a:gd name="connsiteX11" fmla="*/ 2495550 w 4214500"/>
              <a:gd name="connsiteY11" fmla="*/ 2919413 h 4508716"/>
              <a:gd name="connsiteX12" fmla="*/ 2714625 w 4214500"/>
              <a:gd name="connsiteY12" fmla="*/ 3305175 h 4508716"/>
              <a:gd name="connsiteX13" fmla="*/ 2847975 w 4214500"/>
              <a:gd name="connsiteY13" fmla="*/ 4162425 h 4508716"/>
              <a:gd name="connsiteX14" fmla="*/ 3481388 w 4214500"/>
              <a:gd name="connsiteY14" fmla="*/ 3486150 h 4508716"/>
              <a:gd name="connsiteX15" fmla="*/ 3971925 w 4214500"/>
              <a:gd name="connsiteY15" fmla="*/ 2562225 h 4508716"/>
              <a:gd name="connsiteX16" fmla="*/ 3714750 w 4214500"/>
              <a:gd name="connsiteY16" fmla="*/ 2566988 h 4508716"/>
              <a:gd name="connsiteX17" fmla="*/ 3162300 w 4214500"/>
              <a:gd name="connsiteY17" fmla="*/ 1824038 h 4508716"/>
              <a:gd name="connsiteX18" fmla="*/ 3228975 w 4214500"/>
              <a:gd name="connsiteY18" fmla="*/ 1676400 h 4508716"/>
              <a:gd name="connsiteX19" fmla="*/ 3562350 w 4214500"/>
              <a:gd name="connsiteY19" fmla="*/ 1843088 h 4508716"/>
              <a:gd name="connsiteX20" fmla="*/ 3871913 w 4214500"/>
              <a:gd name="connsiteY20" fmla="*/ 2295525 h 4508716"/>
              <a:gd name="connsiteX21" fmla="*/ 3805238 w 4214500"/>
              <a:gd name="connsiteY21" fmla="*/ 2443163 h 4508716"/>
              <a:gd name="connsiteX22" fmla="*/ 4214500 w 4214500"/>
              <a:gd name="connsiteY22" fmla="*/ 2456365 h 4508716"/>
              <a:gd name="connsiteX23" fmla="*/ 4213061 w 4214500"/>
              <a:gd name="connsiteY23" fmla="*/ 2484853 h 4508716"/>
              <a:gd name="connsiteX24" fmla="*/ 1970342 w 4214500"/>
              <a:gd name="connsiteY24" fmla="*/ 4508716 h 4508716"/>
              <a:gd name="connsiteX25" fmla="*/ 1092844 w 4214500"/>
              <a:gd name="connsiteY25" fmla="*/ 4331557 h 4508716"/>
              <a:gd name="connsiteX26" fmla="*/ 928037 w 4214500"/>
              <a:gd name="connsiteY26" fmla="*/ 4252166 h 4508716"/>
              <a:gd name="connsiteX27" fmla="*/ 1100137 w 4214500"/>
              <a:gd name="connsiteY27" fmla="*/ 4062413 h 4508716"/>
              <a:gd name="connsiteX28" fmla="*/ 1052512 w 4214500"/>
              <a:gd name="connsiteY28" fmla="*/ 3690938 h 4508716"/>
              <a:gd name="connsiteX29" fmla="*/ 676275 w 4214500"/>
              <a:gd name="connsiteY29" fmla="*/ 3452813 h 4508716"/>
              <a:gd name="connsiteX30" fmla="*/ 276225 w 4214500"/>
              <a:gd name="connsiteY30" fmla="*/ 3338513 h 4508716"/>
              <a:gd name="connsiteX31" fmla="*/ 0 w 4214500"/>
              <a:gd name="connsiteY31" fmla="*/ 2947988 h 4508716"/>
              <a:gd name="connsiteX32" fmla="*/ 238125 w 4214500"/>
              <a:gd name="connsiteY32" fmla="*/ 2281238 h 4508716"/>
              <a:gd name="connsiteX33" fmla="*/ 533400 w 4214500"/>
              <a:gd name="connsiteY33" fmla="*/ 2271713 h 4508716"/>
              <a:gd name="connsiteX34" fmla="*/ 800100 w 4214500"/>
              <a:gd name="connsiteY34" fmla="*/ 2628901 h 4508716"/>
              <a:gd name="connsiteX35" fmla="*/ 1100137 w 4214500"/>
              <a:gd name="connsiteY35" fmla="*/ 2462213 h 4508716"/>
              <a:gd name="connsiteX36" fmla="*/ 981075 w 4214500"/>
              <a:gd name="connsiteY36" fmla="*/ 2100263 h 4508716"/>
              <a:gd name="connsiteX37" fmla="*/ 1104900 w 4214500"/>
              <a:gd name="connsiteY37" fmla="*/ 1647826 h 4508716"/>
              <a:gd name="connsiteX38" fmla="*/ 1685925 w 4214500"/>
              <a:gd name="connsiteY38" fmla="*/ 1081088 h 4508716"/>
              <a:gd name="connsiteX39" fmla="*/ 1328737 w 4214500"/>
              <a:gd name="connsiteY39" fmla="*/ 638176 h 4508716"/>
              <a:gd name="connsiteX40" fmla="*/ 1081087 w 4214500"/>
              <a:gd name="connsiteY40" fmla="*/ 928688 h 4508716"/>
              <a:gd name="connsiteX41" fmla="*/ 147090 w 4214500"/>
              <a:gd name="connsiteY41" fmla="*/ 932281 h 4508716"/>
              <a:gd name="connsiteX42" fmla="*/ 230770 w 4214500"/>
              <a:gd name="connsiteY42" fmla="*/ 820377 h 4508716"/>
              <a:gd name="connsiteX43" fmla="*/ 1970342 w 4214500"/>
              <a:gd name="connsiteY43" fmla="*/ 0 h 450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14500" h="4508716">
                <a:moveTo>
                  <a:pt x="1970342" y="0"/>
                </a:moveTo>
                <a:cubicBezTo>
                  <a:pt x="2359420" y="0"/>
                  <a:pt x="2725476" y="98565"/>
                  <a:pt x="3044903" y="272089"/>
                </a:cubicBezTo>
                <a:lnTo>
                  <a:pt x="3124715" y="320576"/>
                </a:lnTo>
                <a:lnTo>
                  <a:pt x="2252663" y="752475"/>
                </a:lnTo>
                <a:lnTo>
                  <a:pt x="2457450" y="1238250"/>
                </a:lnTo>
                <a:lnTo>
                  <a:pt x="2909888" y="1243013"/>
                </a:lnTo>
                <a:lnTo>
                  <a:pt x="2705100" y="1552575"/>
                </a:lnTo>
                <a:lnTo>
                  <a:pt x="2071688" y="1709738"/>
                </a:lnTo>
                <a:lnTo>
                  <a:pt x="1685925" y="2157413"/>
                </a:lnTo>
                <a:lnTo>
                  <a:pt x="1743075" y="2833688"/>
                </a:lnTo>
                <a:lnTo>
                  <a:pt x="2066925" y="2957513"/>
                </a:lnTo>
                <a:lnTo>
                  <a:pt x="2495550" y="2919413"/>
                </a:lnTo>
                <a:lnTo>
                  <a:pt x="2714625" y="3305175"/>
                </a:lnTo>
                <a:lnTo>
                  <a:pt x="2847975" y="4162425"/>
                </a:lnTo>
                <a:lnTo>
                  <a:pt x="3481388" y="3486150"/>
                </a:lnTo>
                <a:lnTo>
                  <a:pt x="3971925" y="2562225"/>
                </a:lnTo>
                <a:lnTo>
                  <a:pt x="3714750" y="2566988"/>
                </a:lnTo>
                <a:lnTo>
                  <a:pt x="3162300" y="1824038"/>
                </a:lnTo>
                <a:lnTo>
                  <a:pt x="3228975" y="1676400"/>
                </a:lnTo>
                <a:lnTo>
                  <a:pt x="3562350" y="1843088"/>
                </a:lnTo>
                <a:lnTo>
                  <a:pt x="3871913" y="2295525"/>
                </a:lnTo>
                <a:lnTo>
                  <a:pt x="3805238" y="2443163"/>
                </a:lnTo>
                <a:lnTo>
                  <a:pt x="4214500" y="2456365"/>
                </a:lnTo>
                <a:lnTo>
                  <a:pt x="4213061" y="2484853"/>
                </a:lnTo>
                <a:cubicBezTo>
                  <a:pt x="4097616" y="3621627"/>
                  <a:pt x="3137575" y="4508716"/>
                  <a:pt x="1970342" y="4508716"/>
                </a:cubicBezTo>
                <a:cubicBezTo>
                  <a:pt x="1659080" y="4508716"/>
                  <a:pt x="1362552" y="4445634"/>
                  <a:pt x="1092844" y="4331557"/>
                </a:cubicBezTo>
                <a:lnTo>
                  <a:pt x="928037" y="4252166"/>
                </a:lnTo>
                <a:lnTo>
                  <a:pt x="1100137" y="4062413"/>
                </a:lnTo>
                <a:lnTo>
                  <a:pt x="1052512" y="3690938"/>
                </a:lnTo>
                <a:lnTo>
                  <a:pt x="676275" y="3452813"/>
                </a:lnTo>
                <a:lnTo>
                  <a:pt x="276225" y="3338513"/>
                </a:lnTo>
                <a:lnTo>
                  <a:pt x="0" y="2947988"/>
                </a:lnTo>
                <a:lnTo>
                  <a:pt x="238125" y="2281238"/>
                </a:lnTo>
                <a:lnTo>
                  <a:pt x="533400" y="2271713"/>
                </a:lnTo>
                <a:lnTo>
                  <a:pt x="800100" y="2628901"/>
                </a:lnTo>
                <a:lnTo>
                  <a:pt x="1100137" y="2462213"/>
                </a:lnTo>
                <a:lnTo>
                  <a:pt x="981075" y="2100263"/>
                </a:lnTo>
                <a:lnTo>
                  <a:pt x="1104900" y="1647826"/>
                </a:lnTo>
                <a:lnTo>
                  <a:pt x="1685925" y="1081088"/>
                </a:lnTo>
                <a:lnTo>
                  <a:pt x="1328737" y="638176"/>
                </a:lnTo>
                <a:lnTo>
                  <a:pt x="1081087" y="928688"/>
                </a:lnTo>
                <a:lnTo>
                  <a:pt x="147090" y="932281"/>
                </a:lnTo>
                <a:lnTo>
                  <a:pt x="230770" y="820377"/>
                </a:lnTo>
                <a:cubicBezTo>
                  <a:pt x="644252" y="319352"/>
                  <a:pt x="1270003" y="0"/>
                  <a:pt x="1970342" y="0"/>
                </a:cubicBezTo>
                <a:close/>
              </a:path>
            </a:pathLst>
          </a:custGeom>
          <a:solidFill>
            <a:srgbClr val="C2C2C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pic>
        <p:nvPicPr>
          <p:cNvPr id="6" name="Graphic 5">
            <a:extLst>
              <a:ext uri="{FF2B5EF4-FFF2-40B4-BE49-F238E27FC236}">
                <a16:creationId xmlns:a16="http://schemas.microsoft.com/office/drawing/2014/main" id="{F13B215C-6EE2-4060-89CB-365DABB084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1465" y="2220764"/>
            <a:ext cx="4610844" cy="4637344"/>
          </a:xfrm>
          <a:prstGeom prst="rect">
            <a:avLst/>
          </a:prstGeom>
        </p:spPr>
      </p:pic>
      <p:sp>
        <p:nvSpPr>
          <p:cNvPr id="109" name="people_4" title="Icon of a person">
            <a:extLst>
              <a:ext uri="{FF2B5EF4-FFF2-40B4-BE49-F238E27FC236}">
                <a16:creationId xmlns:a16="http://schemas.microsoft.com/office/drawing/2014/main" id="{5384A869-CCD2-4F63-B1A4-DC41C50A531C}"/>
              </a:ext>
            </a:extLst>
          </p:cNvPr>
          <p:cNvSpPr>
            <a:spLocks noChangeAspect="1" noEditPoints="1"/>
          </p:cNvSpPr>
          <p:nvPr/>
        </p:nvSpPr>
        <p:spPr bwMode="auto">
          <a:xfrm>
            <a:off x="10506461" y="3155175"/>
            <a:ext cx="273511" cy="30577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 name="Arc 11">
            <a:extLst>
              <a:ext uri="{FF2B5EF4-FFF2-40B4-BE49-F238E27FC236}">
                <a16:creationId xmlns:a16="http://schemas.microsoft.com/office/drawing/2014/main" id="{68F0BD38-652C-4712-A218-993680E56746}"/>
              </a:ext>
            </a:extLst>
          </p:cNvPr>
          <p:cNvSpPr/>
          <p:nvPr/>
        </p:nvSpPr>
        <p:spPr>
          <a:xfrm rot="1750712">
            <a:off x="10407021" y="2419969"/>
            <a:ext cx="679599" cy="783937"/>
          </a:xfrm>
          <a:prstGeom prst="arc">
            <a:avLst>
              <a:gd name="adj1" fmla="val 7854967"/>
              <a:gd name="adj2" fmla="val 19123660"/>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2" name="Arc 111">
            <a:extLst>
              <a:ext uri="{FF2B5EF4-FFF2-40B4-BE49-F238E27FC236}">
                <a16:creationId xmlns:a16="http://schemas.microsoft.com/office/drawing/2014/main" id="{4191874A-AECE-42CF-95E5-736F213FC6FD}"/>
              </a:ext>
            </a:extLst>
          </p:cNvPr>
          <p:cNvSpPr/>
          <p:nvPr/>
        </p:nvSpPr>
        <p:spPr>
          <a:xfrm rot="4383228" flipH="1">
            <a:off x="8644595" y="2397590"/>
            <a:ext cx="1296044" cy="2126729"/>
          </a:xfrm>
          <a:prstGeom prst="arc">
            <a:avLst>
              <a:gd name="adj1" fmla="val 16734804"/>
              <a:gd name="adj2" fmla="val 3289176"/>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3" name="Arc 112">
            <a:extLst>
              <a:ext uri="{FF2B5EF4-FFF2-40B4-BE49-F238E27FC236}">
                <a16:creationId xmlns:a16="http://schemas.microsoft.com/office/drawing/2014/main" id="{1F26D49D-31C8-4D67-8101-9ADE7666235D}"/>
              </a:ext>
            </a:extLst>
          </p:cNvPr>
          <p:cNvSpPr/>
          <p:nvPr/>
        </p:nvSpPr>
        <p:spPr>
          <a:xfrm rot="5021410" flipH="1">
            <a:off x="8449529" y="3310574"/>
            <a:ext cx="2679446" cy="2369347"/>
          </a:xfrm>
          <a:prstGeom prst="arc">
            <a:avLst>
              <a:gd name="adj1" fmla="val 20250829"/>
              <a:gd name="adj2" fmla="val 3922804"/>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pic>
        <p:nvPicPr>
          <p:cNvPr id="3" name="Graphic 2">
            <a:extLst>
              <a:ext uri="{FF2B5EF4-FFF2-40B4-BE49-F238E27FC236}">
                <a16:creationId xmlns:a16="http://schemas.microsoft.com/office/drawing/2014/main" id="{3476035A-100C-4F1D-BA45-02F404C609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7938" y="3227798"/>
            <a:ext cx="485731" cy="485731"/>
          </a:xfrm>
          <a:prstGeom prst="rect">
            <a:avLst/>
          </a:prstGeom>
        </p:spPr>
      </p:pic>
      <p:pic>
        <p:nvPicPr>
          <p:cNvPr id="32" name="Graphic 31">
            <a:extLst>
              <a:ext uri="{FF2B5EF4-FFF2-40B4-BE49-F238E27FC236}">
                <a16:creationId xmlns:a16="http://schemas.microsoft.com/office/drawing/2014/main" id="{B049A819-E442-4F62-9D1B-673DA528E1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80661" y="3945985"/>
            <a:ext cx="1192453" cy="1192453"/>
          </a:xfrm>
          <a:prstGeom prst="rect">
            <a:avLst/>
          </a:prstGeom>
        </p:spPr>
      </p:pic>
      <p:pic>
        <p:nvPicPr>
          <p:cNvPr id="33" name="Graphic 32">
            <a:extLst>
              <a:ext uri="{FF2B5EF4-FFF2-40B4-BE49-F238E27FC236}">
                <a16:creationId xmlns:a16="http://schemas.microsoft.com/office/drawing/2014/main" id="{707BCE46-9FA0-4150-B51D-D0AE5DC2BA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21647" y="4050782"/>
            <a:ext cx="485731" cy="485731"/>
          </a:xfrm>
          <a:prstGeom prst="rect">
            <a:avLst/>
          </a:prstGeom>
        </p:spPr>
      </p:pic>
      <p:pic>
        <p:nvPicPr>
          <p:cNvPr id="34" name="Graphic 33">
            <a:extLst>
              <a:ext uri="{FF2B5EF4-FFF2-40B4-BE49-F238E27FC236}">
                <a16:creationId xmlns:a16="http://schemas.microsoft.com/office/drawing/2014/main" id="{282F4115-1006-4FB3-AFBE-D6C0225BE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89266" y="2790573"/>
            <a:ext cx="485731" cy="485731"/>
          </a:xfrm>
          <a:prstGeom prst="rect">
            <a:avLst/>
          </a:prstGeom>
        </p:spPr>
      </p:pic>
      <p:pic>
        <p:nvPicPr>
          <p:cNvPr id="46" name="Graphic 45">
            <a:extLst>
              <a:ext uri="{FF2B5EF4-FFF2-40B4-BE49-F238E27FC236}">
                <a16:creationId xmlns:a16="http://schemas.microsoft.com/office/drawing/2014/main" id="{5CC030A9-8069-4C9F-96B7-347BD9E90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80008" y="5303327"/>
            <a:ext cx="1192453" cy="1192453"/>
          </a:xfrm>
          <a:prstGeom prst="rect">
            <a:avLst/>
          </a:prstGeom>
        </p:spPr>
      </p:pic>
      <p:pic>
        <p:nvPicPr>
          <p:cNvPr id="47" name="Graphic 46">
            <a:extLst>
              <a:ext uri="{FF2B5EF4-FFF2-40B4-BE49-F238E27FC236}">
                <a16:creationId xmlns:a16="http://schemas.microsoft.com/office/drawing/2014/main" id="{1174C253-F3FD-432D-9FE5-4AD011BA8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08511" y="2569998"/>
            <a:ext cx="1192453" cy="1192453"/>
          </a:xfrm>
          <a:prstGeom prst="rect">
            <a:avLst/>
          </a:prstGeom>
        </p:spPr>
      </p:pic>
      <p:pic>
        <p:nvPicPr>
          <p:cNvPr id="48" name="Graphic 47">
            <a:extLst>
              <a:ext uri="{FF2B5EF4-FFF2-40B4-BE49-F238E27FC236}">
                <a16:creationId xmlns:a16="http://schemas.microsoft.com/office/drawing/2014/main" id="{B4B9D2F6-E7B4-4E29-8DDC-37E86794B2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0040" y="5501437"/>
            <a:ext cx="1192453" cy="1192453"/>
          </a:xfrm>
          <a:prstGeom prst="rect">
            <a:avLst/>
          </a:prstGeom>
        </p:spPr>
      </p:pic>
      <p:pic>
        <p:nvPicPr>
          <p:cNvPr id="49" name="Graphic 48">
            <a:extLst>
              <a:ext uri="{FF2B5EF4-FFF2-40B4-BE49-F238E27FC236}">
                <a16:creationId xmlns:a16="http://schemas.microsoft.com/office/drawing/2014/main" id="{DAC442BA-D4DB-43BA-B362-D7204E4207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6677" y="4094170"/>
            <a:ext cx="1192453" cy="1192453"/>
          </a:xfrm>
          <a:prstGeom prst="rect">
            <a:avLst/>
          </a:prstGeom>
        </p:spPr>
      </p:pic>
      <p:pic>
        <p:nvPicPr>
          <p:cNvPr id="50" name="Graphic 49">
            <a:extLst>
              <a:ext uri="{FF2B5EF4-FFF2-40B4-BE49-F238E27FC236}">
                <a16:creationId xmlns:a16="http://schemas.microsoft.com/office/drawing/2014/main" id="{E2BEC12D-EFF1-42A3-9075-C8ED708C65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1441" y="3289347"/>
            <a:ext cx="1192453" cy="1192453"/>
          </a:xfrm>
          <a:prstGeom prst="rect">
            <a:avLst/>
          </a:prstGeom>
        </p:spPr>
      </p:pic>
      <p:pic>
        <p:nvPicPr>
          <p:cNvPr id="51" name="Graphic 50">
            <a:extLst>
              <a:ext uri="{FF2B5EF4-FFF2-40B4-BE49-F238E27FC236}">
                <a16:creationId xmlns:a16="http://schemas.microsoft.com/office/drawing/2014/main" id="{617C04D6-7B5A-401C-971A-3F92C4B887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1077" y="3119322"/>
            <a:ext cx="1192453" cy="1192453"/>
          </a:xfrm>
          <a:prstGeom prst="rect">
            <a:avLst/>
          </a:prstGeom>
        </p:spPr>
      </p:pic>
      <p:pic>
        <p:nvPicPr>
          <p:cNvPr id="52" name="Graphic 51">
            <a:extLst>
              <a:ext uri="{FF2B5EF4-FFF2-40B4-BE49-F238E27FC236}">
                <a16:creationId xmlns:a16="http://schemas.microsoft.com/office/drawing/2014/main" id="{0136346E-67B6-48D3-B535-ACD5B90952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42346" y="3671630"/>
            <a:ext cx="1192453" cy="1192453"/>
          </a:xfrm>
          <a:prstGeom prst="rect">
            <a:avLst/>
          </a:prstGeom>
        </p:spPr>
      </p:pic>
      <p:pic>
        <p:nvPicPr>
          <p:cNvPr id="53" name="Graphic 52">
            <a:extLst>
              <a:ext uri="{FF2B5EF4-FFF2-40B4-BE49-F238E27FC236}">
                <a16:creationId xmlns:a16="http://schemas.microsoft.com/office/drawing/2014/main" id="{087B8CC3-B7C6-4327-B316-6C3DDCF5A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87284" y="2818197"/>
            <a:ext cx="1192453" cy="1192453"/>
          </a:xfrm>
          <a:prstGeom prst="rect">
            <a:avLst/>
          </a:prstGeom>
        </p:spPr>
      </p:pic>
      <p:sp>
        <p:nvSpPr>
          <p:cNvPr id="40" name="Title 43">
            <a:extLst>
              <a:ext uri="{FF2B5EF4-FFF2-40B4-BE49-F238E27FC236}">
                <a16:creationId xmlns:a16="http://schemas.microsoft.com/office/drawing/2014/main" id="{5E823DDE-7E5F-4B4D-8B74-0EDBAE2575FC}"/>
              </a:ext>
            </a:extLst>
          </p:cNvPr>
          <p:cNvSpPr>
            <a:spLocks noGrp="1"/>
          </p:cNvSpPr>
          <p:nvPr>
            <p:ph type="title"/>
          </p:nvPr>
        </p:nvSpPr>
        <p:spPr>
          <a:xfrm>
            <a:off x="1223322" y="313994"/>
            <a:ext cx="10260189" cy="565027"/>
          </a:xfrm>
        </p:spPr>
        <p:txBody>
          <a:bodyPr/>
          <a:lstStyle/>
          <a:p>
            <a:r>
              <a:rPr lang="en-US"/>
              <a:t>Azure Front Door Service</a:t>
            </a:r>
          </a:p>
        </p:txBody>
      </p:sp>
      <p:sp>
        <p:nvSpPr>
          <p:cNvPr id="2" name="Rectangle 1">
            <a:extLst>
              <a:ext uri="{FF2B5EF4-FFF2-40B4-BE49-F238E27FC236}">
                <a16:creationId xmlns:a16="http://schemas.microsoft.com/office/drawing/2014/main" id="{A569A7C7-AC6C-4F66-82C6-A412805033F5}"/>
              </a:ext>
            </a:extLst>
          </p:cNvPr>
          <p:cNvSpPr/>
          <p:nvPr/>
        </p:nvSpPr>
        <p:spPr>
          <a:xfrm>
            <a:off x="464643" y="1735088"/>
            <a:ext cx="6458661" cy="4818420"/>
          </a:xfrm>
          <a:prstGeom prst="rect">
            <a:avLst/>
          </a:prstGeom>
        </p:spPr>
        <p:txBody>
          <a:bodyPr wrap="square">
            <a:spAutoFit/>
          </a:bodyPr>
          <a:lstStyle/>
          <a:p>
            <a:pPr defTabSz="932597">
              <a:defRPr/>
            </a:pPr>
            <a:r>
              <a:rPr lang="en-US" sz="2448">
                <a:gradFill>
                  <a:gsLst>
                    <a:gs pos="1250">
                      <a:srgbClr val="505050"/>
                    </a:gs>
                    <a:gs pos="100000">
                      <a:srgbClr val="505050"/>
                    </a:gs>
                  </a:gsLst>
                  <a:lin ang="5400000" scaled="0"/>
                </a:gradFill>
                <a:latin typeface="Segoe UI Light"/>
                <a:cs typeface="Segoe UI Semilight" panose="020B0402040204020203" pitchFamily="34" charset="0"/>
              </a:rPr>
              <a:t>Application acceleration</a:t>
            </a:r>
          </a:p>
          <a:p>
            <a:pPr marL="194291" indent="-194291" defTabSz="932597">
              <a:buFont typeface="Arial" panose="020B0604020202020204" pitchFamily="34" charset="0"/>
              <a:buChar char="•"/>
              <a:defRPr/>
            </a:pPr>
            <a:r>
              <a:rPr lang="en-US" sz="1836">
                <a:gradFill>
                  <a:gsLst>
                    <a:gs pos="1250">
                      <a:srgbClr val="505050"/>
                    </a:gs>
                    <a:gs pos="100000">
                      <a:srgbClr val="505050"/>
                    </a:gs>
                  </a:gsLst>
                  <a:lin ang="5400000" scaled="0"/>
                </a:gradFill>
                <a:latin typeface="Segoe UI"/>
                <a:cs typeface="Segoe UI Semilight" panose="020B0402040204020203" pitchFamily="34" charset="0"/>
              </a:rPr>
              <a:t>HTTP proxy at the edge of Microsoft’s global network</a:t>
            </a:r>
          </a:p>
          <a:p>
            <a:pPr marL="194291" indent="-194291" defTabSz="932597">
              <a:buFont typeface="Arial" panose="020B0604020202020204" pitchFamily="34" charset="0"/>
              <a:buChar char="•"/>
              <a:defRPr/>
            </a:pPr>
            <a:r>
              <a:rPr lang="en-US" sz="1836">
                <a:gradFill>
                  <a:gsLst>
                    <a:gs pos="1250">
                      <a:srgbClr val="505050"/>
                    </a:gs>
                    <a:gs pos="100000">
                      <a:srgbClr val="505050"/>
                    </a:gs>
                  </a:gsLst>
                  <a:lin ang="5400000" scaled="0"/>
                </a:gradFill>
                <a:latin typeface="Segoe UI"/>
                <a:cs typeface="Segoe UI Semilight" panose="020B0402040204020203" pitchFamily="34" charset="0"/>
              </a:rPr>
              <a:t>Reduce latency and improve throughput for your app </a:t>
            </a:r>
          </a:p>
          <a:p>
            <a:pPr marL="194291" indent="-194291" defTabSz="932597">
              <a:buFont typeface="Arial" panose="020B0604020202020204" pitchFamily="34" charset="0"/>
              <a:buChar char="•"/>
              <a:defRPr/>
            </a:pPr>
            <a:r>
              <a:rPr lang="en-US" sz="1836">
                <a:gradFill>
                  <a:gsLst>
                    <a:gs pos="1250">
                      <a:srgbClr val="505050"/>
                    </a:gs>
                    <a:gs pos="100000">
                      <a:srgbClr val="505050"/>
                    </a:gs>
                  </a:gsLst>
                  <a:lin ang="5400000" scaled="0"/>
                </a:gradFill>
                <a:latin typeface="Segoe UI"/>
                <a:cs typeface="Segoe UI Semilight" panose="020B0402040204020203" pitchFamily="34" charset="0"/>
              </a:rPr>
              <a:t>Scale out with massive SSL offload</a:t>
            </a:r>
          </a:p>
          <a:p>
            <a:pPr marL="194291" indent="-194291" defTabSz="932597">
              <a:buFont typeface="Arial" panose="020B0604020202020204" pitchFamily="34" charset="0"/>
              <a:buChar char="•"/>
              <a:defRPr/>
            </a:pPr>
            <a:r>
              <a:rPr lang="en-US" sz="1836">
                <a:gradFill>
                  <a:gsLst>
                    <a:gs pos="1250">
                      <a:srgbClr val="505050"/>
                    </a:gs>
                    <a:gs pos="100000">
                      <a:srgbClr val="505050"/>
                    </a:gs>
                  </a:gsLst>
                  <a:lin ang="5400000" scaled="0"/>
                </a:gradFill>
                <a:latin typeface="Segoe UI"/>
                <a:cs typeface="Segoe UI Semilight" panose="020B0402040204020203" pitchFamily="34" charset="0"/>
              </a:rPr>
              <a:t>Supports IPv6 </a:t>
            </a:r>
          </a:p>
          <a:p>
            <a:pPr defTabSz="932597">
              <a:defRPr/>
            </a:pPr>
            <a:endParaRPr lang="en-US" sz="1836">
              <a:gradFill>
                <a:gsLst>
                  <a:gs pos="1250">
                    <a:srgbClr val="505050"/>
                  </a:gs>
                  <a:gs pos="100000">
                    <a:srgbClr val="505050"/>
                  </a:gs>
                </a:gsLst>
                <a:lin ang="5400000" scaled="0"/>
              </a:gradFill>
              <a:latin typeface="Segoe UI"/>
              <a:cs typeface="Segoe UI Semilight" panose="020B0402040204020203" pitchFamily="34" charset="0"/>
            </a:endParaRPr>
          </a:p>
          <a:p>
            <a:pPr defTabSz="932597">
              <a:defRPr/>
            </a:pPr>
            <a:r>
              <a:rPr lang="en-US" sz="2448">
                <a:gradFill>
                  <a:gsLst>
                    <a:gs pos="1250">
                      <a:srgbClr val="505050"/>
                    </a:gs>
                    <a:gs pos="100000">
                      <a:srgbClr val="505050"/>
                    </a:gs>
                  </a:gsLst>
                  <a:lin ang="5400000" scaled="0"/>
                </a:gradFill>
                <a:latin typeface="Segoe UI Light"/>
                <a:cs typeface="Segoe UI Semilight" panose="020B0402040204020203" pitchFamily="34" charset="0"/>
              </a:rPr>
              <a:t>Global HTTP/S load balancing</a:t>
            </a:r>
          </a:p>
          <a:p>
            <a:pPr marL="194291" indent="-194291" defTabSz="932597">
              <a:buFont typeface="Arial" panose="020B0604020202020204" pitchFamily="34" charset="0"/>
              <a:buChar char="•"/>
              <a:defRPr/>
            </a:pPr>
            <a:r>
              <a:rPr lang="en-US" sz="1836">
                <a:gradFill>
                  <a:gsLst>
                    <a:gs pos="1250">
                      <a:srgbClr val="505050"/>
                    </a:gs>
                    <a:gs pos="100000">
                      <a:srgbClr val="505050"/>
                    </a:gs>
                  </a:gsLst>
                  <a:lin ang="5400000" scaled="0"/>
                </a:gradFill>
                <a:latin typeface="Segoe UI"/>
                <a:cs typeface="Segoe UI Semilight" panose="020B0402040204020203" pitchFamily="34" charset="0"/>
              </a:rPr>
              <a:t>Active probing with global instant failover </a:t>
            </a:r>
          </a:p>
          <a:p>
            <a:pPr marL="194291" indent="-194291" defTabSz="932597">
              <a:buFont typeface="Arial" panose="020B0604020202020204" pitchFamily="34" charset="0"/>
              <a:buChar char="•"/>
              <a:defRPr/>
            </a:pPr>
            <a:r>
              <a:rPr lang="en-US" sz="1836">
                <a:gradFill>
                  <a:gsLst>
                    <a:gs pos="1250">
                      <a:srgbClr val="505050"/>
                    </a:gs>
                    <a:gs pos="100000">
                      <a:srgbClr val="505050"/>
                    </a:gs>
                  </a:gsLst>
                  <a:lin ang="5400000" scaled="0"/>
                </a:gradFill>
                <a:latin typeface="Segoe UI"/>
                <a:cs typeface="Segoe UI Semilight" panose="020B0402040204020203" pitchFamily="34" charset="0"/>
              </a:rPr>
              <a:t>Path based routing for microservices</a:t>
            </a:r>
          </a:p>
          <a:p>
            <a:pPr marL="194291" indent="-194291" defTabSz="932597">
              <a:buFont typeface="Arial" panose="020B0604020202020204" pitchFamily="34" charset="0"/>
              <a:buChar char="•"/>
              <a:defRPr/>
            </a:pPr>
            <a:r>
              <a:rPr lang="en-US" sz="1836">
                <a:gradFill>
                  <a:gsLst>
                    <a:gs pos="1250">
                      <a:srgbClr val="505050"/>
                    </a:gs>
                    <a:gs pos="100000">
                      <a:srgbClr val="505050"/>
                    </a:gs>
                  </a:gsLst>
                  <a:lin ang="5400000" scaled="0"/>
                </a:gradFill>
                <a:latin typeface="Segoe UI"/>
                <a:cs typeface="Segoe UI Semilight" panose="020B0402040204020203" pitchFamily="34" charset="0"/>
              </a:rPr>
              <a:t>Request rate limiting</a:t>
            </a:r>
          </a:p>
          <a:p>
            <a:pPr marL="194291" indent="-194291" defTabSz="932597">
              <a:buFont typeface="Arial" panose="020B0604020202020204" pitchFamily="34" charset="0"/>
              <a:buChar char="•"/>
              <a:defRPr/>
            </a:pPr>
            <a:r>
              <a:rPr lang="en-US" sz="1836">
                <a:gradFill>
                  <a:gsLst>
                    <a:gs pos="1250">
                      <a:srgbClr val="505050"/>
                    </a:gs>
                    <a:gs pos="100000">
                      <a:srgbClr val="505050"/>
                    </a:gs>
                  </a:gsLst>
                  <a:lin ang="5400000" scaled="0"/>
                </a:gradFill>
                <a:latin typeface="Segoe UI"/>
                <a:cs typeface="Segoe UI Semilight" panose="020B0402040204020203" pitchFamily="34" charset="0"/>
              </a:rPr>
              <a:t>Sticky, weighted and priority routing</a:t>
            </a:r>
          </a:p>
          <a:p>
            <a:pPr defTabSz="932597">
              <a:spcAft>
                <a:spcPts val="612"/>
              </a:spcAft>
              <a:defRPr/>
            </a:pPr>
            <a:endParaRPr lang="en-US" sz="1836">
              <a:gradFill>
                <a:gsLst>
                  <a:gs pos="1250">
                    <a:srgbClr val="505050"/>
                  </a:gs>
                  <a:gs pos="100000">
                    <a:srgbClr val="505050"/>
                  </a:gs>
                </a:gsLst>
                <a:lin ang="5400000" scaled="0"/>
              </a:gradFill>
              <a:latin typeface="Segoe UI"/>
              <a:cs typeface="Segoe UI Semilight" panose="020B0402040204020203" pitchFamily="34" charset="0"/>
            </a:endParaRPr>
          </a:p>
          <a:p>
            <a:pPr defTabSz="932597">
              <a:defRPr/>
            </a:pPr>
            <a:r>
              <a:rPr lang="en-US" sz="2448">
                <a:gradFill>
                  <a:gsLst>
                    <a:gs pos="1250">
                      <a:srgbClr val="505050"/>
                    </a:gs>
                    <a:gs pos="100000">
                      <a:srgbClr val="505050"/>
                    </a:gs>
                  </a:gsLst>
                  <a:lin ang="5400000" scaled="0"/>
                </a:gradFill>
                <a:latin typeface="Segoe UI Light"/>
                <a:cs typeface="Segoe UI Semilight" panose="020B0402040204020203" pitchFamily="34" charset="0"/>
              </a:rPr>
              <a:t>Global insights</a:t>
            </a:r>
          </a:p>
          <a:p>
            <a:pPr marL="194291" indent="-194291" defTabSz="932597">
              <a:buFont typeface="Arial" panose="020B0604020202020204" pitchFamily="34" charset="0"/>
              <a:buChar char="•"/>
              <a:defRPr/>
            </a:pPr>
            <a:r>
              <a:rPr lang="en-US" sz="1836">
                <a:gradFill>
                  <a:gsLst>
                    <a:gs pos="1250">
                      <a:srgbClr val="505050"/>
                    </a:gs>
                    <a:gs pos="100000">
                      <a:srgbClr val="505050"/>
                    </a:gs>
                  </a:gsLst>
                  <a:lin ang="5400000" scaled="0"/>
                </a:gradFill>
                <a:latin typeface="Segoe UI"/>
                <a:cs typeface="Segoe UI Semilight" panose="020B0402040204020203" pitchFamily="34" charset="0"/>
              </a:rPr>
              <a:t>Central traffic dashboard</a:t>
            </a:r>
          </a:p>
          <a:p>
            <a:pPr marL="194291" indent="-194291" defTabSz="932597">
              <a:buFont typeface="Arial" panose="020B0604020202020204" pitchFamily="34" charset="0"/>
              <a:buChar char="•"/>
              <a:defRPr/>
            </a:pPr>
            <a:r>
              <a:rPr lang="en-US" sz="1836">
                <a:gradFill>
                  <a:gsLst>
                    <a:gs pos="1250">
                      <a:srgbClr val="505050"/>
                    </a:gs>
                    <a:gs pos="100000">
                      <a:srgbClr val="505050"/>
                    </a:gs>
                  </a:gsLst>
                  <a:lin ang="5400000" scaled="0"/>
                </a:gradFill>
                <a:latin typeface="Segoe UI"/>
                <a:cs typeface="Segoe UI Semilight" panose="020B0402040204020203" pitchFamily="34" charset="0"/>
              </a:rPr>
              <a:t>Regional backend health</a:t>
            </a:r>
          </a:p>
        </p:txBody>
      </p:sp>
      <p:sp>
        <p:nvSpPr>
          <p:cNvPr id="54" name="Rectangle 53">
            <a:extLst>
              <a:ext uri="{FF2B5EF4-FFF2-40B4-BE49-F238E27FC236}">
                <a16:creationId xmlns:a16="http://schemas.microsoft.com/office/drawing/2014/main" id="{52F15414-0003-4F94-98C7-98A6985E3803}"/>
              </a:ext>
            </a:extLst>
          </p:cNvPr>
          <p:cNvSpPr/>
          <p:nvPr/>
        </p:nvSpPr>
        <p:spPr>
          <a:xfrm>
            <a:off x="748790" y="970556"/>
            <a:ext cx="7082051" cy="606488"/>
          </a:xfrm>
          <a:prstGeom prst="rect">
            <a:avLst/>
          </a:prstGeom>
        </p:spPr>
        <p:txBody>
          <a:bodyPr wrap="square" lIns="0">
            <a:spAutoFit/>
          </a:bodyPr>
          <a:lstStyle/>
          <a:p>
            <a:pPr defTabSz="932597">
              <a:defRPr/>
            </a:pPr>
            <a:r>
              <a:rPr lang="en-US" sz="3264" b="1">
                <a:solidFill>
                  <a:srgbClr val="F37521"/>
                </a:solidFill>
                <a:latin typeface="Segoe UI Semibold"/>
              </a:rPr>
              <a:t>Your global entry-point to the cloud</a:t>
            </a:r>
          </a:p>
        </p:txBody>
      </p:sp>
      <p:pic>
        <p:nvPicPr>
          <p:cNvPr id="28" name="Graphic 27">
            <a:extLst>
              <a:ext uri="{FF2B5EF4-FFF2-40B4-BE49-F238E27FC236}">
                <a16:creationId xmlns:a16="http://schemas.microsoft.com/office/drawing/2014/main" id="{7E2E540D-1F87-BB4F-9AA6-CD10A3D3F5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528" y="261174"/>
            <a:ext cx="729575" cy="729575"/>
          </a:xfrm>
          <a:prstGeom prst="rect">
            <a:avLst/>
          </a:prstGeom>
        </p:spPr>
      </p:pic>
      <p:pic>
        <p:nvPicPr>
          <p:cNvPr id="25" name="Picture 24">
            <a:extLst>
              <a:ext uri="{FF2B5EF4-FFF2-40B4-BE49-F238E27FC236}">
                <a16:creationId xmlns:a16="http://schemas.microsoft.com/office/drawing/2014/main" id="{C8E377BD-0B7F-45F0-9196-D4DD881CEFC3}"/>
              </a:ext>
            </a:extLst>
          </p:cNvPr>
          <p:cNvPicPr>
            <a:picLocks noChangeAspect="1"/>
          </p:cNvPicPr>
          <p:nvPr/>
        </p:nvPicPr>
        <p:blipFill>
          <a:blip r:embed="rId9"/>
          <a:stretch>
            <a:fillRect/>
          </a:stretch>
        </p:blipFill>
        <p:spPr>
          <a:xfrm>
            <a:off x="11075907" y="6545636"/>
            <a:ext cx="1358893" cy="448889"/>
          </a:xfrm>
          <a:prstGeom prst="rect">
            <a:avLst/>
          </a:prstGeom>
        </p:spPr>
      </p:pic>
    </p:spTree>
    <p:extLst>
      <p:ext uri="{BB962C8B-B14F-4D97-AF65-F5344CB8AC3E}">
        <p14:creationId xmlns:p14="http://schemas.microsoft.com/office/powerpoint/2010/main" val="338294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400"/>
                                        <p:tgtEl>
                                          <p:spTgt spid="32"/>
                                        </p:tgtEl>
                                      </p:cBhvr>
                                    </p:animEffect>
                                  </p:childTnLst>
                                </p:cTn>
                              </p:par>
                              <p:par>
                                <p:cTn id="8" presetID="64" presetClass="path" presetSubtype="0" decel="100000" fill="hold" nodeType="withEffect">
                                  <p:stCondLst>
                                    <p:cond delay="0"/>
                                  </p:stCondLst>
                                  <p:childTnLst>
                                    <p:animMotion origin="layout" path="M -1.25E-6 0.07662 L -1.25E-6 -3.7037E-7 " pathEditMode="relative" rAng="0" ptsTypes="AA">
                                      <p:cBhvr>
                                        <p:cTn id="9" dur="750" fill="hold"/>
                                        <p:tgtEl>
                                          <p:spTgt spid="32"/>
                                        </p:tgtEl>
                                        <p:attrNameLst>
                                          <p:attrName>ppt_x</p:attrName>
                                          <p:attrName>ppt_y</p:attrName>
                                        </p:attrNameLst>
                                      </p:cBhvr>
                                      <p:rCtr x="0" y="-3843"/>
                                    </p:animMotion>
                                  </p:childTnLst>
                                </p:cTn>
                              </p:par>
                            </p:childTnLst>
                          </p:cTn>
                        </p:par>
                        <p:par>
                          <p:cTn id="10" fill="hold">
                            <p:stCondLst>
                              <p:cond delay="750"/>
                            </p:stCondLst>
                            <p:childTnLst>
                              <p:par>
                                <p:cTn id="11" presetID="42" presetClass="path" presetSubtype="0" accel="50667" decel="49333" fill="hold" nodeType="afterEffect">
                                  <p:stCondLst>
                                    <p:cond delay="700"/>
                                  </p:stCondLst>
                                  <p:childTnLst>
                                    <p:animMotion origin="layout" path="M -1.25E-6 -3.7037E-7 L 0.04896 -0.19815 " pathEditMode="relative" rAng="0" ptsTypes="AA">
                                      <p:cBhvr>
                                        <p:cTn id="12" dur="750" fill="hold"/>
                                        <p:tgtEl>
                                          <p:spTgt spid="32"/>
                                        </p:tgtEl>
                                        <p:attrNameLst>
                                          <p:attrName>ppt_x</p:attrName>
                                          <p:attrName>ppt_y</p:attrName>
                                        </p:attrNameLst>
                                      </p:cBhvr>
                                      <p:rCtr x="2448" y="-9907"/>
                                    </p:animMotion>
                                  </p:childTnLst>
                                </p:cTn>
                              </p:par>
                              <p:par>
                                <p:cTn id="13" presetID="6" presetClass="emph" presetSubtype="0" fill="hold" nodeType="withEffect">
                                  <p:stCondLst>
                                    <p:cond delay="1000"/>
                                  </p:stCondLst>
                                  <p:childTnLst>
                                    <p:animScale>
                                      <p:cBhvr>
                                        <p:cTn id="14" dur="400" fill="hold"/>
                                        <p:tgtEl>
                                          <p:spTgt spid="32"/>
                                        </p:tgtEl>
                                      </p:cBhvr>
                                      <p:by x="25000" y="25000"/>
                                    </p:animScale>
                                  </p:childTnLst>
                                </p:cTn>
                              </p:par>
                            </p:childTnLst>
                          </p:cTn>
                        </p:par>
                        <p:par>
                          <p:cTn id="15" fill="hold">
                            <p:stCondLst>
                              <p:cond delay="2200"/>
                            </p:stCondLst>
                            <p:childTnLst>
                              <p:par>
                                <p:cTn id="16" presetID="22" presetClass="entr" presetSubtype="2" fill="hold" grpId="0"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right)">
                                      <p:cBhvr>
                                        <p:cTn id="18" dur="750"/>
                                        <p:tgtEl>
                                          <p:spTgt spid="11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right)">
                                      <p:cBhvr>
                                        <p:cTn id="21" dur="750"/>
                                        <p:tgtEl>
                                          <p:spTgt spid="1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950"/>
                            </p:stCondLst>
                            <p:childTnLst>
                              <p:par>
                                <p:cTn id="26" presetID="10" presetClass="entr" presetSubtype="0" fill="hold" nodeType="afterEffect">
                                  <p:stCondLst>
                                    <p:cond delay="5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400"/>
                                        <p:tgtEl>
                                          <p:spTgt spid="46"/>
                                        </p:tgtEl>
                                      </p:cBhvr>
                                    </p:animEffect>
                                  </p:childTnLst>
                                </p:cTn>
                              </p:par>
                              <p:par>
                                <p:cTn id="29" presetID="6" presetClass="emph" presetSubtype="0" fill="hold" nodeType="withEffect">
                                  <p:stCondLst>
                                    <p:cond delay="300"/>
                                  </p:stCondLst>
                                  <p:childTnLst>
                                    <p:animScale>
                                      <p:cBhvr>
                                        <p:cTn id="30" dur="400" fill="hold"/>
                                        <p:tgtEl>
                                          <p:spTgt spid="46"/>
                                        </p:tgtEl>
                                      </p:cBhvr>
                                      <p:by x="25000" y="25000"/>
                                    </p:animScale>
                                  </p:childTnLst>
                                </p:cTn>
                              </p:par>
                            </p:childTnLst>
                          </p:cTn>
                        </p:par>
                        <p:par>
                          <p:cTn id="31" fill="hold">
                            <p:stCondLst>
                              <p:cond delay="3850"/>
                            </p:stCondLst>
                            <p:childTnLst>
                              <p:par>
                                <p:cTn id="32" presetID="1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400"/>
                                        <p:tgtEl>
                                          <p:spTgt spid="47"/>
                                        </p:tgtEl>
                                      </p:cBhvr>
                                    </p:animEffect>
                                  </p:childTnLst>
                                </p:cTn>
                              </p:par>
                              <p:par>
                                <p:cTn id="35" presetID="6" presetClass="emph" presetSubtype="0" fill="hold" nodeType="withEffect">
                                  <p:stCondLst>
                                    <p:cond delay="0"/>
                                  </p:stCondLst>
                                  <p:childTnLst>
                                    <p:animScale>
                                      <p:cBhvr>
                                        <p:cTn id="36" dur="400" fill="hold"/>
                                        <p:tgtEl>
                                          <p:spTgt spid="47"/>
                                        </p:tgtEl>
                                      </p:cBhvr>
                                      <p:by x="25000" y="25000"/>
                                    </p:animScale>
                                  </p:childTnLst>
                                </p:cTn>
                              </p:par>
                            </p:childTnLst>
                          </p:cTn>
                        </p:par>
                        <p:par>
                          <p:cTn id="37" fill="hold">
                            <p:stCondLst>
                              <p:cond delay="425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300"/>
                                        <p:tgtEl>
                                          <p:spTgt spid="48"/>
                                        </p:tgtEl>
                                      </p:cBhvr>
                                    </p:animEffect>
                                  </p:childTnLst>
                                </p:cTn>
                              </p:par>
                              <p:par>
                                <p:cTn id="41" presetID="6" presetClass="emph" presetSubtype="0" fill="hold" nodeType="withEffect">
                                  <p:stCondLst>
                                    <p:cond delay="0"/>
                                  </p:stCondLst>
                                  <p:childTnLst>
                                    <p:animScale>
                                      <p:cBhvr>
                                        <p:cTn id="42" dur="300" fill="hold"/>
                                        <p:tgtEl>
                                          <p:spTgt spid="48"/>
                                        </p:tgtEl>
                                      </p:cBhvr>
                                      <p:by x="25000" y="25000"/>
                                    </p:animScale>
                                  </p:childTnLst>
                                </p:cTn>
                              </p:par>
                            </p:childTnLst>
                          </p:cTn>
                        </p:par>
                        <p:par>
                          <p:cTn id="43" fill="hold">
                            <p:stCondLst>
                              <p:cond delay="4550"/>
                            </p:stCondLst>
                            <p:childTnLst>
                              <p:par>
                                <p:cTn id="44" presetID="10" presetClass="entr" presetSubtype="0"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300"/>
                                        <p:tgtEl>
                                          <p:spTgt spid="49"/>
                                        </p:tgtEl>
                                      </p:cBhvr>
                                    </p:animEffect>
                                  </p:childTnLst>
                                </p:cTn>
                              </p:par>
                              <p:par>
                                <p:cTn id="47" presetID="6" presetClass="emph" presetSubtype="0" fill="hold" nodeType="withEffect">
                                  <p:stCondLst>
                                    <p:cond delay="0"/>
                                  </p:stCondLst>
                                  <p:childTnLst>
                                    <p:animScale>
                                      <p:cBhvr>
                                        <p:cTn id="48" dur="300" fill="hold"/>
                                        <p:tgtEl>
                                          <p:spTgt spid="49"/>
                                        </p:tgtEl>
                                      </p:cBhvr>
                                      <p:by x="25000" y="25000"/>
                                    </p:animScale>
                                  </p:childTnLst>
                                </p:cTn>
                              </p:par>
                            </p:childTnLst>
                          </p:cTn>
                        </p:par>
                        <p:par>
                          <p:cTn id="49" fill="hold">
                            <p:stCondLst>
                              <p:cond delay="4850"/>
                            </p:stCondLst>
                            <p:childTnLst>
                              <p:par>
                                <p:cTn id="50" presetID="10" presetClass="entr" presetSubtype="0"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200"/>
                                        <p:tgtEl>
                                          <p:spTgt spid="50"/>
                                        </p:tgtEl>
                                      </p:cBhvr>
                                    </p:animEffect>
                                  </p:childTnLst>
                                </p:cTn>
                              </p:par>
                              <p:par>
                                <p:cTn id="53" presetID="6" presetClass="emph" presetSubtype="0" fill="hold" nodeType="withEffect">
                                  <p:stCondLst>
                                    <p:cond delay="0"/>
                                  </p:stCondLst>
                                  <p:childTnLst>
                                    <p:animScale>
                                      <p:cBhvr>
                                        <p:cTn id="54" dur="200" fill="hold"/>
                                        <p:tgtEl>
                                          <p:spTgt spid="50"/>
                                        </p:tgtEl>
                                      </p:cBhvr>
                                      <p:by x="25000" y="25000"/>
                                    </p:animScale>
                                  </p:childTnLst>
                                </p:cTn>
                              </p:par>
                            </p:childTnLst>
                          </p:cTn>
                        </p:par>
                        <p:par>
                          <p:cTn id="55" fill="hold">
                            <p:stCondLst>
                              <p:cond delay="5050"/>
                            </p:stCondLst>
                            <p:childTnLst>
                              <p:par>
                                <p:cTn id="56" presetID="10"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200"/>
                                        <p:tgtEl>
                                          <p:spTgt spid="51"/>
                                        </p:tgtEl>
                                      </p:cBhvr>
                                    </p:animEffect>
                                  </p:childTnLst>
                                </p:cTn>
                              </p:par>
                              <p:par>
                                <p:cTn id="59" presetID="6" presetClass="emph" presetSubtype="0" fill="hold" nodeType="withEffect">
                                  <p:stCondLst>
                                    <p:cond delay="0"/>
                                  </p:stCondLst>
                                  <p:childTnLst>
                                    <p:animScale>
                                      <p:cBhvr>
                                        <p:cTn id="60" dur="200" fill="hold"/>
                                        <p:tgtEl>
                                          <p:spTgt spid="51"/>
                                        </p:tgtEl>
                                      </p:cBhvr>
                                      <p:by x="25000" y="25000"/>
                                    </p:animScale>
                                  </p:childTnLst>
                                </p:cTn>
                              </p:par>
                            </p:childTnLst>
                          </p:cTn>
                        </p:par>
                        <p:par>
                          <p:cTn id="61" fill="hold">
                            <p:stCondLst>
                              <p:cond delay="5250"/>
                            </p:stCondLst>
                            <p:childTnLst>
                              <p:par>
                                <p:cTn id="62" presetID="1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
                                        <p:tgtEl>
                                          <p:spTgt spid="52"/>
                                        </p:tgtEl>
                                      </p:cBhvr>
                                    </p:animEffect>
                                  </p:childTnLst>
                                </p:cTn>
                              </p:par>
                              <p:par>
                                <p:cTn id="65" presetID="6" presetClass="emph" presetSubtype="0" fill="hold" nodeType="withEffect">
                                  <p:stCondLst>
                                    <p:cond delay="0"/>
                                  </p:stCondLst>
                                  <p:childTnLst>
                                    <p:animScale>
                                      <p:cBhvr>
                                        <p:cTn id="66" dur="100" fill="hold"/>
                                        <p:tgtEl>
                                          <p:spTgt spid="52"/>
                                        </p:tgtEl>
                                      </p:cBhvr>
                                      <p:by x="25000" y="25000"/>
                                    </p:animScale>
                                  </p:childTnLst>
                                </p:cTn>
                              </p:par>
                            </p:childTnLst>
                          </p:cTn>
                        </p:par>
                        <p:par>
                          <p:cTn id="67" fill="hold">
                            <p:stCondLst>
                              <p:cond delay="5350"/>
                            </p:stCondLst>
                            <p:childTnLst>
                              <p:par>
                                <p:cTn id="68" presetID="10" presetClass="entr" presetSubtype="0" fill="hold"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
                                        <p:tgtEl>
                                          <p:spTgt spid="53"/>
                                        </p:tgtEl>
                                      </p:cBhvr>
                                    </p:animEffect>
                                  </p:childTnLst>
                                </p:cTn>
                              </p:par>
                              <p:par>
                                <p:cTn id="71" presetID="6" presetClass="emph" presetSubtype="0" fill="hold" nodeType="withEffect">
                                  <p:stCondLst>
                                    <p:cond delay="0"/>
                                  </p:stCondLst>
                                  <p:childTnLst>
                                    <p:animScale>
                                      <p:cBhvr>
                                        <p:cTn id="72" dur="100" fill="hold"/>
                                        <p:tgtEl>
                                          <p:spTgt spid="53"/>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2" grpId="0" animBg="1"/>
      <p:bldP spid="1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0BC4D3F-927F-0047-93A9-A70DEAD74AB5}"/>
              </a:ext>
            </a:extLst>
          </p:cNvPr>
          <p:cNvSpPr/>
          <p:nvPr/>
        </p:nvSpPr>
        <p:spPr bwMode="auto">
          <a:xfrm>
            <a:off x="275960" y="2678640"/>
            <a:ext cx="5396477" cy="3836644"/>
          </a:xfrm>
          <a:prstGeom prst="roundRect">
            <a:avLst>
              <a:gd name="adj" fmla="val 4860"/>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22" name="Group 21">
            <a:extLst>
              <a:ext uri="{FF2B5EF4-FFF2-40B4-BE49-F238E27FC236}">
                <a16:creationId xmlns:a16="http://schemas.microsoft.com/office/drawing/2014/main" id="{CA471F74-5BF9-4A8B-A008-9D749D83D454}"/>
              </a:ext>
            </a:extLst>
          </p:cNvPr>
          <p:cNvGrpSpPr/>
          <p:nvPr/>
        </p:nvGrpSpPr>
        <p:grpSpPr>
          <a:xfrm>
            <a:off x="7102161" y="4803042"/>
            <a:ext cx="4331161" cy="286307"/>
            <a:chOff x="7876269" y="5061082"/>
            <a:chExt cx="4246622" cy="280718"/>
          </a:xfrm>
        </p:grpSpPr>
        <p:grpSp>
          <p:nvGrpSpPr>
            <p:cNvPr id="23" name="Group 22">
              <a:extLst>
                <a:ext uri="{FF2B5EF4-FFF2-40B4-BE49-F238E27FC236}">
                  <a16:creationId xmlns:a16="http://schemas.microsoft.com/office/drawing/2014/main" id="{2B8E561C-1A10-4EF4-8C97-E36A2A7077AA}"/>
                </a:ext>
              </a:extLst>
            </p:cNvPr>
            <p:cNvGrpSpPr/>
            <p:nvPr/>
          </p:nvGrpSpPr>
          <p:grpSpPr>
            <a:xfrm>
              <a:off x="7876269" y="5061082"/>
              <a:ext cx="985243" cy="275238"/>
              <a:chOff x="4308448" y="674068"/>
              <a:chExt cx="985243" cy="275238"/>
            </a:xfrm>
          </p:grpSpPr>
          <p:sp>
            <p:nvSpPr>
              <p:cNvPr id="31" name="TextBox 30">
                <a:extLst>
                  <a:ext uri="{FF2B5EF4-FFF2-40B4-BE49-F238E27FC236}">
                    <a16:creationId xmlns:a16="http://schemas.microsoft.com/office/drawing/2014/main" id="{054FE314-C1A1-4F98-9CD3-66C418CD876F}"/>
                  </a:ext>
                </a:extLst>
              </p:cNvPr>
              <p:cNvSpPr txBox="1"/>
              <p:nvPr/>
            </p:nvSpPr>
            <p:spPr>
              <a:xfrm>
                <a:off x="4444727" y="674068"/>
                <a:ext cx="848964" cy="275238"/>
              </a:xfrm>
              <a:prstGeom prst="rect">
                <a:avLst/>
              </a:prstGeom>
              <a:noFill/>
            </p:spPr>
            <p:txBody>
              <a:bodyPr wrap="square" rtlCol="0">
                <a:spAutoFit/>
              </a:bodyPr>
              <a:lstStyle/>
              <a:p>
                <a:pPr defTabSz="932597">
                  <a:defRPr/>
                </a:pPr>
                <a:r>
                  <a:rPr lang="en-US" sz="1224">
                    <a:solidFill>
                      <a:srgbClr val="505050"/>
                    </a:solidFill>
                    <a:latin typeface="Segoe UI Semibold" panose="020B0702040204020203" pitchFamily="34" charset="0"/>
                    <a:cs typeface="Segoe UI Semibold" panose="020B0702040204020203" pitchFamily="34" charset="0"/>
                  </a:rPr>
                  <a:t>CDN POP</a:t>
                </a:r>
              </a:p>
            </p:txBody>
          </p:sp>
          <p:sp>
            <p:nvSpPr>
              <p:cNvPr id="32" name="Freeform: Shape 31">
                <a:extLst>
                  <a:ext uri="{FF2B5EF4-FFF2-40B4-BE49-F238E27FC236}">
                    <a16:creationId xmlns:a16="http://schemas.microsoft.com/office/drawing/2014/main" id="{C2F62F68-C9FF-4937-9FFE-83813BE006AF}"/>
                  </a:ext>
                </a:extLst>
              </p:cNvPr>
              <p:cNvSpPr/>
              <p:nvPr/>
            </p:nvSpPr>
            <p:spPr bwMode="auto">
              <a:xfrm rot="10800000">
                <a:off x="4308448" y="695126"/>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4"/>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24" name="Group 23">
              <a:extLst>
                <a:ext uri="{FF2B5EF4-FFF2-40B4-BE49-F238E27FC236}">
                  <a16:creationId xmlns:a16="http://schemas.microsoft.com/office/drawing/2014/main" id="{F303DE22-C256-4949-8D19-9C3C8EC9065F}"/>
                </a:ext>
              </a:extLst>
            </p:cNvPr>
            <p:cNvGrpSpPr/>
            <p:nvPr/>
          </p:nvGrpSpPr>
          <p:grpSpPr>
            <a:xfrm>
              <a:off x="8936509" y="5061082"/>
              <a:ext cx="1704083" cy="280718"/>
              <a:chOff x="4308448" y="970598"/>
              <a:chExt cx="1704083" cy="280718"/>
            </a:xfrm>
          </p:grpSpPr>
          <p:sp>
            <p:nvSpPr>
              <p:cNvPr id="29" name="Freeform: Shape 28">
                <a:extLst>
                  <a:ext uri="{FF2B5EF4-FFF2-40B4-BE49-F238E27FC236}">
                    <a16:creationId xmlns:a16="http://schemas.microsoft.com/office/drawing/2014/main" id="{D4F7FDE1-7772-4324-9786-A7927ACF2E8C}"/>
                  </a:ext>
                </a:extLst>
              </p:cNvPr>
              <p:cNvSpPr/>
              <p:nvPr/>
            </p:nvSpPr>
            <p:spPr bwMode="auto">
              <a:xfrm rot="10800000">
                <a:off x="4308448" y="991657"/>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 name="TextBox 29">
                <a:extLst>
                  <a:ext uri="{FF2B5EF4-FFF2-40B4-BE49-F238E27FC236}">
                    <a16:creationId xmlns:a16="http://schemas.microsoft.com/office/drawing/2014/main" id="{7DBBCDAD-F0A8-4F50-B06A-120752690286}"/>
                  </a:ext>
                </a:extLst>
              </p:cNvPr>
              <p:cNvSpPr txBox="1"/>
              <p:nvPr/>
            </p:nvSpPr>
            <p:spPr>
              <a:xfrm>
                <a:off x="4444726" y="970598"/>
                <a:ext cx="1567805" cy="280718"/>
              </a:xfrm>
              <a:prstGeom prst="rect">
                <a:avLst/>
              </a:prstGeom>
              <a:noFill/>
            </p:spPr>
            <p:txBody>
              <a:bodyPr wrap="square" rtlCol="0">
                <a:spAutoFit/>
              </a:bodyPr>
              <a:lstStyle/>
              <a:p>
                <a:pPr defTabSz="932597">
                  <a:defRPr/>
                </a:pPr>
                <a:r>
                  <a:rPr lang="en-US" sz="1224">
                    <a:solidFill>
                      <a:srgbClr val="505050"/>
                    </a:solidFill>
                    <a:latin typeface="Segoe UI Semibold" panose="020B0702040204020203" pitchFamily="34" charset="0"/>
                    <a:cs typeface="Segoe UI Semibold" panose="020B0702040204020203" pitchFamily="34" charset="0"/>
                  </a:rPr>
                  <a:t>Multiple CDN POPs</a:t>
                </a:r>
              </a:p>
            </p:txBody>
          </p:sp>
        </p:grpSp>
        <p:grpSp>
          <p:nvGrpSpPr>
            <p:cNvPr id="26" name="Group 25">
              <a:extLst>
                <a:ext uri="{FF2B5EF4-FFF2-40B4-BE49-F238E27FC236}">
                  <a16:creationId xmlns:a16="http://schemas.microsoft.com/office/drawing/2014/main" id="{82C191B5-3D57-400A-B325-5B1511904C9F}"/>
                </a:ext>
              </a:extLst>
            </p:cNvPr>
            <p:cNvGrpSpPr/>
            <p:nvPr/>
          </p:nvGrpSpPr>
          <p:grpSpPr>
            <a:xfrm>
              <a:off x="10715589" y="5061082"/>
              <a:ext cx="1407302" cy="280718"/>
              <a:chOff x="4308448" y="1272721"/>
              <a:chExt cx="1407302" cy="280718"/>
            </a:xfrm>
          </p:grpSpPr>
          <p:sp>
            <p:nvSpPr>
              <p:cNvPr id="27" name="Freeform: Shape 26">
                <a:extLst>
                  <a:ext uri="{FF2B5EF4-FFF2-40B4-BE49-F238E27FC236}">
                    <a16:creationId xmlns:a16="http://schemas.microsoft.com/office/drawing/2014/main" id="{927EFC4B-0B8A-4CFE-846A-9C2C36334BE6}"/>
                  </a:ext>
                </a:extLst>
              </p:cNvPr>
              <p:cNvSpPr/>
              <p:nvPr/>
            </p:nvSpPr>
            <p:spPr bwMode="auto">
              <a:xfrm rot="10800000">
                <a:off x="4308448" y="1293780"/>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noFill/>
              <a:ln w="19050">
                <a:solidFill>
                  <a:schemeClr val="bg1"/>
                </a:solid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 name="TextBox 27">
                <a:extLst>
                  <a:ext uri="{FF2B5EF4-FFF2-40B4-BE49-F238E27FC236}">
                    <a16:creationId xmlns:a16="http://schemas.microsoft.com/office/drawing/2014/main" id="{1DD641BC-4039-45DC-9C13-E1EA6B37788D}"/>
                  </a:ext>
                </a:extLst>
              </p:cNvPr>
              <p:cNvSpPr txBox="1"/>
              <p:nvPr/>
            </p:nvSpPr>
            <p:spPr>
              <a:xfrm>
                <a:off x="4444726" y="1272721"/>
                <a:ext cx="1271024" cy="280718"/>
              </a:xfrm>
              <a:prstGeom prst="rect">
                <a:avLst/>
              </a:prstGeom>
              <a:noFill/>
            </p:spPr>
            <p:txBody>
              <a:bodyPr wrap="square" rtlCol="0">
                <a:spAutoFit/>
              </a:bodyPr>
              <a:lstStyle/>
              <a:p>
                <a:pPr defTabSz="932597">
                  <a:defRPr/>
                </a:pPr>
                <a:r>
                  <a:rPr lang="en-US" sz="1224">
                    <a:solidFill>
                      <a:srgbClr val="505050"/>
                    </a:solidFill>
                    <a:latin typeface="Segoe UI Semibold" panose="020B0702040204020203" pitchFamily="34" charset="0"/>
                    <a:cs typeface="Segoe UI Semibold" panose="020B0702040204020203" pitchFamily="34" charset="0"/>
                  </a:rPr>
                  <a:t>Regional Cache</a:t>
                </a:r>
              </a:p>
            </p:txBody>
          </p:sp>
        </p:grpSp>
      </p:grpSp>
      <p:grpSp>
        <p:nvGrpSpPr>
          <p:cNvPr id="33" name="Group 32">
            <a:extLst>
              <a:ext uri="{FF2B5EF4-FFF2-40B4-BE49-F238E27FC236}">
                <a16:creationId xmlns:a16="http://schemas.microsoft.com/office/drawing/2014/main" id="{68565BDD-436B-488A-9BDC-B1FB53EA635C}"/>
              </a:ext>
            </a:extLst>
          </p:cNvPr>
          <p:cNvGrpSpPr/>
          <p:nvPr/>
        </p:nvGrpSpPr>
        <p:grpSpPr>
          <a:xfrm>
            <a:off x="6287708" y="5456470"/>
            <a:ext cx="1776511" cy="935302"/>
            <a:chOff x="462510" y="5503309"/>
            <a:chExt cx="2380759" cy="917046"/>
          </a:xfrm>
        </p:grpSpPr>
        <p:sp>
          <p:nvSpPr>
            <p:cNvPr id="34" name="TextBox 33">
              <a:extLst>
                <a:ext uri="{FF2B5EF4-FFF2-40B4-BE49-F238E27FC236}">
                  <a16:creationId xmlns:a16="http://schemas.microsoft.com/office/drawing/2014/main" id="{4BC91F3D-E050-429E-8A0B-795C49CC42C4}"/>
                </a:ext>
              </a:extLst>
            </p:cNvPr>
            <p:cNvSpPr txBox="1"/>
            <p:nvPr/>
          </p:nvSpPr>
          <p:spPr>
            <a:xfrm>
              <a:off x="462510" y="5503309"/>
              <a:ext cx="1328623" cy="917046"/>
            </a:xfrm>
            <a:prstGeom prst="rect">
              <a:avLst/>
            </a:prstGeom>
            <a:noFill/>
          </p:spPr>
          <p:txBody>
            <a:bodyPr wrap="none" lIns="186521" tIns="149217" rIns="186521" bIns="149217" rtlCol="0">
              <a:spAutoFit/>
            </a:bodyPr>
            <a:lstStyle/>
            <a:p>
              <a:pPr defTabSz="951304">
                <a:lnSpc>
                  <a:spcPct val="90000"/>
                </a:lnSpc>
                <a:spcAft>
                  <a:spcPts val="612"/>
                </a:spcAft>
                <a:defRPr/>
              </a:pPr>
              <a:r>
                <a:rPr lang="en-US" sz="4488">
                  <a:solidFill>
                    <a:srgbClr val="505050">
                      <a:lumMod val="90000"/>
                      <a:lumOff val="10000"/>
                    </a:srgbClr>
                  </a:solidFill>
                  <a:latin typeface="Segoe UI Light"/>
                </a:rPr>
                <a:t>64</a:t>
              </a:r>
            </a:p>
          </p:txBody>
        </p:sp>
        <p:sp>
          <p:nvSpPr>
            <p:cNvPr id="35" name="TextBox 34">
              <a:extLst>
                <a:ext uri="{FF2B5EF4-FFF2-40B4-BE49-F238E27FC236}">
                  <a16:creationId xmlns:a16="http://schemas.microsoft.com/office/drawing/2014/main" id="{61639A7B-03C9-4672-A710-9D4F09364786}"/>
                </a:ext>
              </a:extLst>
            </p:cNvPr>
            <p:cNvSpPr txBox="1"/>
            <p:nvPr/>
          </p:nvSpPr>
          <p:spPr>
            <a:xfrm>
              <a:off x="1567230" y="5614268"/>
              <a:ext cx="1276039" cy="683264"/>
            </a:xfrm>
            <a:prstGeom prst="rect">
              <a:avLst/>
            </a:prstGeom>
            <a:noFill/>
          </p:spPr>
          <p:txBody>
            <a:bodyPr wrap="none" lIns="186521" tIns="149217" rIns="186521" bIns="149217" rtlCol="0">
              <a:spAutoFit/>
            </a:bodyPr>
            <a:lstStyle/>
            <a:p>
              <a:pPr defTabSz="951304">
                <a:lnSpc>
                  <a:spcPct val="90000"/>
                </a:lnSpc>
                <a:spcAft>
                  <a:spcPts val="612"/>
                </a:spcAft>
                <a:defRPr/>
              </a:pPr>
              <a:r>
                <a:rPr lang="en-US" sz="1122">
                  <a:solidFill>
                    <a:srgbClr val="505050">
                      <a:lumMod val="90000"/>
                      <a:lumOff val="10000"/>
                    </a:srgbClr>
                  </a:solidFill>
                  <a:latin typeface="Segoe UI Semibold" panose="020B0702040204020203" pitchFamily="34" charset="0"/>
                  <a:cs typeface="Segoe UI Semibold" panose="020B0702040204020203" pitchFamily="34" charset="0"/>
                </a:rPr>
                <a:t>GLOBAL</a:t>
              </a:r>
            </a:p>
            <a:p>
              <a:pPr defTabSz="951304">
                <a:lnSpc>
                  <a:spcPct val="90000"/>
                </a:lnSpc>
                <a:spcAft>
                  <a:spcPts val="612"/>
                </a:spcAft>
                <a:defRPr/>
              </a:pPr>
              <a:r>
                <a:rPr lang="en-US" sz="1122">
                  <a:solidFill>
                    <a:srgbClr val="505050">
                      <a:lumMod val="90000"/>
                      <a:lumOff val="10000"/>
                    </a:srgbClr>
                  </a:solidFill>
                  <a:latin typeface="Segoe UI Semibold" panose="020B0702040204020203" pitchFamily="34" charset="0"/>
                  <a:cs typeface="Segoe UI Semibold" panose="020B0702040204020203" pitchFamily="34" charset="0"/>
                </a:rPr>
                <a:t>METROS</a:t>
              </a:r>
            </a:p>
          </p:txBody>
        </p:sp>
      </p:grpSp>
      <p:sp>
        <p:nvSpPr>
          <p:cNvPr id="39" name="Freeform: Shape 38">
            <a:extLst>
              <a:ext uri="{FF2B5EF4-FFF2-40B4-BE49-F238E27FC236}">
                <a16:creationId xmlns:a16="http://schemas.microsoft.com/office/drawing/2014/main" id="{3E91BD40-BECE-4871-82FA-E711F276699B}"/>
              </a:ext>
            </a:extLst>
          </p:cNvPr>
          <p:cNvSpPr/>
          <p:nvPr/>
        </p:nvSpPr>
        <p:spPr bwMode="auto">
          <a:xfrm flipH="1">
            <a:off x="8136464" y="5475237"/>
            <a:ext cx="46629" cy="932603"/>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algn="ctr" defTabSz="951304">
              <a:defRPr/>
            </a:pPr>
            <a:endParaRPr lang="en-US" sz="1071">
              <a:solidFill>
                <a:srgbClr val="FFFFFF"/>
              </a:solidFill>
              <a:latin typeface="Segoe UI Semilight"/>
            </a:endParaRPr>
          </a:p>
        </p:txBody>
      </p:sp>
      <p:sp>
        <p:nvSpPr>
          <p:cNvPr id="41" name="TextBox 40">
            <a:extLst>
              <a:ext uri="{FF2B5EF4-FFF2-40B4-BE49-F238E27FC236}">
                <a16:creationId xmlns:a16="http://schemas.microsoft.com/office/drawing/2014/main" id="{A42B4C94-5293-442F-B107-78540109B790}"/>
              </a:ext>
            </a:extLst>
          </p:cNvPr>
          <p:cNvSpPr txBox="1"/>
          <p:nvPr/>
        </p:nvSpPr>
        <p:spPr>
          <a:xfrm>
            <a:off x="8212862" y="5486264"/>
            <a:ext cx="1713386" cy="877688"/>
          </a:xfrm>
          <a:prstGeom prst="rect">
            <a:avLst/>
          </a:prstGeom>
          <a:noFill/>
        </p:spPr>
        <p:txBody>
          <a:bodyPr wrap="square" lIns="186521" tIns="149217" rIns="186521" bIns="149217" rtlCol="0">
            <a:spAutoFit/>
          </a:bodyPr>
          <a:lstStyle/>
          <a:p>
            <a:pPr defTabSz="951304">
              <a:lnSpc>
                <a:spcPct val="90000"/>
              </a:lnSpc>
              <a:spcAft>
                <a:spcPts val="612"/>
              </a:spcAft>
              <a:defRPr/>
            </a:pPr>
            <a:r>
              <a:rPr lang="en-US" sz="4080">
                <a:solidFill>
                  <a:srgbClr val="505050">
                    <a:lumMod val="90000"/>
                    <a:lumOff val="10000"/>
                  </a:srgbClr>
                </a:solidFill>
                <a:latin typeface="Segoe UI Light"/>
              </a:rPr>
              <a:t>36</a:t>
            </a:r>
          </a:p>
        </p:txBody>
      </p:sp>
      <p:sp>
        <p:nvSpPr>
          <p:cNvPr id="42" name="TextBox 41">
            <a:extLst>
              <a:ext uri="{FF2B5EF4-FFF2-40B4-BE49-F238E27FC236}">
                <a16:creationId xmlns:a16="http://schemas.microsoft.com/office/drawing/2014/main" id="{B286047C-5A86-4FF7-B23F-D87F85DEDB89}"/>
              </a:ext>
            </a:extLst>
          </p:cNvPr>
          <p:cNvSpPr txBox="1"/>
          <p:nvPr/>
        </p:nvSpPr>
        <p:spPr>
          <a:xfrm>
            <a:off x="8942723" y="5654029"/>
            <a:ext cx="1252482" cy="470856"/>
          </a:xfrm>
          <a:prstGeom prst="rect">
            <a:avLst/>
          </a:prstGeom>
          <a:noFill/>
        </p:spPr>
        <p:txBody>
          <a:bodyPr wrap="square" lIns="186521" tIns="149217" rIns="186521" bIns="149217" rtlCol="0">
            <a:spAutoFit/>
          </a:bodyPr>
          <a:lstStyle/>
          <a:p>
            <a:pPr defTabSz="951304">
              <a:lnSpc>
                <a:spcPct val="90000"/>
              </a:lnSpc>
              <a:spcAft>
                <a:spcPts val="612"/>
              </a:spcAft>
              <a:defRPr/>
            </a:pPr>
            <a:r>
              <a:rPr lang="en-US" sz="1224">
                <a:solidFill>
                  <a:srgbClr val="505050">
                    <a:lumMod val="90000"/>
                    <a:lumOff val="10000"/>
                  </a:srgbClr>
                </a:solidFill>
                <a:latin typeface="Segoe UI Semibold" panose="020B0702040204020203" pitchFamily="34" charset="0"/>
                <a:cs typeface="Segoe UI Semibold" panose="020B0702040204020203" pitchFamily="34" charset="0"/>
              </a:rPr>
              <a:t>COUNTRIES</a:t>
            </a:r>
          </a:p>
        </p:txBody>
      </p:sp>
      <p:sp>
        <p:nvSpPr>
          <p:cNvPr id="43" name="Freeform: Shape 42">
            <a:extLst>
              <a:ext uri="{FF2B5EF4-FFF2-40B4-BE49-F238E27FC236}">
                <a16:creationId xmlns:a16="http://schemas.microsoft.com/office/drawing/2014/main" id="{7512AFFF-546E-46D6-B73F-D6BFD37802BF}"/>
              </a:ext>
            </a:extLst>
          </p:cNvPr>
          <p:cNvSpPr/>
          <p:nvPr/>
        </p:nvSpPr>
        <p:spPr bwMode="auto">
          <a:xfrm flipH="1">
            <a:off x="10148576" y="5475237"/>
            <a:ext cx="46629" cy="932603"/>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algn="ctr" defTabSz="951304">
              <a:defRPr/>
            </a:pPr>
            <a:endParaRPr lang="en-US" sz="1071">
              <a:solidFill>
                <a:srgbClr val="FFFFFF"/>
              </a:solidFill>
              <a:latin typeface="Segoe UI Semilight"/>
            </a:endParaRPr>
          </a:p>
        </p:txBody>
      </p:sp>
      <p:grpSp>
        <p:nvGrpSpPr>
          <p:cNvPr id="44" name="Group 43">
            <a:extLst>
              <a:ext uri="{FF2B5EF4-FFF2-40B4-BE49-F238E27FC236}">
                <a16:creationId xmlns:a16="http://schemas.microsoft.com/office/drawing/2014/main" id="{7793C4BD-2B10-4EAB-8938-F768268FD29E}"/>
              </a:ext>
            </a:extLst>
          </p:cNvPr>
          <p:cNvGrpSpPr/>
          <p:nvPr/>
        </p:nvGrpSpPr>
        <p:grpSpPr>
          <a:xfrm>
            <a:off x="10342157" y="5497234"/>
            <a:ext cx="1953696" cy="877688"/>
            <a:chOff x="9052519" y="5454418"/>
            <a:chExt cx="2618209" cy="860557"/>
          </a:xfrm>
        </p:grpSpPr>
        <p:sp>
          <p:nvSpPr>
            <p:cNvPr id="45" name="TextBox 44">
              <a:extLst>
                <a:ext uri="{FF2B5EF4-FFF2-40B4-BE49-F238E27FC236}">
                  <a16:creationId xmlns:a16="http://schemas.microsoft.com/office/drawing/2014/main" id="{CED96B72-1835-485D-B657-FB45E7EF1D2F}"/>
                </a:ext>
              </a:extLst>
            </p:cNvPr>
            <p:cNvSpPr txBox="1"/>
            <p:nvPr/>
          </p:nvSpPr>
          <p:spPr>
            <a:xfrm>
              <a:off x="9052519" y="5454418"/>
              <a:ext cx="1959631" cy="860557"/>
            </a:xfrm>
            <a:prstGeom prst="rect">
              <a:avLst/>
            </a:prstGeom>
            <a:noFill/>
          </p:spPr>
          <p:txBody>
            <a:bodyPr wrap="none" lIns="186521" tIns="149217" rIns="186521" bIns="149217" rtlCol="0">
              <a:spAutoFit/>
            </a:bodyPr>
            <a:lstStyle/>
            <a:p>
              <a:pPr defTabSz="951304">
                <a:lnSpc>
                  <a:spcPct val="90000"/>
                </a:lnSpc>
                <a:spcAft>
                  <a:spcPts val="612"/>
                </a:spcAft>
                <a:defRPr/>
              </a:pPr>
              <a:r>
                <a:rPr lang="en-US" sz="4080">
                  <a:solidFill>
                    <a:srgbClr val="505050">
                      <a:lumMod val="90000"/>
                      <a:lumOff val="10000"/>
                    </a:srgbClr>
                  </a:solidFill>
                  <a:latin typeface="Segoe UI Light"/>
                </a:rPr>
                <a:t>130+</a:t>
              </a:r>
            </a:p>
          </p:txBody>
        </p:sp>
        <p:sp>
          <p:nvSpPr>
            <p:cNvPr id="46" name="TextBox 45">
              <a:extLst>
                <a:ext uri="{FF2B5EF4-FFF2-40B4-BE49-F238E27FC236}">
                  <a16:creationId xmlns:a16="http://schemas.microsoft.com/office/drawing/2014/main" id="{2F29B025-B6A4-4F1E-9A73-AFD4BE3D5BAA}"/>
                </a:ext>
              </a:extLst>
            </p:cNvPr>
            <p:cNvSpPr txBox="1"/>
            <p:nvPr/>
          </p:nvSpPr>
          <p:spPr>
            <a:xfrm>
              <a:off x="10705812" y="5575237"/>
              <a:ext cx="964916" cy="592085"/>
            </a:xfrm>
            <a:prstGeom prst="rect">
              <a:avLst/>
            </a:prstGeom>
            <a:noFill/>
          </p:spPr>
          <p:txBody>
            <a:bodyPr wrap="none" lIns="186521" tIns="149217" rIns="186521" bIns="149217" rtlCol="0">
              <a:spAutoFit/>
            </a:bodyPr>
            <a:lstStyle/>
            <a:p>
              <a:pPr defTabSz="951304">
                <a:lnSpc>
                  <a:spcPct val="90000"/>
                </a:lnSpc>
                <a:spcAft>
                  <a:spcPts val="612"/>
                </a:spcAft>
                <a:defRPr/>
              </a:pPr>
              <a:r>
                <a:rPr lang="en-US" sz="1071">
                  <a:solidFill>
                    <a:srgbClr val="505050">
                      <a:lumMod val="90000"/>
                      <a:lumOff val="10000"/>
                    </a:srgbClr>
                  </a:solidFill>
                  <a:latin typeface="Segoe UI Semibold" panose="020B0702040204020203" pitchFamily="34" charset="0"/>
                  <a:cs typeface="Segoe UI Semibold" panose="020B0702040204020203" pitchFamily="34" charset="0"/>
                </a:rPr>
                <a:t>EDGE</a:t>
              </a:r>
              <a:br>
                <a:rPr lang="en-US" sz="1071">
                  <a:solidFill>
                    <a:srgbClr val="505050">
                      <a:lumMod val="90000"/>
                      <a:lumOff val="10000"/>
                    </a:srgbClr>
                  </a:solidFill>
                  <a:latin typeface="Segoe UI Semibold" panose="020B0702040204020203" pitchFamily="34" charset="0"/>
                  <a:cs typeface="Segoe UI Semibold" panose="020B0702040204020203" pitchFamily="34" charset="0"/>
                </a:rPr>
              </a:br>
              <a:r>
                <a:rPr lang="en-US" sz="1071">
                  <a:solidFill>
                    <a:srgbClr val="505050">
                      <a:lumMod val="90000"/>
                      <a:lumOff val="10000"/>
                    </a:srgbClr>
                  </a:solidFill>
                  <a:latin typeface="Segoe UI Semibold" panose="020B0702040204020203" pitchFamily="34" charset="0"/>
                  <a:cs typeface="Segoe UI Semibold" panose="020B0702040204020203" pitchFamily="34" charset="0"/>
                </a:rPr>
                <a:t>SITES</a:t>
              </a:r>
            </a:p>
          </p:txBody>
        </p:sp>
      </p:grpSp>
      <p:sp>
        <p:nvSpPr>
          <p:cNvPr id="3" name="Rectangle 2">
            <a:extLst>
              <a:ext uri="{FF2B5EF4-FFF2-40B4-BE49-F238E27FC236}">
                <a16:creationId xmlns:a16="http://schemas.microsoft.com/office/drawing/2014/main" id="{02B9ABE5-2C81-4F19-84CE-78BDD8BB3BEE}"/>
              </a:ext>
            </a:extLst>
          </p:cNvPr>
          <p:cNvSpPr/>
          <p:nvPr/>
        </p:nvSpPr>
        <p:spPr>
          <a:xfrm>
            <a:off x="6706487" y="6124884"/>
            <a:ext cx="1107033" cy="286306"/>
          </a:xfrm>
          <a:prstGeom prst="rect">
            <a:avLst/>
          </a:prstGeom>
        </p:spPr>
        <p:txBody>
          <a:bodyPr wrap="none">
            <a:spAutoFit/>
          </a:bodyPr>
          <a:lstStyle/>
          <a:p>
            <a:pPr defTabSz="932597">
              <a:defRPr/>
            </a:pPr>
            <a:r>
              <a:rPr lang="en-US" sz="1224" i="1">
                <a:solidFill>
                  <a:srgbClr val="505050">
                    <a:lumMod val="90000"/>
                    <a:lumOff val="10000"/>
                  </a:srgbClr>
                </a:solidFill>
                <a:latin typeface="Segoe UI"/>
              </a:rPr>
              <a:t>and growing!</a:t>
            </a:r>
          </a:p>
        </p:txBody>
      </p:sp>
      <p:sp>
        <p:nvSpPr>
          <p:cNvPr id="15" name="Title 14">
            <a:extLst>
              <a:ext uri="{FF2B5EF4-FFF2-40B4-BE49-F238E27FC236}">
                <a16:creationId xmlns:a16="http://schemas.microsoft.com/office/drawing/2014/main" id="{6DF06DC9-E0A9-4597-98E7-95BAFB1706B0}"/>
              </a:ext>
            </a:extLst>
          </p:cNvPr>
          <p:cNvSpPr>
            <a:spLocks noGrp="1"/>
          </p:cNvSpPr>
          <p:nvPr>
            <p:ph type="title"/>
          </p:nvPr>
        </p:nvSpPr>
        <p:spPr>
          <a:xfrm>
            <a:off x="1219643" y="16930"/>
            <a:ext cx="10260189" cy="565027"/>
          </a:xfrm>
        </p:spPr>
        <p:txBody>
          <a:bodyPr/>
          <a:lstStyle/>
          <a:p>
            <a:r>
              <a:rPr lang="en-US" dirty="0"/>
              <a:t>Azure CDN </a:t>
            </a:r>
          </a:p>
        </p:txBody>
      </p:sp>
      <p:grpSp>
        <p:nvGrpSpPr>
          <p:cNvPr id="5" name="Group 4">
            <a:extLst>
              <a:ext uri="{FF2B5EF4-FFF2-40B4-BE49-F238E27FC236}">
                <a16:creationId xmlns:a16="http://schemas.microsoft.com/office/drawing/2014/main" id="{03664AB0-7F3D-4A51-B94D-6BB9AFB1F34B}"/>
              </a:ext>
            </a:extLst>
          </p:cNvPr>
          <p:cNvGrpSpPr/>
          <p:nvPr/>
        </p:nvGrpSpPr>
        <p:grpSpPr>
          <a:xfrm>
            <a:off x="5132150" y="1105655"/>
            <a:ext cx="7195614" cy="3482808"/>
            <a:chOff x="4704719" y="688659"/>
            <a:chExt cx="7055164" cy="3414828"/>
          </a:xfrm>
        </p:grpSpPr>
        <p:pic>
          <p:nvPicPr>
            <p:cNvPr id="36" name="Graphic 35">
              <a:extLst>
                <a:ext uri="{FF2B5EF4-FFF2-40B4-BE49-F238E27FC236}">
                  <a16:creationId xmlns:a16="http://schemas.microsoft.com/office/drawing/2014/main" id="{2E0E827F-FAAE-4641-9248-80F0506B1B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4719" y="688659"/>
              <a:ext cx="7055164" cy="3414828"/>
            </a:xfrm>
            <a:prstGeom prst="rect">
              <a:avLst/>
            </a:prstGeom>
            <a:effectLst/>
          </p:spPr>
        </p:pic>
        <p:sp>
          <p:nvSpPr>
            <p:cNvPr id="37" name="Freeform: Shape 36">
              <a:extLst>
                <a:ext uri="{FF2B5EF4-FFF2-40B4-BE49-F238E27FC236}">
                  <a16:creationId xmlns:a16="http://schemas.microsoft.com/office/drawing/2014/main" id="{94008FD5-2018-4A80-BA41-A728CCC6F8F7}"/>
                </a:ext>
              </a:extLst>
            </p:cNvPr>
            <p:cNvSpPr/>
            <p:nvPr/>
          </p:nvSpPr>
          <p:spPr bwMode="auto">
            <a:xfrm rot="10800000">
              <a:off x="6219469" y="207481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40" name="Freeform: Shape 39">
              <a:extLst>
                <a:ext uri="{FF2B5EF4-FFF2-40B4-BE49-F238E27FC236}">
                  <a16:creationId xmlns:a16="http://schemas.microsoft.com/office/drawing/2014/main" id="{73F6BF89-66BE-4EF8-A923-8A890BCCEAE2}"/>
                </a:ext>
              </a:extLst>
            </p:cNvPr>
            <p:cNvSpPr/>
            <p:nvPr/>
          </p:nvSpPr>
          <p:spPr bwMode="auto">
            <a:xfrm rot="10800000">
              <a:off x="6200790" y="14903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47" name="Freeform: Shape 46">
              <a:extLst>
                <a:ext uri="{FF2B5EF4-FFF2-40B4-BE49-F238E27FC236}">
                  <a16:creationId xmlns:a16="http://schemas.microsoft.com/office/drawing/2014/main" id="{C631319B-BEEA-48AE-A0F2-B52A9845AA17}"/>
                </a:ext>
              </a:extLst>
            </p:cNvPr>
            <p:cNvSpPr/>
            <p:nvPr/>
          </p:nvSpPr>
          <p:spPr bwMode="auto">
            <a:xfrm rot="10800000">
              <a:off x="5422154" y="194302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50" name="Freeform: Shape 49">
              <a:extLst>
                <a:ext uri="{FF2B5EF4-FFF2-40B4-BE49-F238E27FC236}">
                  <a16:creationId xmlns:a16="http://schemas.microsoft.com/office/drawing/2014/main" id="{EEA107C8-1192-4353-B67E-406329DAA9DD}"/>
                </a:ext>
              </a:extLst>
            </p:cNvPr>
            <p:cNvSpPr/>
            <p:nvPr/>
          </p:nvSpPr>
          <p:spPr bwMode="auto">
            <a:xfrm rot="10800000">
              <a:off x="6183971" y="33162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54" name="Freeform: Shape 53">
              <a:extLst>
                <a:ext uri="{FF2B5EF4-FFF2-40B4-BE49-F238E27FC236}">
                  <a16:creationId xmlns:a16="http://schemas.microsoft.com/office/drawing/2014/main" id="{F5BCEC6A-4A52-44BE-89FC-3A4C22A87E18}"/>
                </a:ext>
              </a:extLst>
            </p:cNvPr>
            <p:cNvSpPr/>
            <p:nvPr/>
          </p:nvSpPr>
          <p:spPr bwMode="auto">
            <a:xfrm rot="10800000">
              <a:off x="8233676" y="338958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55" name="Freeform: Shape 54">
              <a:extLst>
                <a:ext uri="{FF2B5EF4-FFF2-40B4-BE49-F238E27FC236}">
                  <a16:creationId xmlns:a16="http://schemas.microsoft.com/office/drawing/2014/main" id="{B459AE01-7B8D-4F51-BF2C-EEB8551822A9}"/>
                </a:ext>
              </a:extLst>
            </p:cNvPr>
            <p:cNvSpPr/>
            <p:nvPr/>
          </p:nvSpPr>
          <p:spPr bwMode="auto">
            <a:xfrm rot="10800000">
              <a:off x="8416184" y="32105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56" name="Freeform: Shape 55">
              <a:extLst>
                <a:ext uri="{FF2B5EF4-FFF2-40B4-BE49-F238E27FC236}">
                  <a16:creationId xmlns:a16="http://schemas.microsoft.com/office/drawing/2014/main" id="{2DF701D4-A59B-49DE-A483-AF36CCE6F57B}"/>
                </a:ext>
              </a:extLst>
            </p:cNvPr>
            <p:cNvSpPr/>
            <p:nvPr/>
          </p:nvSpPr>
          <p:spPr bwMode="auto">
            <a:xfrm rot="10800000">
              <a:off x="7675743" y="119609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57" name="Freeform: Shape 56">
              <a:extLst>
                <a:ext uri="{FF2B5EF4-FFF2-40B4-BE49-F238E27FC236}">
                  <a16:creationId xmlns:a16="http://schemas.microsoft.com/office/drawing/2014/main" id="{71214C9A-17AB-4AA8-A50A-8CE3C7C0A38F}"/>
                </a:ext>
              </a:extLst>
            </p:cNvPr>
            <p:cNvSpPr/>
            <p:nvPr/>
          </p:nvSpPr>
          <p:spPr bwMode="auto">
            <a:xfrm rot="10800000">
              <a:off x="7784689" y="11991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58" name="Freeform: Shape 57">
              <a:extLst>
                <a:ext uri="{FF2B5EF4-FFF2-40B4-BE49-F238E27FC236}">
                  <a16:creationId xmlns:a16="http://schemas.microsoft.com/office/drawing/2014/main" id="{675FBD78-B4F7-437F-B329-DDD8A872FC04}"/>
                </a:ext>
              </a:extLst>
            </p:cNvPr>
            <p:cNvSpPr/>
            <p:nvPr/>
          </p:nvSpPr>
          <p:spPr bwMode="auto">
            <a:xfrm rot="10800000">
              <a:off x="7891447" y="124864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59" name="Freeform: Shape 58">
              <a:extLst>
                <a:ext uri="{FF2B5EF4-FFF2-40B4-BE49-F238E27FC236}">
                  <a16:creationId xmlns:a16="http://schemas.microsoft.com/office/drawing/2014/main" id="{342E0316-E925-4527-8755-C0068CE09FAF}"/>
                </a:ext>
              </a:extLst>
            </p:cNvPr>
            <p:cNvSpPr/>
            <p:nvPr/>
          </p:nvSpPr>
          <p:spPr bwMode="auto">
            <a:xfrm rot="10800000">
              <a:off x="7714760" y="151610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60" name="Freeform: Shape 59">
              <a:extLst>
                <a:ext uri="{FF2B5EF4-FFF2-40B4-BE49-F238E27FC236}">
                  <a16:creationId xmlns:a16="http://schemas.microsoft.com/office/drawing/2014/main" id="{F8F07E5C-FBF8-4624-8286-76D937CAEED3}"/>
                </a:ext>
              </a:extLst>
            </p:cNvPr>
            <p:cNvSpPr/>
            <p:nvPr/>
          </p:nvSpPr>
          <p:spPr bwMode="auto">
            <a:xfrm rot="10800000">
              <a:off x="7828770" y="134346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61" name="Freeform: Shape 60">
              <a:extLst>
                <a:ext uri="{FF2B5EF4-FFF2-40B4-BE49-F238E27FC236}">
                  <a16:creationId xmlns:a16="http://schemas.microsoft.com/office/drawing/2014/main" id="{5B36D34A-E159-43A1-83CD-086074663E1A}"/>
                </a:ext>
              </a:extLst>
            </p:cNvPr>
            <p:cNvSpPr/>
            <p:nvPr/>
          </p:nvSpPr>
          <p:spPr bwMode="auto">
            <a:xfrm rot="10800000">
              <a:off x="8037303" y="130432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62" name="Freeform: Shape 61">
              <a:extLst>
                <a:ext uri="{FF2B5EF4-FFF2-40B4-BE49-F238E27FC236}">
                  <a16:creationId xmlns:a16="http://schemas.microsoft.com/office/drawing/2014/main" id="{3EEF546A-3E7F-4768-A8C3-DC025D81132E}"/>
                </a:ext>
              </a:extLst>
            </p:cNvPr>
            <p:cNvSpPr/>
            <p:nvPr/>
          </p:nvSpPr>
          <p:spPr bwMode="auto">
            <a:xfrm rot="10800000">
              <a:off x="7931386" y="130909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63" name="Freeform: Shape 62">
              <a:extLst>
                <a:ext uri="{FF2B5EF4-FFF2-40B4-BE49-F238E27FC236}">
                  <a16:creationId xmlns:a16="http://schemas.microsoft.com/office/drawing/2014/main" id="{BEA72B0E-C601-4DD0-B4B0-5A5257782D3A}"/>
                </a:ext>
              </a:extLst>
            </p:cNvPr>
            <p:cNvSpPr/>
            <p:nvPr/>
          </p:nvSpPr>
          <p:spPr bwMode="auto">
            <a:xfrm rot="10800000">
              <a:off x="8043509" y="113523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64" name="Freeform: Shape 63">
              <a:extLst>
                <a:ext uri="{FF2B5EF4-FFF2-40B4-BE49-F238E27FC236}">
                  <a16:creationId xmlns:a16="http://schemas.microsoft.com/office/drawing/2014/main" id="{7B7830B0-5438-4A05-9531-542CDA16DBAB}"/>
                </a:ext>
              </a:extLst>
            </p:cNvPr>
            <p:cNvSpPr/>
            <p:nvPr/>
          </p:nvSpPr>
          <p:spPr bwMode="auto">
            <a:xfrm rot="10800000">
              <a:off x="8155346" y="10461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65" name="Freeform: Shape 64">
              <a:extLst>
                <a:ext uri="{FF2B5EF4-FFF2-40B4-BE49-F238E27FC236}">
                  <a16:creationId xmlns:a16="http://schemas.microsoft.com/office/drawing/2014/main" id="{1B090988-D666-4D4F-BD35-F96E3F2357A5}"/>
                </a:ext>
              </a:extLst>
            </p:cNvPr>
            <p:cNvSpPr/>
            <p:nvPr/>
          </p:nvSpPr>
          <p:spPr bwMode="auto">
            <a:xfrm rot="10800000">
              <a:off x="8273615" y="100844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66" name="Freeform: Shape 65">
              <a:extLst>
                <a:ext uri="{FF2B5EF4-FFF2-40B4-BE49-F238E27FC236}">
                  <a16:creationId xmlns:a16="http://schemas.microsoft.com/office/drawing/2014/main" id="{9C565412-6341-41DE-987F-1A270A7E8719}"/>
                </a:ext>
              </a:extLst>
            </p:cNvPr>
            <p:cNvSpPr/>
            <p:nvPr/>
          </p:nvSpPr>
          <p:spPr bwMode="auto">
            <a:xfrm rot="10800000">
              <a:off x="8295963"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67" name="Freeform: Shape 66">
              <a:extLst>
                <a:ext uri="{FF2B5EF4-FFF2-40B4-BE49-F238E27FC236}">
                  <a16:creationId xmlns:a16="http://schemas.microsoft.com/office/drawing/2014/main" id="{612F06A0-A220-41BF-AC73-894D9ECDFA1A}"/>
                </a:ext>
              </a:extLst>
            </p:cNvPr>
            <p:cNvSpPr/>
            <p:nvPr/>
          </p:nvSpPr>
          <p:spPr bwMode="auto">
            <a:xfrm rot="10800000">
              <a:off x="8137614" y="127104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68" name="Freeform: Shape 67">
              <a:extLst>
                <a:ext uri="{FF2B5EF4-FFF2-40B4-BE49-F238E27FC236}">
                  <a16:creationId xmlns:a16="http://schemas.microsoft.com/office/drawing/2014/main" id="{52D34ECD-D0FF-4EFA-9D2D-CE5BFEFCE2F2}"/>
                </a:ext>
              </a:extLst>
            </p:cNvPr>
            <p:cNvSpPr/>
            <p:nvPr/>
          </p:nvSpPr>
          <p:spPr bwMode="auto">
            <a:xfrm rot="10800000">
              <a:off x="7860223" y="144277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69" name="Freeform: Shape 68">
              <a:extLst>
                <a:ext uri="{FF2B5EF4-FFF2-40B4-BE49-F238E27FC236}">
                  <a16:creationId xmlns:a16="http://schemas.microsoft.com/office/drawing/2014/main" id="{6E0347FC-DB58-45E8-B79A-030D58C00721}"/>
                </a:ext>
              </a:extLst>
            </p:cNvPr>
            <p:cNvSpPr/>
            <p:nvPr/>
          </p:nvSpPr>
          <p:spPr bwMode="auto">
            <a:xfrm rot="10800000">
              <a:off x="9497344" y="208968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70" name="Freeform: Shape 69">
              <a:extLst>
                <a:ext uri="{FF2B5EF4-FFF2-40B4-BE49-F238E27FC236}">
                  <a16:creationId xmlns:a16="http://schemas.microsoft.com/office/drawing/2014/main" id="{040A93EE-9CF2-424F-8316-1D5E77D06137}"/>
                </a:ext>
              </a:extLst>
            </p:cNvPr>
            <p:cNvSpPr/>
            <p:nvPr/>
          </p:nvSpPr>
          <p:spPr bwMode="auto">
            <a:xfrm rot="10800000">
              <a:off x="9645866" y="222698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71" name="Freeform: Shape 70">
              <a:extLst>
                <a:ext uri="{FF2B5EF4-FFF2-40B4-BE49-F238E27FC236}">
                  <a16:creationId xmlns:a16="http://schemas.microsoft.com/office/drawing/2014/main" id="{57BB3216-2F45-48E8-9736-8BECB38D4C72}"/>
                </a:ext>
              </a:extLst>
            </p:cNvPr>
            <p:cNvSpPr/>
            <p:nvPr/>
          </p:nvSpPr>
          <p:spPr bwMode="auto">
            <a:xfrm rot="10800000">
              <a:off x="10165523" y="220860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72" name="Freeform: Shape 71">
              <a:extLst>
                <a:ext uri="{FF2B5EF4-FFF2-40B4-BE49-F238E27FC236}">
                  <a16:creationId xmlns:a16="http://schemas.microsoft.com/office/drawing/2014/main" id="{0E486AEA-9BCA-426C-8776-F52B52BD29A7}"/>
                </a:ext>
              </a:extLst>
            </p:cNvPr>
            <p:cNvSpPr/>
            <p:nvPr/>
          </p:nvSpPr>
          <p:spPr bwMode="auto">
            <a:xfrm rot="10800000">
              <a:off x="10348286" y="199217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73" name="Freeform: Shape 72">
              <a:extLst>
                <a:ext uri="{FF2B5EF4-FFF2-40B4-BE49-F238E27FC236}">
                  <a16:creationId xmlns:a16="http://schemas.microsoft.com/office/drawing/2014/main" id="{7671010D-17F4-48AA-90D4-3F497D5D2825}"/>
                </a:ext>
              </a:extLst>
            </p:cNvPr>
            <p:cNvSpPr/>
            <p:nvPr/>
          </p:nvSpPr>
          <p:spPr bwMode="auto">
            <a:xfrm rot="10800000">
              <a:off x="10581524" y="192298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74" name="Freeform: Shape 73">
              <a:extLst>
                <a:ext uri="{FF2B5EF4-FFF2-40B4-BE49-F238E27FC236}">
                  <a16:creationId xmlns:a16="http://schemas.microsoft.com/office/drawing/2014/main" id="{37D3A0C0-810D-420B-B008-1036EA2C2580}"/>
                </a:ext>
              </a:extLst>
            </p:cNvPr>
            <p:cNvSpPr/>
            <p:nvPr/>
          </p:nvSpPr>
          <p:spPr bwMode="auto">
            <a:xfrm rot="10800000">
              <a:off x="10621464" y="216118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75" name="Freeform: Shape 74">
              <a:extLst>
                <a:ext uri="{FF2B5EF4-FFF2-40B4-BE49-F238E27FC236}">
                  <a16:creationId xmlns:a16="http://schemas.microsoft.com/office/drawing/2014/main" id="{A51C7D90-5487-457D-BA5A-018C0523EE97}"/>
                </a:ext>
              </a:extLst>
            </p:cNvPr>
            <p:cNvSpPr/>
            <p:nvPr/>
          </p:nvSpPr>
          <p:spPr bwMode="auto">
            <a:xfrm rot="10800000">
              <a:off x="10245402" y="26527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76" name="Freeform: Shape 75">
              <a:extLst>
                <a:ext uri="{FF2B5EF4-FFF2-40B4-BE49-F238E27FC236}">
                  <a16:creationId xmlns:a16="http://schemas.microsoft.com/office/drawing/2014/main" id="{38596034-34FA-4188-87DC-3DF43DACB360}"/>
                </a:ext>
              </a:extLst>
            </p:cNvPr>
            <p:cNvSpPr/>
            <p:nvPr/>
          </p:nvSpPr>
          <p:spPr bwMode="auto">
            <a:xfrm rot="10800000">
              <a:off x="10631161" y="161231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77" name="Freeform: Shape 76">
              <a:extLst>
                <a:ext uri="{FF2B5EF4-FFF2-40B4-BE49-F238E27FC236}">
                  <a16:creationId xmlns:a16="http://schemas.microsoft.com/office/drawing/2014/main" id="{34FB69D3-A1B9-47ED-89C6-5B6D0E27A587}"/>
                </a:ext>
              </a:extLst>
            </p:cNvPr>
            <p:cNvSpPr/>
            <p:nvPr/>
          </p:nvSpPr>
          <p:spPr bwMode="auto">
            <a:xfrm rot="10800000">
              <a:off x="10817604" y="164902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78" name="Freeform: Shape 77">
              <a:extLst>
                <a:ext uri="{FF2B5EF4-FFF2-40B4-BE49-F238E27FC236}">
                  <a16:creationId xmlns:a16="http://schemas.microsoft.com/office/drawing/2014/main" id="{7D5DE6B2-AE98-4104-9C6F-7CD8FBFB2D07}"/>
                </a:ext>
              </a:extLst>
            </p:cNvPr>
            <p:cNvSpPr/>
            <p:nvPr/>
          </p:nvSpPr>
          <p:spPr bwMode="auto">
            <a:xfrm rot="10800000">
              <a:off x="10888563" y="153296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79" name="Freeform: Shape 78">
              <a:extLst>
                <a:ext uri="{FF2B5EF4-FFF2-40B4-BE49-F238E27FC236}">
                  <a16:creationId xmlns:a16="http://schemas.microsoft.com/office/drawing/2014/main" id="{39E8F36D-1C0C-4464-BC7D-D419CB756CD3}"/>
                </a:ext>
              </a:extLst>
            </p:cNvPr>
            <p:cNvSpPr/>
            <p:nvPr/>
          </p:nvSpPr>
          <p:spPr bwMode="auto">
            <a:xfrm rot="10800000">
              <a:off x="11011113" y="353432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80" name="Freeform: Shape 79">
              <a:extLst>
                <a:ext uri="{FF2B5EF4-FFF2-40B4-BE49-F238E27FC236}">
                  <a16:creationId xmlns:a16="http://schemas.microsoft.com/office/drawing/2014/main" id="{8112C2B1-E081-4791-B494-68E41A59BF81}"/>
                </a:ext>
              </a:extLst>
            </p:cNvPr>
            <p:cNvSpPr/>
            <p:nvPr/>
          </p:nvSpPr>
          <p:spPr bwMode="auto">
            <a:xfrm rot="10800000">
              <a:off x="11175082" y="3410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81" name="Freeform: Shape 80">
              <a:extLst>
                <a:ext uri="{FF2B5EF4-FFF2-40B4-BE49-F238E27FC236}">
                  <a16:creationId xmlns:a16="http://schemas.microsoft.com/office/drawing/2014/main" id="{49F86CA6-BF53-4B93-BE56-14081B274321}"/>
                </a:ext>
              </a:extLst>
            </p:cNvPr>
            <p:cNvSpPr/>
            <p:nvPr/>
          </p:nvSpPr>
          <p:spPr bwMode="auto">
            <a:xfrm rot="10800000">
              <a:off x="11669473" y="354623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82" name="Freeform: Shape 81">
              <a:extLst>
                <a:ext uri="{FF2B5EF4-FFF2-40B4-BE49-F238E27FC236}">
                  <a16:creationId xmlns:a16="http://schemas.microsoft.com/office/drawing/2014/main" id="{9A0C5641-BF63-44BE-9E3B-EE3A7DFF9A81}"/>
                </a:ext>
              </a:extLst>
            </p:cNvPr>
            <p:cNvSpPr/>
            <p:nvPr/>
          </p:nvSpPr>
          <p:spPr bwMode="auto">
            <a:xfrm rot="10800000">
              <a:off x="5254403" y="135919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83" name="Freeform: Shape 82">
              <a:extLst>
                <a:ext uri="{FF2B5EF4-FFF2-40B4-BE49-F238E27FC236}">
                  <a16:creationId xmlns:a16="http://schemas.microsoft.com/office/drawing/2014/main" id="{9139CC4D-D9C0-4CF6-92B2-6FA97326BF60}"/>
                </a:ext>
              </a:extLst>
            </p:cNvPr>
            <p:cNvSpPr/>
            <p:nvPr/>
          </p:nvSpPr>
          <p:spPr bwMode="auto">
            <a:xfrm rot="10800000">
              <a:off x="5122619" y="151540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84" name="Freeform: Shape 83">
              <a:extLst>
                <a:ext uri="{FF2B5EF4-FFF2-40B4-BE49-F238E27FC236}">
                  <a16:creationId xmlns:a16="http://schemas.microsoft.com/office/drawing/2014/main" id="{67A96DDE-BA9D-4937-B322-EFD5D39280C4}"/>
                </a:ext>
              </a:extLst>
            </p:cNvPr>
            <p:cNvSpPr/>
            <p:nvPr/>
          </p:nvSpPr>
          <p:spPr bwMode="auto">
            <a:xfrm rot="10800000">
              <a:off x="5131094" y="1662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85" name="Freeform: Shape 84">
              <a:extLst>
                <a:ext uri="{FF2B5EF4-FFF2-40B4-BE49-F238E27FC236}">
                  <a16:creationId xmlns:a16="http://schemas.microsoft.com/office/drawing/2014/main" id="{ACFE9E78-19E6-4D0A-89D4-51E6BAC837B0}"/>
                </a:ext>
              </a:extLst>
            </p:cNvPr>
            <p:cNvSpPr/>
            <p:nvPr/>
          </p:nvSpPr>
          <p:spPr bwMode="auto">
            <a:xfrm rot="10800000">
              <a:off x="5234917" y="156165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86" name="Freeform: Shape 85">
              <a:extLst>
                <a:ext uri="{FF2B5EF4-FFF2-40B4-BE49-F238E27FC236}">
                  <a16:creationId xmlns:a16="http://schemas.microsoft.com/office/drawing/2014/main" id="{3495D609-5D26-4CB8-A24A-74F18605821A}"/>
                </a:ext>
              </a:extLst>
            </p:cNvPr>
            <p:cNvSpPr/>
            <p:nvPr/>
          </p:nvSpPr>
          <p:spPr bwMode="auto">
            <a:xfrm rot="10800000">
              <a:off x="5485038" y="1468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87" name="Freeform: Shape 86">
              <a:extLst>
                <a:ext uri="{FF2B5EF4-FFF2-40B4-BE49-F238E27FC236}">
                  <a16:creationId xmlns:a16="http://schemas.microsoft.com/office/drawing/2014/main" id="{7BA6A633-6B50-4DED-A629-EDBACE4B2082}"/>
                </a:ext>
              </a:extLst>
            </p:cNvPr>
            <p:cNvSpPr/>
            <p:nvPr/>
          </p:nvSpPr>
          <p:spPr bwMode="auto">
            <a:xfrm rot="10800000">
              <a:off x="5286298" y="1673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88" name="Freeform: Shape 87">
              <a:extLst>
                <a:ext uri="{FF2B5EF4-FFF2-40B4-BE49-F238E27FC236}">
                  <a16:creationId xmlns:a16="http://schemas.microsoft.com/office/drawing/2014/main" id="{F24EDFEB-299F-414D-B95D-F27978844A8B}"/>
                </a:ext>
              </a:extLst>
            </p:cNvPr>
            <p:cNvSpPr/>
            <p:nvPr/>
          </p:nvSpPr>
          <p:spPr bwMode="auto">
            <a:xfrm rot="10800000">
              <a:off x="5926372" y="186969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89" name="Freeform: Shape 88">
              <a:extLst>
                <a:ext uri="{FF2B5EF4-FFF2-40B4-BE49-F238E27FC236}">
                  <a16:creationId xmlns:a16="http://schemas.microsoft.com/office/drawing/2014/main" id="{CB03D997-08B7-40D7-98CB-8809457E98FF}"/>
                </a:ext>
              </a:extLst>
            </p:cNvPr>
            <p:cNvSpPr/>
            <p:nvPr/>
          </p:nvSpPr>
          <p:spPr bwMode="auto">
            <a:xfrm rot="10800000">
              <a:off x="5570118" y="163696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90" name="Freeform: Shape 89">
              <a:extLst>
                <a:ext uri="{FF2B5EF4-FFF2-40B4-BE49-F238E27FC236}">
                  <a16:creationId xmlns:a16="http://schemas.microsoft.com/office/drawing/2014/main" id="{38B8775A-3623-4276-8B7F-159EC6F9D290}"/>
                </a:ext>
              </a:extLst>
            </p:cNvPr>
            <p:cNvSpPr/>
            <p:nvPr/>
          </p:nvSpPr>
          <p:spPr bwMode="auto">
            <a:xfrm rot="10800000">
              <a:off x="6134132" y="153898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91" name="Freeform: Shape 90">
              <a:extLst>
                <a:ext uri="{FF2B5EF4-FFF2-40B4-BE49-F238E27FC236}">
                  <a16:creationId xmlns:a16="http://schemas.microsoft.com/office/drawing/2014/main" id="{0BF74BB2-8DEC-4558-A4B7-8E32532CB7A7}"/>
                </a:ext>
              </a:extLst>
            </p:cNvPr>
            <p:cNvSpPr/>
            <p:nvPr/>
          </p:nvSpPr>
          <p:spPr bwMode="auto">
            <a:xfrm rot="10800000">
              <a:off x="6044999"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92" name="Freeform: Shape 91">
              <a:extLst>
                <a:ext uri="{FF2B5EF4-FFF2-40B4-BE49-F238E27FC236}">
                  <a16:creationId xmlns:a16="http://schemas.microsoft.com/office/drawing/2014/main" id="{78312EE2-ED4D-49A2-BF35-3E240841FBE7}"/>
                </a:ext>
              </a:extLst>
            </p:cNvPr>
            <p:cNvSpPr/>
            <p:nvPr/>
          </p:nvSpPr>
          <p:spPr bwMode="auto">
            <a:xfrm rot="10800000">
              <a:off x="6748941" y="311590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93" name="Freeform: Shape 92">
              <a:extLst>
                <a:ext uri="{FF2B5EF4-FFF2-40B4-BE49-F238E27FC236}">
                  <a16:creationId xmlns:a16="http://schemas.microsoft.com/office/drawing/2014/main" id="{17FF62B2-CEB3-407E-A209-F6AE060E0BA4}"/>
                </a:ext>
              </a:extLst>
            </p:cNvPr>
            <p:cNvSpPr/>
            <p:nvPr/>
          </p:nvSpPr>
          <p:spPr bwMode="auto">
            <a:xfrm rot="10800000">
              <a:off x="6623590" y="31756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94" name="Freeform: Shape 93">
              <a:extLst>
                <a:ext uri="{FF2B5EF4-FFF2-40B4-BE49-F238E27FC236}">
                  <a16:creationId xmlns:a16="http://schemas.microsoft.com/office/drawing/2014/main" id="{93C87A3A-1805-4BCB-BD74-FF63BD49B21C}"/>
                </a:ext>
              </a:extLst>
            </p:cNvPr>
            <p:cNvSpPr/>
            <p:nvPr/>
          </p:nvSpPr>
          <p:spPr bwMode="auto">
            <a:xfrm rot="10800000">
              <a:off x="5459078" y="169396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95" name="Freeform: Shape 94">
              <a:extLst>
                <a:ext uri="{FF2B5EF4-FFF2-40B4-BE49-F238E27FC236}">
                  <a16:creationId xmlns:a16="http://schemas.microsoft.com/office/drawing/2014/main" id="{C0E5D1C8-A746-4445-9D9F-D1A3299430A0}"/>
                </a:ext>
              </a:extLst>
            </p:cNvPr>
            <p:cNvSpPr/>
            <p:nvPr/>
          </p:nvSpPr>
          <p:spPr bwMode="auto">
            <a:xfrm rot="10800000">
              <a:off x="5883966" y="146979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96" name="Freeform: Shape 95">
              <a:extLst>
                <a:ext uri="{FF2B5EF4-FFF2-40B4-BE49-F238E27FC236}">
                  <a16:creationId xmlns:a16="http://schemas.microsoft.com/office/drawing/2014/main" id="{F396C532-8B51-479E-95DE-8858CDE9E8DC}"/>
                </a:ext>
              </a:extLst>
            </p:cNvPr>
            <p:cNvSpPr/>
            <p:nvPr/>
          </p:nvSpPr>
          <p:spPr bwMode="auto">
            <a:xfrm rot="10800000">
              <a:off x="5575371" y="16856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97" name="Freeform: Shape 96">
              <a:extLst>
                <a:ext uri="{FF2B5EF4-FFF2-40B4-BE49-F238E27FC236}">
                  <a16:creationId xmlns:a16="http://schemas.microsoft.com/office/drawing/2014/main" id="{7C190B68-1AC4-4D41-B6D1-46E4C95721F3}"/>
                </a:ext>
              </a:extLst>
            </p:cNvPr>
            <p:cNvSpPr/>
            <p:nvPr/>
          </p:nvSpPr>
          <p:spPr bwMode="auto">
            <a:xfrm rot="10800000">
              <a:off x="5459219" y="152255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98" name="Freeform: Shape 97">
              <a:extLst>
                <a:ext uri="{FF2B5EF4-FFF2-40B4-BE49-F238E27FC236}">
                  <a16:creationId xmlns:a16="http://schemas.microsoft.com/office/drawing/2014/main" id="{4EED473D-4A55-4628-B3B3-8E83D17FA20E}"/>
                </a:ext>
              </a:extLst>
            </p:cNvPr>
            <p:cNvSpPr/>
            <p:nvPr/>
          </p:nvSpPr>
          <p:spPr bwMode="auto">
            <a:xfrm rot="10800000">
              <a:off x="7979611" y="139038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sp>
          <p:nvSpPr>
            <p:cNvPr id="99" name="Freeform: Shape 98">
              <a:extLst>
                <a:ext uri="{FF2B5EF4-FFF2-40B4-BE49-F238E27FC236}">
                  <a16:creationId xmlns:a16="http://schemas.microsoft.com/office/drawing/2014/main" id="{0F39B796-22EF-4BBA-888E-E4185CA04250}"/>
                </a:ext>
              </a:extLst>
            </p:cNvPr>
            <p:cNvSpPr/>
            <p:nvPr/>
          </p:nvSpPr>
          <p:spPr bwMode="auto">
            <a:xfrm rot="10800000">
              <a:off x="8112483" y="134916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kern="0">
                <a:gradFill>
                  <a:gsLst>
                    <a:gs pos="40075">
                      <a:srgbClr val="FFFFFF"/>
                    </a:gs>
                    <a:gs pos="30000">
                      <a:srgbClr val="FFFFFF"/>
                    </a:gs>
                  </a:gsLst>
                  <a:lin ang="5400000" scaled="0"/>
                </a:gradFill>
                <a:latin typeface="Calibri" panose="020F0502020204030204"/>
              </a:endParaRPr>
            </a:p>
          </p:txBody>
        </p:sp>
      </p:grpSp>
      <p:sp>
        <p:nvSpPr>
          <p:cNvPr id="103" name="Rectangle 102">
            <a:extLst>
              <a:ext uri="{FF2B5EF4-FFF2-40B4-BE49-F238E27FC236}">
                <a16:creationId xmlns:a16="http://schemas.microsoft.com/office/drawing/2014/main" id="{34E6D09C-8B6C-4E09-B991-EE325D75315A}"/>
              </a:ext>
            </a:extLst>
          </p:cNvPr>
          <p:cNvSpPr/>
          <p:nvPr/>
        </p:nvSpPr>
        <p:spPr>
          <a:xfrm>
            <a:off x="351374" y="2922144"/>
            <a:ext cx="5282411" cy="2684530"/>
          </a:xfrm>
          <a:prstGeom prst="rect">
            <a:avLst/>
          </a:prstGeom>
        </p:spPr>
        <p:txBody>
          <a:bodyPr wrap="square">
            <a:spAutoFit/>
          </a:bodyPr>
          <a:lstStyle/>
          <a:p>
            <a:pPr defTabSz="932597">
              <a:defRPr/>
            </a:pPr>
            <a:r>
              <a:rPr lang="en-US" sz="2448" b="1" dirty="0">
                <a:gradFill>
                  <a:gsLst>
                    <a:gs pos="1250">
                      <a:srgbClr val="505050"/>
                    </a:gs>
                    <a:gs pos="100000">
                      <a:srgbClr val="505050"/>
                    </a:gs>
                  </a:gsLst>
                  <a:lin ang="5400000" scaled="0"/>
                </a:gradFill>
                <a:latin typeface="Segoe UI Light"/>
                <a:cs typeface="Segoe UI Semilight" panose="020B0402040204020203" pitchFamily="34" charset="0"/>
              </a:rPr>
              <a:t>Azure Key Vault for custom certificates</a:t>
            </a:r>
          </a:p>
          <a:p>
            <a:pPr defTabSz="932597">
              <a:spcAft>
                <a:spcPts val="612"/>
              </a:spcAft>
              <a:defRPr/>
            </a:pPr>
            <a:endParaRPr lang="en-US" sz="1632" dirty="0">
              <a:gradFill>
                <a:gsLst>
                  <a:gs pos="1250">
                    <a:srgbClr val="505050"/>
                  </a:gs>
                  <a:gs pos="100000">
                    <a:srgbClr val="505050"/>
                  </a:gs>
                </a:gsLst>
                <a:lin ang="5400000" scaled="0"/>
              </a:gradFill>
              <a:latin typeface="Segoe UI"/>
              <a:cs typeface="Segoe UI Semilight" panose="020B0402040204020203" pitchFamily="34" charset="0"/>
            </a:endParaRPr>
          </a:p>
          <a:p>
            <a:pPr defTabSz="932597">
              <a:spcAft>
                <a:spcPts val="612"/>
              </a:spcAft>
              <a:defRPr/>
            </a:pPr>
            <a:endParaRPr lang="en-US" sz="1632" dirty="0">
              <a:gradFill>
                <a:gsLst>
                  <a:gs pos="1250">
                    <a:srgbClr val="505050"/>
                  </a:gs>
                  <a:gs pos="100000">
                    <a:srgbClr val="505050"/>
                  </a:gs>
                </a:gsLst>
                <a:lin ang="5400000" scaled="0"/>
              </a:gradFill>
              <a:latin typeface="Segoe UI"/>
              <a:cs typeface="Segoe UI Semilight" panose="020B0402040204020203" pitchFamily="34" charset="0"/>
            </a:endParaRPr>
          </a:p>
          <a:p>
            <a:pPr defTabSz="932597">
              <a:defRPr/>
            </a:pPr>
            <a:r>
              <a:rPr lang="en-US" sz="2448" dirty="0">
                <a:solidFill>
                  <a:srgbClr val="1A1A1A"/>
                </a:solidFill>
                <a:latin typeface="Segoe UI Semibold"/>
              </a:rPr>
              <a:t>Adding to Azure CDN’s choice of top CDNs</a:t>
            </a:r>
          </a:p>
          <a:p>
            <a:pPr marL="349724" indent="-349724" defTabSz="932597">
              <a:buFont typeface="Arial" panose="020B0604020202020204" pitchFamily="34" charset="0"/>
              <a:buChar char="•"/>
              <a:defRPr/>
            </a:pPr>
            <a:r>
              <a:rPr lang="en-US" sz="1632" dirty="0">
                <a:gradFill>
                  <a:gsLst>
                    <a:gs pos="1250">
                      <a:srgbClr val="505050"/>
                    </a:gs>
                    <a:gs pos="100000">
                      <a:srgbClr val="505050"/>
                    </a:gs>
                  </a:gsLst>
                  <a:lin ang="5400000" scaled="0"/>
                </a:gradFill>
                <a:latin typeface="Segoe UI"/>
                <a:cs typeface="Segoe UI Semilight" panose="020B0402040204020203" pitchFamily="34" charset="0"/>
              </a:rPr>
              <a:t>Mix and match CDN infrastructures</a:t>
            </a:r>
          </a:p>
          <a:p>
            <a:pPr marL="349724" indent="-349724" defTabSz="932597">
              <a:buFont typeface="Arial" panose="020B0604020202020204" pitchFamily="34" charset="0"/>
              <a:buChar char="•"/>
              <a:defRPr/>
            </a:pPr>
            <a:r>
              <a:rPr lang="en-US" sz="1632" dirty="0">
                <a:gradFill>
                  <a:gsLst>
                    <a:gs pos="1250">
                      <a:srgbClr val="505050"/>
                    </a:gs>
                    <a:gs pos="100000">
                      <a:srgbClr val="505050"/>
                    </a:gs>
                  </a:gsLst>
                  <a:lin ang="5400000" scaled="0"/>
                </a:gradFill>
                <a:latin typeface="Segoe UI"/>
                <a:cs typeface="Segoe UI Semilight" panose="020B0402040204020203" pitchFamily="34" charset="0"/>
              </a:rPr>
              <a:t>Increase global reach</a:t>
            </a:r>
          </a:p>
          <a:p>
            <a:pPr marL="349724" indent="-349724" defTabSz="932597">
              <a:buFont typeface="Arial" panose="020B0604020202020204" pitchFamily="34" charset="0"/>
              <a:buChar char="•"/>
              <a:defRPr/>
            </a:pPr>
            <a:r>
              <a:rPr lang="en-US" sz="1632" dirty="0">
                <a:gradFill>
                  <a:gsLst>
                    <a:gs pos="1250">
                      <a:srgbClr val="505050"/>
                    </a:gs>
                    <a:gs pos="100000">
                      <a:srgbClr val="505050"/>
                    </a:gs>
                  </a:gsLst>
                  <a:lin ang="5400000" scaled="0"/>
                </a:gradFill>
                <a:latin typeface="Segoe UI"/>
                <a:cs typeface="Segoe UI Semilight" panose="020B0402040204020203" pitchFamily="34" charset="0"/>
              </a:rPr>
              <a:t>Redundant CDNs for your service</a:t>
            </a:r>
          </a:p>
        </p:txBody>
      </p:sp>
      <p:pic>
        <p:nvPicPr>
          <p:cNvPr id="101" name="Picture 100">
            <a:extLst>
              <a:ext uri="{FF2B5EF4-FFF2-40B4-BE49-F238E27FC236}">
                <a16:creationId xmlns:a16="http://schemas.microsoft.com/office/drawing/2014/main" id="{F136D6A9-9885-D741-9F06-A3D9AEE4EFB3}"/>
              </a:ext>
            </a:extLst>
          </p:cNvPr>
          <p:cNvPicPr>
            <a:picLocks noChangeAspect="1"/>
          </p:cNvPicPr>
          <p:nvPr/>
        </p:nvPicPr>
        <p:blipFill>
          <a:blip r:embed="rId5"/>
          <a:stretch>
            <a:fillRect/>
          </a:stretch>
        </p:blipFill>
        <p:spPr>
          <a:xfrm>
            <a:off x="449080" y="123067"/>
            <a:ext cx="867186" cy="867186"/>
          </a:xfrm>
          <a:prstGeom prst="rect">
            <a:avLst/>
          </a:prstGeom>
        </p:spPr>
      </p:pic>
      <p:sp>
        <p:nvSpPr>
          <p:cNvPr id="102" name="Rectangle 101">
            <a:extLst>
              <a:ext uri="{FF2B5EF4-FFF2-40B4-BE49-F238E27FC236}">
                <a16:creationId xmlns:a16="http://schemas.microsoft.com/office/drawing/2014/main" id="{3C9C52C3-6C48-44CE-83FB-4FED9BE9C36A}"/>
              </a:ext>
            </a:extLst>
          </p:cNvPr>
          <p:cNvSpPr/>
          <p:nvPr/>
        </p:nvSpPr>
        <p:spPr>
          <a:xfrm>
            <a:off x="247498" y="857249"/>
            <a:ext cx="4667848" cy="1438856"/>
          </a:xfrm>
          <a:prstGeom prst="rect">
            <a:avLst/>
          </a:prstGeom>
        </p:spPr>
        <p:txBody>
          <a:bodyPr wrap="square" lIns="0">
            <a:spAutoFit/>
          </a:bodyPr>
          <a:lstStyle/>
          <a:p>
            <a:pPr defTabSz="932563">
              <a:defRPr/>
            </a:pPr>
            <a:r>
              <a:rPr lang="en-US" sz="2856" b="1">
                <a:solidFill>
                  <a:srgbClr val="F37521"/>
                </a:solidFill>
                <a:latin typeface="Segoe UI Semibold"/>
              </a:rPr>
              <a:t>Cloud native CDN offering giving access to Microsoft global WAN</a:t>
            </a:r>
          </a:p>
        </p:txBody>
      </p:sp>
      <p:pic>
        <p:nvPicPr>
          <p:cNvPr id="100" name="Picture 99">
            <a:extLst>
              <a:ext uri="{FF2B5EF4-FFF2-40B4-BE49-F238E27FC236}">
                <a16:creationId xmlns:a16="http://schemas.microsoft.com/office/drawing/2014/main" id="{ECED82F7-974F-4156-951D-CD510CE643B1}"/>
              </a:ext>
            </a:extLst>
          </p:cNvPr>
          <p:cNvPicPr>
            <a:picLocks noChangeAspect="1"/>
          </p:cNvPicPr>
          <p:nvPr/>
        </p:nvPicPr>
        <p:blipFill>
          <a:blip r:embed="rId6"/>
          <a:stretch>
            <a:fillRect/>
          </a:stretch>
        </p:blipFill>
        <p:spPr>
          <a:xfrm>
            <a:off x="11075907" y="6545636"/>
            <a:ext cx="1358893" cy="448889"/>
          </a:xfrm>
          <a:prstGeom prst="rect">
            <a:avLst/>
          </a:prstGeom>
        </p:spPr>
      </p:pic>
    </p:spTree>
    <p:extLst>
      <p:ext uri="{BB962C8B-B14F-4D97-AF65-F5344CB8AC3E}">
        <p14:creationId xmlns:p14="http://schemas.microsoft.com/office/powerpoint/2010/main" val="3380687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3BB04FC-F60B-1948-9946-8607A77C07C4}"/>
              </a:ext>
            </a:extLst>
          </p:cNvPr>
          <p:cNvSpPr/>
          <p:nvPr/>
        </p:nvSpPr>
        <p:spPr bwMode="auto">
          <a:xfrm>
            <a:off x="227158" y="4395400"/>
            <a:ext cx="6422799" cy="2384220"/>
          </a:xfrm>
          <a:prstGeom prst="round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6049CABC-05F2-4EA4-8A73-CB3CFEC3B188}"/>
              </a:ext>
            </a:extLst>
          </p:cNvPr>
          <p:cNvSpPr txBox="1"/>
          <p:nvPr/>
        </p:nvSpPr>
        <p:spPr>
          <a:xfrm>
            <a:off x="400312" y="825777"/>
            <a:ext cx="7877169" cy="382308"/>
          </a:xfrm>
          <a:prstGeom prst="rect">
            <a:avLst/>
          </a:prstGeom>
          <a:noFill/>
        </p:spPr>
        <p:txBody>
          <a:bodyPr wrap="square" rtlCol="0">
            <a:spAutoFit/>
          </a:bodyPr>
          <a:lstStyle/>
          <a:p>
            <a:pPr defTabSz="932597">
              <a:defRPr/>
            </a:pPr>
            <a:r>
              <a:rPr lang="en-US" sz="1836">
                <a:solidFill>
                  <a:schemeClr val="accent4"/>
                </a:solidFill>
                <a:latin typeface="Segoe UI" panose="020B0502040204020203" pitchFamily="34" charset="0"/>
                <a:cs typeface="Segoe UI" panose="020B0502040204020203" pitchFamily="34" charset="0"/>
              </a:rPr>
              <a:t>Smart Traffic Engineering for Azure and external endpoints</a:t>
            </a:r>
          </a:p>
        </p:txBody>
      </p:sp>
      <p:sp>
        <p:nvSpPr>
          <p:cNvPr id="42" name="Title 1">
            <a:extLst>
              <a:ext uri="{FF2B5EF4-FFF2-40B4-BE49-F238E27FC236}">
                <a16:creationId xmlns:a16="http://schemas.microsoft.com/office/drawing/2014/main" id="{D7DEA23F-92A9-4A17-BD3C-BC8C04E43110}"/>
              </a:ext>
            </a:extLst>
          </p:cNvPr>
          <p:cNvSpPr txBox="1">
            <a:spLocks/>
          </p:cNvSpPr>
          <p:nvPr/>
        </p:nvSpPr>
        <p:spPr>
          <a:xfrm>
            <a:off x="403683" y="232821"/>
            <a:ext cx="11836403" cy="1618711"/>
          </a:xfrm>
          <a:prstGeom prst="rect">
            <a:avLst/>
          </a:prstGeom>
        </p:spPr>
        <p:txBody>
          <a:bodyPr vert="horz" lIns="93260" tIns="46630" rIns="93260" bIns="4663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932597">
              <a:defRPr/>
            </a:pPr>
            <a:r>
              <a:rPr lang="en-US" sz="3672">
                <a:solidFill>
                  <a:srgbClr val="0068BB"/>
                </a:solidFill>
              </a:rPr>
              <a:t>Azure Traffic Manager – DNS based Load Balancing</a:t>
            </a:r>
          </a:p>
        </p:txBody>
      </p:sp>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384400" y="4452805"/>
            <a:ext cx="6115007" cy="2134687"/>
          </a:xfrm>
          <a:prstGeom prst="rect">
            <a:avLst/>
          </a:prstGeom>
          <a:solidFill>
            <a:schemeClr val="bg1">
              <a:lumMod val="95000"/>
            </a:schemeClr>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48" b="1">
                <a:solidFill>
                  <a:schemeClr val="accent4"/>
                </a:solidFill>
              </a:rPr>
              <a:t>What’s new</a:t>
            </a:r>
          </a:p>
          <a:p>
            <a:pPr marL="291436" indent="-291436">
              <a:buFont typeface="Arial" panose="020B0604020202020204" pitchFamily="34" charset="0"/>
              <a:buChar char="•"/>
            </a:pPr>
            <a:r>
              <a:rPr lang="en-US" sz="1632" b="1">
                <a:solidFill>
                  <a:schemeClr val="tx1"/>
                </a:solidFill>
              </a:rPr>
              <a:t>Add your endpoints using IPv4 / IPv6 addresses</a:t>
            </a:r>
          </a:p>
          <a:p>
            <a:pPr marL="291436" indent="-291436">
              <a:buFont typeface="Arial" panose="020B0604020202020204" pitchFamily="34" charset="0"/>
              <a:buChar char="•"/>
            </a:pPr>
            <a:r>
              <a:rPr lang="en-US" sz="1632" b="1">
                <a:solidFill>
                  <a:schemeClr val="tx1"/>
                </a:solidFill>
              </a:rPr>
              <a:t>Multi-value responses for increased availability</a:t>
            </a:r>
          </a:p>
          <a:p>
            <a:pPr marL="291436" indent="-291436">
              <a:buFont typeface="Arial" panose="020B0604020202020204" pitchFamily="34" charset="0"/>
              <a:buChar char="•"/>
            </a:pPr>
            <a:r>
              <a:rPr lang="en-US" sz="1632" b="1">
                <a:solidFill>
                  <a:schemeClr val="tx1"/>
                </a:solidFill>
              </a:rPr>
              <a:t>Route traffic to multi-tenant endpoints using custom headers</a:t>
            </a:r>
          </a:p>
          <a:p>
            <a:pPr marL="291436" indent="-291436">
              <a:buFont typeface="Arial" panose="020B0604020202020204" pitchFamily="34" charset="0"/>
              <a:buChar char="•"/>
            </a:pPr>
            <a:r>
              <a:rPr lang="en-US" sz="1632" b="1">
                <a:solidFill>
                  <a:schemeClr val="tx1"/>
                </a:solidFill>
              </a:rPr>
              <a:t>Specify custom HTTP response codes to indicate endpoint health</a:t>
            </a:r>
          </a:p>
          <a:p>
            <a:pPr marL="291436" indent="-291436">
              <a:buFont typeface="Arial" panose="020B0604020202020204" pitchFamily="34" charset="0"/>
              <a:buChar char="•"/>
            </a:pPr>
            <a:r>
              <a:rPr lang="en-US" sz="1632" b="1">
                <a:solidFill>
                  <a:schemeClr val="tx1"/>
                </a:solidFill>
              </a:rPr>
              <a:t>Subnet routing: Deliver customized content for ISPs or corporate offices</a:t>
            </a:r>
          </a:p>
        </p:txBody>
      </p:sp>
      <p:sp>
        <p:nvSpPr>
          <p:cNvPr id="36" name="TextBox 35">
            <a:extLst>
              <a:ext uri="{FF2B5EF4-FFF2-40B4-BE49-F238E27FC236}">
                <a16:creationId xmlns:a16="http://schemas.microsoft.com/office/drawing/2014/main" id="{DF6B7B80-3DE6-4E47-BDF3-11A65FB9BEBB}"/>
              </a:ext>
            </a:extLst>
          </p:cNvPr>
          <p:cNvSpPr txBox="1"/>
          <p:nvPr/>
        </p:nvSpPr>
        <p:spPr>
          <a:xfrm>
            <a:off x="627383" y="2488880"/>
            <a:ext cx="3363873" cy="1244235"/>
          </a:xfrm>
          <a:prstGeom prst="rect">
            <a:avLst/>
          </a:prstGeom>
          <a:noFill/>
        </p:spPr>
        <p:txBody>
          <a:bodyPr wrap="square" lIns="186521" tIns="149217" rIns="186521" bIns="149217" rtlCol="0">
            <a:spAutoFit/>
          </a:bodyPr>
          <a:lstStyle/>
          <a:p>
            <a:pPr algn="ctr">
              <a:spcAft>
                <a:spcPts val="612"/>
              </a:spcAft>
            </a:pPr>
            <a:r>
              <a:rPr lang="en-US" sz="1836" b="1">
                <a:solidFill>
                  <a:schemeClr val="tx2"/>
                </a:solidFill>
                <a:ea typeface="Segoe UI Light" charset="0"/>
                <a:cs typeface="Segoe UI Light" charset="0"/>
              </a:rPr>
              <a:t>Intelligent Routing</a:t>
            </a:r>
          </a:p>
          <a:p>
            <a:pPr algn="ctr">
              <a:spcAft>
                <a:spcPts val="612"/>
              </a:spcAft>
            </a:pPr>
            <a:r>
              <a:rPr lang="en-US" sz="1836">
                <a:ea typeface="Segoe UI Light" charset="0"/>
                <a:cs typeface="Segoe UI Light" charset="0"/>
              </a:rPr>
              <a:t>Geo, Subnet, Failover, Latency &amp; Weighted</a:t>
            </a:r>
          </a:p>
        </p:txBody>
      </p:sp>
      <p:sp>
        <p:nvSpPr>
          <p:cNvPr id="37" name="TextBox 36">
            <a:extLst>
              <a:ext uri="{FF2B5EF4-FFF2-40B4-BE49-F238E27FC236}">
                <a16:creationId xmlns:a16="http://schemas.microsoft.com/office/drawing/2014/main" id="{5F539471-9095-46D5-B614-1405772E18A0}"/>
              </a:ext>
            </a:extLst>
          </p:cNvPr>
          <p:cNvSpPr txBox="1"/>
          <p:nvPr/>
        </p:nvSpPr>
        <p:spPr>
          <a:xfrm>
            <a:off x="4569614" y="2473602"/>
            <a:ext cx="3751743" cy="1322711"/>
          </a:xfrm>
          <a:prstGeom prst="rect">
            <a:avLst/>
          </a:prstGeom>
          <a:noFill/>
        </p:spPr>
        <p:txBody>
          <a:bodyPr wrap="square" lIns="186521" tIns="149217" rIns="186521" bIns="149217" rtlCol="0">
            <a:spAutoFit/>
          </a:bodyPr>
          <a:lstStyle/>
          <a:p>
            <a:pPr algn="ctr">
              <a:spcAft>
                <a:spcPts val="612"/>
              </a:spcAft>
            </a:pPr>
            <a:r>
              <a:rPr lang="en-US" sz="1836" b="1">
                <a:solidFill>
                  <a:schemeClr val="tx2"/>
                </a:solidFill>
                <a:ea typeface="Segoe UI Light" charset="0"/>
                <a:cs typeface="Segoe UI Light" charset="0"/>
              </a:rPr>
              <a:t>Traffic View</a:t>
            </a:r>
          </a:p>
          <a:p>
            <a:pPr algn="ctr">
              <a:spcAft>
                <a:spcPts val="612"/>
              </a:spcAft>
            </a:pPr>
            <a:r>
              <a:rPr lang="en-US" sz="1836">
                <a:ea typeface="Segoe UI Light" charset="0"/>
                <a:cs typeface="Segoe UI Light" charset="0"/>
              </a:rPr>
              <a:t>Actionable Insights</a:t>
            </a:r>
          </a:p>
          <a:p>
            <a:pPr algn="ctr">
              <a:spcAft>
                <a:spcPts val="612"/>
              </a:spcAft>
            </a:pPr>
            <a:r>
              <a:rPr lang="en-US" sz="1836">
                <a:ea typeface="Segoe UI Light" charset="0"/>
                <a:cs typeface="Segoe UI Light" charset="0"/>
              </a:rPr>
              <a:t>on real time data</a:t>
            </a:r>
          </a:p>
        </p:txBody>
      </p:sp>
      <p:pic>
        <p:nvPicPr>
          <p:cNvPr id="45" name="Picture 6" descr="Image result for azure traffic manager">
            <a:extLst>
              <a:ext uri="{FF2B5EF4-FFF2-40B4-BE49-F238E27FC236}">
                <a16:creationId xmlns:a16="http://schemas.microsoft.com/office/drawing/2014/main" id="{2B22653D-BE30-4621-A639-0EE302BF7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738" y="1627232"/>
            <a:ext cx="1703245" cy="8942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mage result for azure log analytics">
            <a:extLst>
              <a:ext uri="{FF2B5EF4-FFF2-40B4-BE49-F238E27FC236}">
                <a16:creationId xmlns:a16="http://schemas.microsoft.com/office/drawing/2014/main" id="{081B4A83-5B03-451C-94B2-333259BB40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2824" y="1474447"/>
            <a:ext cx="1843568" cy="967874"/>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042B0A45-D613-439F-94D6-8B0E85D106C0}"/>
              </a:ext>
            </a:extLst>
          </p:cNvPr>
          <p:cNvCxnSpPr/>
          <p:nvPr/>
        </p:nvCxnSpPr>
        <p:spPr>
          <a:xfrm>
            <a:off x="4427048" y="1474446"/>
            <a:ext cx="0" cy="2471913"/>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C549363-00F8-4BB7-B752-6ADFF26744AE}"/>
              </a:ext>
            </a:extLst>
          </p:cNvPr>
          <p:cNvCxnSpPr/>
          <p:nvPr/>
        </p:nvCxnSpPr>
        <p:spPr>
          <a:xfrm>
            <a:off x="8321356" y="1520834"/>
            <a:ext cx="0" cy="2471913"/>
          </a:xfrm>
          <a:prstGeom prst="line">
            <a:avLst/>
          </a:prstGeom>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B2B3B4C1-2ABC-4252-8644-C6E1B1984B96}"/>
              </a:ext>
            </a:extLst>
          </p:cNvPr>
          <p:cNvSpPr txBox="1"/>
          <p:nvPr/>
        </p:nvSpPr>
        <p:spPr>
          <a:xfrm>
            <a:off x="8109024" y="2482584"/>
            <a:ext cx="3748697" cy="1322711"/>
          </a:xfrm>
          <a:prstGeom prst="rect">
            <a:avLst/>
          </a:prstGeom>
          <a:noFill/>
        </p:spPr>
        <p:txBody>
          <a:bodyPr wrap="square" lIns="186521" tIns="149217" rIns="186521" bIns="149217" rtlCol="0">
            <a:spAutoFit/>
          </a:bodyPr>
          <a:lstStyle/>
          <a:p>
            <a:pPr algn="ctr">
              <a:spcAft>
                <a:spcPts val="612"/>
              </a:spcAft>
            </a:pPr>
            <a:r>
              <a:rPr lang="en-US" sz="1836" b="1">
                <a:solidFill>
                  <a:schemeClr val="tx2"/>
                </a:solidFill>
                <a:ea typeface="Segoe UI Light" charset="0"/>
                <a:cs typeface="Segoe UI Light" charset="0"/>
              </a:rPr>
              <a:t>Analytics and Logs</a:t>
            </a:r>
          </a:p>
          <a:p>
            <a:pPr algn="ctr">
              <a:spcAft>
                <a:spcPts val="612"/>
              </a:spcAft>
            </a:pPr>
            <a:r>
              <a:rPr lang="en-US" sz="1836">
                <a:ea typeface="Segoe UI Light" charset="0"/>
                <a:cs typeface="Segoe UI Light" charset="0"/>
              </a:rPr>
              <a:t>Identify patterns &amp; </a:t>
            </a:r>
          </a:p>
          <a:p>
            <a:pPr algn="ctr">
              <a:spcAft>
                <a:spcPts val="612"/>
              </a:spcAft>
            </a:pPr>
            <a:r>
              <a:rPr lang="en-US" sz="1836">
                <a:ea typeface="Segoe UI Light" charset="0"/>
                <a:cs typeface="Segoe UI Light" charset="0"/>
              </a:rPr>
              <a:t>detect threats</a:t>
            </a:r>
          </a:p>
        </p:txBody>
      </p:sp>
      <p:grpSp>
        <p:nvGrpSpPr>
          <p:cNvPr id="6" name="Group 5">
            <a:extLst>
              <a:ext uri="{FF2B5EF4-FFF2-40B4-BE49-F238E27FC236}">
                <a16:creationId xmlns:a16="http://schemas.microsoft.com/office/drawing/2014/main" id="{C7CCB925-DD58-4F2A-8EEF-BA98503973B8}"/>
              </a:ext>
            </a:extLst>
          </p:cNvPr>
          <p:cNvGrpSpPr/>
          <p:nvPr/>
        </p:nvGrpSpPr>
        <p:grpSpPr>
          <a:xfrm>
            <a:off x="8001941" y="4484633"/>
            <a:ext cx="4074091" cy="2214850"/>
            <a:chOff x="-106060" y="1361326"/>
            <a:chExt cx="8541249" cy="5556514"/>
          </a:xfrm>
        </p:grpSpPr>
        <p:pic>
          <p:nvPicPr>
            <p:cNvPr id="162" name="Picture 161">
              <a:extLst>
                <a:ext uri="{FF2B5EF4-FFF2-40B4-BE49-F238E27FC236}">
                  <a16:creationId xmlns:a16="http://schemas.microsoft.com/office/drawing/2014/main" id="{CE90DAD7-B201-47C4-BB14-EF68B2DDC212}"/>
                </a:ext>
              </a:extLst>
            </p:cNvPr>
            <p:cNvPicPr>
              <a:picLocks noChangeAspect="1"/>
            </p:cNvPicPr>
            <p:nvPr/>
          </p:nvPicPr>
          <p:blipFill>
            <a:blip r:embed="rId5">
              <a:grayscl/>
            </a:blip>
            <a:stretch>
              <a:fillRect/>
            </a:stretch>
          </p:blipFill>
          <p:spPr>
            <a:xfrm>
              <a:off x="-106060" y="2114495"/>
              <a:ext cx="8541249" cy="4803345"/>
            </a:xfrm>
            <a:prstGeom prst="rect">
              <a:avLst/>
            </a:prstGeom>
          </p:spPr>
        </p:pic>
        <p:cxnSp>
          <p:nvCxnSpPr>
            <p:cNvPr id="163" name="Connector: Curved 162">
              <a:extLst>
                <a:ext uri="{FF2B5EF4-FFF2-40B4-BE49-F238E27FC236}">
                  <a16:creationId xmlns:a16="http://schemas.microsoft.com/office/drawing/2014/main" id="{A495B77A-CABC-42F7-AC7D-C94A537F771F}"/>
                </a:ext>
              </a:extLst>
            </p:cNvPr>
            <p:cNvCxnSpPr>
              <a:cxnSpLocks/>
              <a:stCxn id="216" idx="6"/>
              <a:endCxn id="218" idx="2"/>
            </p:cNvCxnSpPr>
            <p:nvPr/>
          </p:nvCxnSpPr>
          <p:spPr>
            <a:xfrm flipV="1">
              <a:off x="5762850" y="4542152"/>
              <a:ext cx="592507" cy="147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4" name="Group 163">
              <a:extLst>
                <a:ext uri="{FF2B5EF4-FFF2-40B4-BE49-F238E27FC236}">
                  <a16:creationId xmlns:a16="http://schemas.microsoft.com/office/drawing/2014/main" id="{E3AF3E75-E749-4B31-AF16-3CCE79D44B4F}"/>
                </a:ext>
              </a:extLst>
            </p:cNvPr>
            <p:cNvGrpSpPr/>
            <p:nvPr/>
          </p:nvGrpSpPr>
          <p:grpSpPr>
            <a:xfrm>
              <a:off x="1149827" y="3733603"/>
              <a:ext cx="90355" cy="87253"/>
              <a:chOff x="1259812" y="3411205"/>
              <a:chExt cx="90367" cy="87264"/>
            </a:xfrm>
          </p:grpSpPr>
          <p:sp>
            <p:nvSpPr>
              <p:cNvPr id="165" name="Circle: Hollow 164">
                <a:extLst>
                  <a:ext uri="{FF2B5EF4-FFF2-40B4-BE49-F238E27FC236}">
                    <a16:creationId xmlns:a16="http://schemas.microsoft.com/office/drawing/2014/main" id="{8E1AFDB5-5320-4E48-8AAB-4E73A2B0AFA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166" name="Oval 165">
                <a:extLst>
                  <a:ext uri="{FF2B5EF4-FFF2-40B4-BE49-F238E27FC236}">
                    <a16:creationId xmlns:a16="http://schemas.microsoft.com/office/drawing/2014/main" id="{A8F56CFC-34C9-48D0-8F48-5BDAB9A6DE9A}"/>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167" name="Group 166">
              <a:extLst>
                <a:ext uri="{FF2B5EF4-FFF2-40B4-BE49-F238E27FC236}">
                  <a16:creationId xmlns:a16="http://schemas.microsoft.com/office/drawing/2014/main" id="{30214C2A-6E0E-4955-AEAB-3D3BAE788CA2}"/>
                </a:ext>
              </a:extLst>
            </p:cNvPr>
            <p:cNvGrpSpPr/>
            <p:nvPr/>
          </p:nvGrpSpPr>
          <p:grpSpPr>
            <a:xfrm>
              <a:off x="2064097" y="3943123"/>
              <a:ext cx="90355" cy="87253"/>
              <a:chOff x="1259812" y="3411205"/>
              <a:chExt cx="90367" cy="87264"/>
            </a:xfrm>
          </p:grpSpPr>
          <p:sp>
            <p:nvSpPr>
              <p:cNvPr id="168" name="Circle: Hollow 167">
                <a:extLst>
                  <a:ext uri="{FF2B5EF4-FFF2-40B4-BE49-F238E27FC236}">
                    <a16:creationId xmlns:a16="http://schemas.microsoft.com/office/drawing/2014/main" id="{8E1EEE3F-036B-4939-AFB6-DAE60C0A8C6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169" name="Oval 168">
                <a:extLst>
                  <a:ext uri="{FF2B5EF4-FFF2-40B4-BE49-F238E27FC236}">
                    <a16:creationId xmlns:a16="http://schemas.microsoft.com/office/drawing/2014/main" id="{DC25EAD4-DB48-4259-8710-B4C7BDB4E300}"/>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170" name="Group 169">
              <a:extLst>
                <a:ext uri="{FF2B5EF4-FFF2-40B4-BE49-F238E27FC236}">
                  <a16:creationId xmlns:a16="http://schemas.microsoft.com/office/drawing/2014/main" id="{C1DD6BBF-5FAD-40AB-8462-A1A6AC34A7A8}"/>
                </a:ext>
              </a:extLst>
            </p:cNvPr>
            <p:cNvGrpSpPr/>
            <p:nvPr/>
          </p:nvGrpSpPr>
          <p:grpSpPr>
            <a:xfrm>
              <a:off x="1195004" y="4019804"/>
              <a:ext cx="90355" cy="87253"/>
              <a:chOff x="1259812" y="3411205"/>
              <a:chExt cx="90367" cy="87264"/>
            </a:xfrm>
          </p:grpSpPr>
          <p:sp>
            <p:nvSpPr>
              <p:cNvPr id="171" name="Circle: Hollow 170">
                <a:extLst>
                  <a:ext uri="{FF2B5EF4-FFF2-40B4-BE49-F238E27FC236}">
                    <a16:creationId xmlns:a16="http://schemas.microsoft.com/office/drawing/2014/main" id="{1F7FD680-1593-4165-B0F5-8F44209A20C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172" name="Oval 171">
                <a:extLst>
                  <a:ext uri="{FF2B5EF4-FFF2-40B4-BE49-F238E27FC236}">
                    <a16:creationId xmlns:a16="http://schemas.microsoft.com/office/drawing/2014/main" id="{942451ED-301F-4DF5-AB06-C7E52698A16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173" name="Group 172">
              <a:extLst>
                <a:ext uri="{FF2B5EF4-FFF2-40B4-BE49-F238E27FC236}">
                  <a16:creationId xmlns:a16="http://schemas.microsoft.com/office/drawing/2014/main" id="{91774E64-8029-4255-AF22-BD3840DAC9A1}"/>
                </a:ext>
              </a:extLst>
            </p:cNvPr>
            <p:cNvGrpSpPr/>
            <p:nvPr/>
          </p:nvGrpSpPr>
          <p:grpSpPr>
            <a:xfrm>
              <a:off x="1664104" y="4052859"/>
              <a:ext cx="90355" cy="87253"/>
              <a:chOff x="1259812" y="3411205"/>
              <a:chExt cx="90367" cy="87264"/>
            </a:xfrm>
          </p:grpSpPr>
          <p:sp>
            <p:nvSpPr>
              <p:cNvPr id="174" name="Circle: Hollow 173">
                <a:extLst>
                  <a:ext uri="{FF2B5EF4-FFF2-40B4-BE49-F238E27FC236}">
                    <a16:creationId xmlns:a16="http://schemas.microsoft.com/office/drawing/2014/main" id="{2C0CE32C-BFCB-4C09-B770-BA8C0E263D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175" name="Oval 174">
                <a:extLst>
                  <a:ext uri="{FF2B5EF4-FFF2-40B4-BE49-F238E27FC236}">
                    <a16:creationId xmlns:a16="http://schemas.microsoft.com/office/drawing/2014/main" id="{BDCCCC24-3CC8-4F38-9999-0D652BEFB5CB}"/>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sp>
          <p:nvSpPr>
            <p:cNvPr id="176" name="Oval 592">
              <a:extLst>
                <a:ext uri="{FF2B5EF4-FFF2-40B4-BE49-F238E27FC236}">
                  <a16:creationId xmlns:a16="http://schemas.microsoft.com/office/drawing/2014/main" id="{17E73642-33CE-44E4-A816-8D9EE88C960B}"/>
                </a:ext>
              </a:extLst>
            </p:cNvPr>
            <p:cNvSpPr>
              <a:spLocks noChangeAspect="1" noChangeArrowheads="1"/>
            </p:cNvSpPr>
            <p:nvPr/>
          </p:nvSpPr>
          <p:spPr bwMode="auto">
            <a:xfrm>
              <a:off x="1448172" y="3891116"/>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1783">
                <a:defRPr/>
              </a:pPr>
              <a:endParaRPr lang="en-US" sz="2446" kern="0">
                <a:solidFill>
                  <a:srgbClr val="292929"/>
                </a:solidFill>
                <a:latin typeface="Segoe UI Semilight"/>
              </a:endParaRPr>
            </a:p>
          </p:txBody>
        </p:sp>
        <p:grpSp>
          <p:nvGrpSpPr>
            <p:cNvPr id="177" name="Group 176">
              <a:extLst>
                <a:ext uri="{FF2B5EF4-FFF2-40B4-BE49-F238E27FC236}">
                  <a16:creationId xmlns:a16="http://schemas.microsoft.com/office/drawing/2014/main" id="{206B5BA4-10EC-4E5C-B2B7-27EDFF86CA7E}"/>
                </a:ext>
              </a:extLst>
            </p:cNvPr>
            <p:cNvGrpSpPr/>
            <p:nvPr/>
          </p:nvGrpSpPr>
          <p:grpSpPr>
            <a:xfrm>
              <a:off x="2109273" y="5190721"/>
              <a:ext cx="90355" cy="87253"/>
              <a:chOff x="1259812" y="3411205"/>
              <a:chExt cx="90367" cy="87264"/>
            </a:xfrm>
          </p:grpSpPr>
          <p:sp>
            <p:nvSpPr>
              <p:cNvPr id="178" name="Circle: Hollow 177">
                <a:extLst>
                  <a:ext uri="{FF2B5EF4-FFF2-40B4-BE49-F238E27FC236}">
                    <a16:creationId xmlns:a16="http://schemas.microsoft.com/office/drawing/2014/main" id="{6E116405-EA25-4FCA-877D-7604CD0C00C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179" name="Oval 178">
                <a:extLst>
                  <a:ext uri="{FF2B5EF4-FFF2-40B4-BE49-F238E27FC236}">
                    <a16:creationId xmlns:a16="http://schemas.microsoft.com/office/drawing/2014/main" id="{91D867F7-BCFE-491E-85EF-31046F6EDEF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180" name="Group 179">
              <a:extLst>
                <a:ext uri="{FF2B5EF4-FFF2-40B4-BE49-F238E27FC236}">
                  <a16:creationId xmlns:a16="http://schemas.microsoft.com/office/drawing/2014/main" id="{0FB4390C-9908-43E0-9E84-FFE0B9D7BACB}"/>
                </a:ext>
              </a:extLst>
            </p:cNvPr>
            <p:cNvGrpSpPr/>
            <p:nvPr/>
          </p:nvGrpSpPr>
          <p:grpSpPr>
            <a:xfrm>
              <a:off x="2911702" y="5476431"/>
              <a:ext cx="90355" cy="87253"/>
              <a:chOff x="1259812" y="3411205"/>
              <a:chExt cx="90367" cy="87264"/>
            </a:xfrm>
          </p:grpSpPr>
          <p:sp>
            <p:nvSpPr>
              <p:cNvPr id="181" name="Circle: Hollow 180">
                <a:extLst>
                  <a:ext uri="{FF2B5EF4-FFF2-40B4-BE49-F238E27FC236}">
                    <a16:creationId xmlns:a16="http://schemas.microsoft.com/office/drawing/2014/main" id="{25F13BBC-3DD4-4B40-983B-282E0E8EF47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182" name="Oval 181">
                <a:extLst>
                  <a:ext uri="{FF2B5EF4-FFF2-40B4-BE49-F238E27FC236}">
                    <a16:creationId xmlns:a16="http://schemas.microsoft.com/office/drawing/2014/main" id="{63FE4654-97E9-435D-9A4C-9D3C7B8B1FE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183" name="Group 182">
              <a:extLst>
                <a:ext uri="{FF2B5EF4-FFF2-40B4-BE49-F238E27FC236}">
                  <a16:creationId xmlns:a16="http://schemas.microsoft.com/office/drawing/2014/main" id="{07895AF1-D100-4757-8642-B561BC1735DA}"/>
                </a:ext>
              </a:extLst>
            </p:cNvPr>
            <p:cNvGrpSpPr/>
            <p:nvPr/>
          </p:nvGrpSpPr>
          <p:grpSpPr>
            <a:xfrm>
              <a:off x="2283141" y="6057373"/>
              <a:ext cx="90355" cy="87253"/>
              <a:chOff x="1259812" y="3411205"/>
              <a:chExt cx="90367" cy="87264"/>
            </a:xfrm>
          </p:grpSpPr>
          <p:sp>
            <p:nvSpPr>
              <p:cNvPr id="184" name="Circle: Hollow 183">
                <a:extLst>
                  <a:ext uri="{FF2B5EF4-FFF2-40B4-BE49-F238E27FC236}">
                    <a16:creationId xmlns:a16="http://schemas.microsoft.com/office/drawing/2014/main" id="{38BAE204-5FC1-4E98-93EF-9DC42FCD3129}"/>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185" name="Oval 184">
                <a:extLst>
                  <a:ext uri="{FF2B5EF4-FFF2-40B4-BE49-F238E27FC236}">
                    <a16:creationId xmlns:a16="http://schemas.microsoft.com/office/drawing/2014/main" id="{27452BE4-6657-4FA4-8214-C03A77A4322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sp>
          <p:nvSpPr>
            <p:cNvPr id="186" name="Oval 592">
              <a:extLst>
                <a:ext uri="{FF2B5EF4-FFF2-40B4-BE49-F238E27FC236}">
                  <a16:creationId xmlns:a16="http://schemas.microsoft.com/office/drawing/2014/main" id="{10CA0D9B-3CB8-4099-9F7E-B341623533BF}"/>
                </a:ext>
              </a:extLst>
            </p:cNvPr>
            <p:cNvSpPr>
              <a:spLocks noChangeAspect="1" noChangeArrowheads="1"/>
            </p:cNvSpPr>
            <p:nvPr/>
          </p:nvSpPr>
          <p:spPr bwMode="auto">
            <a:xfrm>
              <a:off x="2583992" y="5368679"/>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1783">
                <a:defRPr/>
              </a:pPr>
              <a:endParaRPr lang="en-US" sz="2446" kern="0">
                <a:solidFill>
                  <a:srgbClr val="292929"/>
                </a:solidFill>
                <a:latin typeface="Segoe UI Semilight"/>
              </a:endParaRPr>
            </a:p>
          </p:txBody>
        </p:sp>
        <p:grpSp>
          <p:nvGrpSpPr>
            <p:cNvPr id="187" name="Group 186">
              <a:extLst>
                <a:ext uri="{FF2B5EF4-FFF2-40B4-BE49-F238E27FC236}">
                  <a16:creationId xmlns:a16="http://schemas.microsoft.com/office/drawing/2014/main" id="{5A96654B-6A31-4DA2-B49E-09D9213B86FC}"/>
                </a:ext>
              </a:extLst>
            </p:cNvPr>
            <p:cNvGrpSpPr/>
            <p:nvPr/>
          </p:nvGrpSpPr>
          <p:grpSpPr>
            <a:xfrm>
              <a:off x="3845019" y="3476464"/>
              <a:ext cx="90355" cy="87253"/>
              <a:chOff x="1259812" y="3411205"/>
              <a:chExt cx="90367" cy="87264"/>
            </a:xfrm>
          </p:grpSpPr>
          <p:sp>
            <p:nvSpPr>
              <p:cNvPr id="188" name="Circle: Hollow 187">
                <a:extLst>
                  <a:ext uri="{FF2B5EF4-FFF2-40B4-BE49-F238E27FC236}">
                    <a16:creationId xmlns:a16="http://schemas.microsoft.com/office/drawing/2014/main" id="{05B207AF-EE82-42D0-8C65-581E74061BAF}"/>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189" name="Oval 188">
                <a:extLst>
                  <a:ext uri="{FF2B5EF4-FFF2-40B4-BE49-F238E27FC236}">
                    <a16:creationId xmlns:a16="http://schemas.microsoft.com/office/drawing/2014/main" id="{BF866E0E-6EB7-4AC9-A21E-0D0477B42D5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190" name="Group 189">
              <a:extLst>
                <a:ext uri="{FF2B5EF4-FFF2-40B4-BE49-F238E27FC236}">
                  <a16:creationId xmlns:a16="http://schemas.microsoft.com/office/drawing/2014/main" id="{D4E17E26-AC0B-4B0F-8A3D-301B06FD252A}"/>
                </a:ext>
              </a:extLst>
            </p:cNvPr>
            <p:cNvGrpSpPr/>
            <p:nvPr/>
          </p:nvGrpSpPr>
          <p:grpSpPr>
            <a:xfrm>
              <a:off x="4647810" y="3335149"/>
              <a:ext cx="90355" cy="87253"/>
              <a:chOff x="1259812" y="3411205"/>
              <a:chExt cx="90367" cy="87264"/>
            </a:xfrm>
          </p:grpSpPr>
          <p:sp>
            <p:nvSpPr>
              <p:cNvPr id="191" name="Circle: Hollow 190">
                <a:extLst>
                  <a:ext uri="{FF2B5EF4-FFF2-40B4-BE49-F238E27FC236}">
                    <a16:creationId xmlns:a16="http://schemas.microsoft.com/office/drawing/2014/main" id="{DD1812A4-A533-41A2-B5CA-6AD5807A3158}"/>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192" name="Oval 191">
                <a:extLst>
                  <a:ext uri="{FF2B5EF4-FFF2-40B4-BE49-F238E27FC236}">
                    <a16:creationId xmlns:a16="http://schemas.microsoft.com/office/drawing/2014/main" id="{19B61602-AA75-47CF-94A4-D14896B1BD3D}"/>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193" name="Group 192">
              <a:extLst>
                <a:ext uri="{FF2B5EF4-FFF2-40B4-BE49-F238E27FC236}">
                  <a16:creationId xmlns:a16="http://schemas.microsoft.com/office/drawing/2014/main" id="{35D8174E-9A0C-4CE1-BDF2-C6EAB50DD34D}"/>
                </a:ext>
              </a:extLst>
            </p:cNvPr>
            <p:cNvGrpSpPr/>
            <p:nvPr/>
          </p:nvGrpSpPr>
          <p:grpSpPr>
            <a:xfrm>
              <a:off x="4454533" y="4219309"/>
              <a:ext cx="90355" cy="87253"/>
              <a:chOff x="1259812" y="3411205"/>
              <a:chExt cx="90367" cy="87264"/>
            </a:xfrm>
          </p:grpSpPr>
          <p:sp>
            <p:nvSpPr>
              <p:cNvPr id="194" name="Circle: Hollow 193">
                <a:extLst>
                  <a:ext uri="{FF2B5EF4-FFF2-40B4-BE49-F238E27FC236}">
                    <a16:creationId xmlns:a16="http://schemas.microsoft.com/office/drawing/2014/main" id="{23153481-028C-42D2-8D0B-ACB238EB0EBC}"/>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195" name="Oval 194">
                <a:extLst>
                  <a:ext uri="{FF2B5EF4-FFF2-40B4-BE49-F238E27FC236}">
                    <a16:creationId xmlns:a16="http://schemas.microsoft.com/office/drawing/2014/main" id="{DC45CAE1-526D-471E-A23B-D13CD6D6FAE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196" name="Group 195">
              <a:extLst>
                <a:ext uri="{FF2B5EF4-FFF2-40B4-BE49-F238E27FC236}">
                  <a16:creationId xmlns:a16="http://schemas.microsoft.com/office/drawing/2014/main" id="{31EFE7C2-3EA3-449B-80C9-AE3F3B8BF0F2}"/>
                </a:ext>
              </a:extLst>
            </p:cNvPr>
            <p:cNvGrpSpPr/>
            <p:nvPr/>
          </p:nvGrpSpPr>
          <p:grpSpPr>
            <a:xfrm>
              <a:off x="4822568" y="3907446"/>
              <a:ext cx="90355" cy="87253"/>
              <a:chOff x="1259812" y="3411205"/>
              <a:chExt cx="90367" cy="87264"/>
            </a:xfrm>
          </p:grpSpPr>
          <p:sp>
            <p:nvSpPr>
              <p:cNvPr id="197" name="Circle: Hollow 196">
                <a:extLst>
                  <a:ext uri="{FF2B5EF4-FFF2-40B4-BE49-F238E27FC236}">
                    <a16:creationId xmlns:a16="http://schemas.microsoft.com/office/drawing/2014/main" id="{D0A67310-EA11-4BB1-9B91-9E42550976AA}"/>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198" name="Oval 197">
                <a:extLst>
                  <a:ext uri="{FF2B5EF4-FFF2-40B4-BE49-F238E27FC236}">
                    <a16:creationId xmlns:a16="http://schemas.microsoft.com/office/drawing/2014/main" id="{87299438-12B0-4FAD-9AA0-79DD79856AD1}"/>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sp>
          <p:nvSpPr>
            <p:cNvPr id="199" name="Oval 592">
              <a:extLst>
                <a:ext uri="{FF2B5EF4-FFF2-40B4-BE49-F238E27FC236}">
                  <a16:creationId xmlns:a16="http://schemas.microsoft.com/office/drawing/2014/main" id="{B42DD0B4-9183-4F33-9EFC-7698582803E6}"/>
                </a:ext>
              </a:extLst>
            </p:cNvPr>
            <p:cNvSpPr>
              <a:spLocks noChangeAspect="1" noChangeArrowheads="1"/>
            </p:cNvSpPr>
            <p:nvPr/>
          </p:nvSpPr>
          <p:spPr bwMode="auto">
            <a:xfrm>
              <a:off x="4203013" y="3606803"/>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1783">
                <a:defRPr/>
              </a:pPr>
              <a:endParaRPr lang="en-US" sz="2446" kern="0">
                <a:solidFill>
                  <a:srgbClr val="292929"/>
                </a:solidFill>
                <a:latin typeface="Segoe UI Semilight"/>
              </a:endParaRPr>
            </a:p>
          </p:txBody>
        </p:sp>
        <p:grpSp>
          <p:nvGrpSpPr>
            <p:cNvPr id="200" name="Group 199">
              <a:extLst>
                <a:ext uri="{FF2B5EF4-FFF2-40B4-BE49-F238E27FC236}">
                  <a16:creationId xmlns:a16="http://schemas.microsoft.com/office/drawing/2014/main" id="{AA0818D4-A373-446F-82D1-2F1B7C4C642E}"/>
                </a:ext>
              </a:extLst>
            </p:cNvPr>
            <p:cNvGrpSpPr/>
            <p:nvPr/>
          </p:nvGrpSpPr>
          <p:grpSpPr>
            <a:xfrm>
              <a:off x="7340199" y="5800235"/>
              <a:ext cx="90355" cy="87253"/>
              <a:chOff x="1259812" y="3411205"/>
              <a:chExt cx="90367" cy="87264"/>
            </a:xfrm>
          </p:grpSpPr>
          <p:sp>
            <p:nvSpPr>
              <p:cNvPr id="201" name="Circle: Hollow 200">
                <a:extLst>
                  <a:ext uri="{FF2B5EF4-FFF2-40B4-BE49-F238E27FC236}">
                    <a16:creationId xmlns:a16="http://schemas.microsoft.com/office/drawing/2014/main" id="{B616333B-954A-4142-BEC8-C1206759F5B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202" name="Oval 201">
                <a:extLst>
                  <a:ext uri="{FF2B5EF4-FFF2-40B4-BE49-F238E27FC236}">
                    <a16:creationId xmlns:a16="http://schemas.microsoft.com/office/drawing/2014/main" id="{1D76AF78-0F40-4BFC-B769-0E22F05442F6}"/>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203" name="Group 202">
              <a:extLst>
                <a:ext uri="{FF2B5EF4-FFF2-40B4-BE49-F238E27FC236}">
                  <a16:creationId xmlns:a16="http://schemas.microsoft.com/office/drawing/2014/main" id="{7653A76A-7CD0-470E-A06B-7CECD5D4B25D}"/>
                </a:ext>
              </a:extLst>
            </p:cNvPr>
            <p:cNvGrpSpPr/>
            <p:nvPr/>
          </p:nvGrpSpPr>
          <p:grpSpPr>
            <a:xfrm>
              <a:off x="6616401" y="5739399"/>
              <a:ext cx="90355" cy="87253"/>
              <a:chOff x="1259812" y="3411205"/>
              <a:chExt cx="90367" cy="87264"/>
            </a:xfrm>
          </p:grpSpPr>
          <p:sp>
            <p:nvSpPr>
              <p:cNvPr id="204" name="Circle: Hollow 203">
                <a:extLst>
                  <a:ext uri="{FF2B5EF4-FFF2-40B4-BE49-F238E27FC236}">
                    <a16:creationId xmlns:a16="http://schemas.microsoft.com/office/drawing/2014/main" id="{C7093D4C-1292-4262-A36F-8C2E2DEAD82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205" name="Oval 204">
                <a:extLst>
                  <a:ext uri="{FF2B5EF4-FFF2-40B4-BE49-F238E27FC236}">
                    <a16:creationId xmlns:a16="http://schemas.microsoft.com/office/drawing/2014/main" id="{D245DD52-4ADB-43A5-9F43-1F91BBF7E09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206" name="Group 205">
              <a:extLst>
                <a:ext uri="{FF2B5EF4-FFF2-40B4-BE49-F238E27FC236}">
                  <a16:creationId xmlns:a16="http://schemas.microsoft.com/office/drawing/2014/main" id="{1D5F3727-4A18-47A9-9B98-48B02720D07C}"/>
                </a:ext>
              </a:extLst>
            </p:cNvPr>
            <p:cNvGrpSpPr/>
            <p:nvPr/>
          </p:nvGrpSpPr>
          <p:grpSpPr>
            <a:xfrm>
              <a:off x="7812805" y="6285941"/>
              <a:ext cx="90355" cy="87253"/>
              <a:chOff x="1259812" y="3411205"/>
              <a:chExt cx="90367" cy="87264"/>
            </a:xfrm>
          </p:grpSpPr>
          <p:sp>
            <p:nvSpPr>
              <p:cNvPr id="207" name="Circle: Hollow 206">
                <a:extLst>
                  <a:ext uri="{FF2B5EF4-FFF2-40B4-BE49-F238E27FC236}">
                    <a16:creationId xmlns:a16="http://schemas.microsoft.com/office/drawing/2014/main" id="{B9BF772E-AC8C-421B-8870-7AC43A09104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208" name="Oval 207">
                <a:extLst>
                  <a:ext uri="{FF2B5EF4-FFF2-40B4-BE49-F238E27FC236}">
                    <a16:creationId xmlns:a16="http://schemas.microsoft.com/office/drawing/2014/main" id="{6CA832B4-E6CE-4E91-9E63-222A0041D8B5}"/>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209" name="Group 208">
              <a:extLst>
                <a:ext uri="{FF2B5EF4-FFF2-40B4-BE49-F238E27FC236}">
                  <a16:creationId xmlns:a16="http://schemas.microsoft.com/office/drawing/2014/main" id="{1FC7B186-4151-4F2D-8CF4-67A0A4D1DDB5}"/>
                </a:ext>
              </a:extLst>
            </p:cNvPr>
            <p:cNvGrpSpPr/>
            <p:nvPr/>
          </p:nvGrpSpPr>
          <p:grpSpPr>
            <a:xfrm>
              <a:off x="6129067" y="4771681"/>
              <a:ext cx="90355" cy="87253"/>
              <a:chOff x="1259812" y="3411205"/>
              <a:chExt cx="90367" cy="87264"/>
            </a:xfrm>
          </p:grpSpPr>
          <p:sp>
            <p:nvSpPr>
              <p:cNvPr id="210" name="Circle: Hollow 209">
                <a:extLst>
                  <a:ext uri="{FF2B5EF4-FFF2-40B4-BE49-F238E27FC236}">
                    <a16:creationId xmlns:a16="http://schemas.microsoft.com/office/drawing/2014/main" id="{1990833C-778F-44F1-B266-90A7FF384DD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211" name="Oval 210">
                <a:extLst>
                  <a:ext uri="{FF2B5EF4-FFF2-40B4-BE49-F238E27FC236}">
                    <a16:creationId xmlns:a16="http://schemas.microsoft.com/office/drawing/2014/main" id="{B568634A-9372-4550-A12D-220D0A7D568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212" name="Group 211">
              <a:extLst>
                <a:ext uri="{FF2B5EF4-FFF2-40B4-BE49-F238E27FC236}">
                  <a16:creationId xmlns:a16="http://schemas.microsoft.com/office/drawing/2014/main" id="{8559E309-6873-4687-B8F8-1E00F9DA2AF0}"/>
                </a:ext>
              </a:extLst>
            </p:cNvPr>
            <p:cNvGrpSpPr/>
            <p:nvPr/>
          </p:nvGrpSpPr>
          <p:grpSpPr>
            <a:xfrm>
              <a:off x="7083060" y="3994698"/>
              <a:ext cx="90355" cy="87253"/>
              <a:chOff x="1259812" y="3411205"/>
              <a:chExt cx="90367" cy="87264"/>
            </a:xfrm>
          </p:grpSpPr>
          <p:sp>
            <p:nvSpPr>
              <p:cNvPr id="213" name="Circle: Hollow 212">
                <a:extLst>
                  <a:ext uri="{FF2B5EF4-FFF2-40B4-BE49-F238E27FC236}">
                    <a16:creationId xmlns:a16="http://schemas.microsoft.com/office/drawing/2014/main" id="{C38F68AF-C938-45EA-957C-EFC916F274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214" name="Oval 213">
                <a:extLst>
                  <a:ext uri="{FF2B5EF4-FFF2-40B4-BE49-F238E27FC236}">
                    <a16:creationId xmlns:a16="http://schemas.microsoft.com/office/drawing/2014/main" id="{3719AAB1-ECD3-46C9-B325-9B1E3482D5B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grpSp>
          <p:nvGrpSpPr>
            <p:cNvPr id="215" name="Group 214">
              <a:extLst>
                <a:ext uri="{FF2B5EF4-FFF2-40B4-BE49-F238E27FC236}">
                  <a16:creationId xmlns:a16="http://schemas.microsoft.com/office/drawing/2014/main" id="{99777593-3AD7-4DCB-8751-7B4CF0E2A114}"/>
                </a:ext>
              </a:extLst>
            </p:cNvPr>
            <p:cNvGrpSpPr/>
            <p:nvPr/>
          </p:nvGrpSpPr>
          <p:grpSpPr>
            <a:xfrm>
              <a:off x="5683084" y="4647873"/>
              <a:ext cx="90355" cy="87253"/>
              <a:chOff x="1259812" y="3411205"/>
              <a:chExt cx="90367" cy="87264"/>
            </a:xfrm>
          </p:grpSpPr>
          <p:sp>
            <p:nvSpPr>
              <p:cNvPr id="216" name="Circle: Hollow 215">
                <a:extLst>
                  <a:ext uri="{FF2B5EF4-FFF2-40B4-BE49-F238E27FC236}">
                    <a16:creationId xmlns:a16="http://schemas.microsoft.com/office/drawing/2014/main" id="{9F4EAE7F-3B8F-4C43-87A3-1508B8420BF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sp>
            <p:nvSpPr>
              <p:cNvPr id="217" name="Oval 216">
                <a:extLst>
                  <a:ext uri="{FF2B5EF4-FFF2-40B4-BE49-F238E27FC236}">
                    <a16:creationId xmlns:a16="http://schemas.microsoft.com/office/drawing/2014/main" id="{337369A4-30CB-4764-9F24-E32013255E9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383"/>
                <a:endParaRPr lang="en-US" sz="1799">
                  <a:solidFill>
                    <a:srgbClr val="FFFFFF"/>
                  </a:solidFill>
                  <a:latin typeface="Segoe UI Semilight"/>
                </a:endParaRPr>
              </a:p>
            </p:txBody>
          </p:sp>
        </p:grpSp>
        <p:sp>
          <p:nvSpPr>
            <p:cNvPr id="218" name="Oval 592">
              <a:extLst>
                <a:ext uri="{FF2B5EF4-FFF2-40B4-BE49-F238E27FC236}">
                  <a16:creationId xmlns:a16="http://schemas.microsoft.com/office/drawing/2014/main" id="{8D87564A-0467-4D7E-BA7E-3B9C5E1711F4}"/>
                </a:ext>
              </a:extLst>
            </p:cNvPr>
            <p:cNvSpPr>
              <a:spLocks noChangeAspect="1" noChangeArrowheads="1"/>
            </p:cNvSpPr>
            <p:nvPr/>
          </p:nvSpPr>
          <p:spPr bwMode="auto">
            <a:xfrm>
              <a:off x="6355357" y="4516168"/>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1783">
                <a:defRPr/>
              </a:pPr>
              <a:endParaRPr lang="en-US" sz="2446" kern="0">
                <a:solidFill>
                  <a:srgbClr val="292929"/>
                </a:solidFill>
                <a:latin typeface="Segoe UI Semilight"/>
              </a:endParaRPr>
            </a:p>
          </p:txBody>
        </p:sp>
        <p:sp>
          <p:nvSpPr>
            <p:cNvPr id="219" name="Oval 592">
              <a:extLst>
                <a:ext uri="{FF2B5EF4-FFF2-40B4-BE49-F238E27FC236}">
                  <a16:creationId xmlns:a16="http://schemas.microsoft.com/office/drawing/2014/main" id="{70C4D0CD-6404-41DC-8387-90251C84CB45}"/>
                </a:ext>
              </a:extLst>
            </p:cNvPr>
            <p:cNvSpPr>
              <a:spLocks noChangeAspect="1" noChangeArrowheads="1"/>
            </p:cNvSpPr>
            <p:nvPr/>
          </p:nvSpPr>
          <p:spPr bwMode="auto">
            <a:xfrm>
              <a:off x="6998625" y="5887447"/>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1783">
                <a:defRPr/>
              </a:pPr>
              <a:endParaRPr lang="en-US" sz="2446" kern="0">
                <a:solidFill>
                  <a:srgbClr val="292929"/>
                </a:solidFill>
                <a:latin typeface="Segoe UI Semilight"/>
              </a:endParaRPr>
            </a:p>
          </p:txBody>
        </p:sp>
        <p:cxnSp>
          <p:nvCxnSpPr>
            <p:cNvPr id="220" name="Connector: Curved 219">
              <a:extLst>
                <a:ext uri="{FF2B5EF4-FFF2-40B4-BE49-F238E27FC236}">
                  <a16:creationId xmlns:a16="http://schemas.microsoft.com/office/drawing/2014/main" id="{EDC3E93B-9B7C-4971-9118-905F174BA406}"/>
                </a:ext>
              </a:extLst>
            </p:cNvPr>
            <p:cNvCxnSpPr>
              <a:cxnSpLocks/>
              <a:stCxn id="165" idx="5"/>
              <a:endCxn id="176" idx="1"/>
            </p:cNvCxnSpPr>
            <p:nvPr/>
          </p:nvCxnSpPr>
          <p:spPr>
            <a:xfrm rot="16200000" flipH="1">
              <a:off x="1288184" y="3731458"/>
              <a:ext cx="98547" cy="235988"/>
            </a:xfrm>
            <a:prstGeom prst="curvedConnector3">
              <a:avLst>
                <a:gd name="adj1" fmla="val -56304"/>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1" name="Connector: Curved 220">
              <a:extLst>
                <a:ext uri="{FF2B5EF4-FFF2-40B4-BE49-F238E27FC236}">
                  <a16:creationId xmlns:a16="http://schemas.microsoft.com/office/drawing/2014/main" id="{701B1ED8-462D-4D5F-A19D-E613877B26CF}"/>
                </a:ext>
              </a:extLst>
            </p:cNvPr>
            <p:cNvCxnSpPr>
              <a:cxnSpLocks/>
            </p:cNvCxnSpPr>
            <p:nvPr/>
          </p:nvCxnSpPr>
          <p:spPr>
            <a:xfrm rot="5400000" flipH="1" flipV="1">
              <a:off x="1225544" y="3851045"/>
              <a:ext cx="150908" cy="225958"/>
            </a:xfrm>
            <a:prstGeom prst="curvedConnector3">
              <a:avLst>
                <a:gd name="adj1" fmla="val 9746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2" name="Connector: Curved 221">
              <a:extLst>
                <a:ext uri="{FF2B5EF4-FFF2-40B4-BE49-F238E27FC236}">
                  <a16:creationId xmlns:a16="http://schemas.microsoft.com/office/drawing/2014/main" id="{491D5124-30F4-4DA5-80DF-B0DA65AD7D7E}"/>
                </a:ext>
              </a:extLst>
            </p:cNvPr>
            <p:cNvCxnSpPr>
              <a:cxnSpLocks/>
              <a:stCxn id="176" idx="4"/>
              <a:endCxn id="174" idx="1"/>
            </p:cNvCxnSpPr>
            <p:nvPr/>
          </p:nvCxnSpPr>
          <p:spPr>
            <a:xfrm rot="16200000" flipH="1">
              <a:off x="1515050" y="3901060"/>
              <a:ext cx="127751" cy="211799"/>
            </a:xfrm>
            <a:prstGeom prst="curvedConnector3">
              <a:avLst>
                <a:gd name="adj1" fmla="val -6927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3" name="Connector: Curved 222">
              <a:extLst>
                <a:ext uri="{FF2B5EF4-FFF2-40B4-BE49-F238E27FC236}">
                  <a16:creationId xmlns:a16="http://schemas.microsoft.com/office/drawing/2014/main" id="{5C917078-A4E3-4183-9D69-97C86BFC7EE0}"/>
                </a:ext>
              </a:extLst>
            </p:cNvPr>
            <p:cNvCxnSpPr>
              <a:cxnSpLocks/>
              <a:stCxn id="176" idx="0"/>
              <a:endCxn id="169" idx="1"/>
            </p:cNvCxnSpPr>
            <p:nvPr/>
          </p:nvCxnSpPr>
          <p:spPr>
            <a:xfrm rot="16200000" flipH="1">
              <a:off x="1742803" y="3621337"/>
              <a:ext cx="64747" cy="604304"/>
            </a:xfrm>
            <a:prstGeom prst="curvedConnector3">
              <a:avLst>
                <a:gd name="adj1" fmla="val -35301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Connector: Curved 223">
              <a:extLst>
                <a:ext uri="{FF2B5EF4-FFF2-40B4-BE49-F238E27FC236}">
                  <a16:creationId xmlns:a16="http://schemas.microsoft.com/office/drawing/2014/main" id="{13412B41-8319-40C4-8AE1-08E5F0CDD17E}"/>
                </a:ext>
              </a:extLst>
            </p:cNvPr>
            <p:cNvCxnSpPr>
              <a:cxnSpLocks/>
              <a:stCxn id="179" idx="0"/>
              <a:endCxn id="186" idx="7"/>
            </p:cNvCxnSpPr>
            <p:nvPr/>
          </p:nvCxnSpPr>
          <p:spPr>
            <a:xfrm rot="16200000" flipH="1">
              <a:off x="2297631" y="5047503"/>
              <a:ext cx="185608" cy="471967"/>
            </a:xfrm>
            <a:prstGeom prst="curvedConnector3">
              <a:avLst>
                <a:gd name="adj1" fmla="val -307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Connector: Curved 224">
              <a:extLst>
                <a:ext uri="{FF2B5EF4-FFF2-40B4-BE49-F238E27FC236}">
                  <a16:creationId xmlns:a16="http://schemas.microsoft.com/office/drawing/2014/main" id="{E27CE1A5-558C-4772-90D2-D272C74D8971}"/>
                </a:ext>
              </a:extLst>
            </p:cNvPr>
            <p:cNvCxnSpPr>
              <a:cxnSpLocks/>
              <a:stCxn id="186" idx="7"/>
              <a:endCxn id="181" idx="0"/>
            </p:cNvCxnSpPr>
            <p:nvPr/>
          </p:nvCxnSpPr>
          <p:spPr>
            <a:xfrm rot="16200000" flipH="1">
              <a:off x="2737622" y="5265085"/>
              <a:ext cx="108051" cy="330462"/>
            </a:xfrm>
            <a:prstGeom prst="curvedConnector3">
              <a:avLst>
                <a:gd name="adj1" fmla="val -7755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6" name="Connector: Curved 225">
              <a:extLst>
                <a:ext uri="{FF2B5EF4-FFF2-40B4-BE49-F238E27FC236}">
                  <a16:creationId xmlns:a16="http://schemas.microsoft.com/office/drawing/2014/main" id="{E8664D51-8748-4276-A799-720EC4D33DAA}"/>
                </a:ext>
              </a:extLst>
            </p:cNvPr>
            <p:cNvCxnSpPr>
              <a:cxnSpLocks/>
              <a:endCxn id="186" idx="3"/>
            </p:cNvCxnSpPr>
            <p:nvPr/>
          </p:nvCxnSpPr>
          <p:spPr>
            <a:xfrm rot="5400000" flipH="1" flipV="1">
              <a:off x="2116486" y="5624868"/>
              <a:ext cx="686615" cy="262954"/>
            </a:xfrm>
            <a:prstGeom prst="curvedConnector3">
              <a:avLst>
                <a:gd name="adj1" fmla="val 513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7" name="Connector: Curved 226">
              <a:extLst>
                <a:ext uri="{FF2B5EF4-FFF2-40B4-BE49-F238E27FC236}">
                  <a16:creationId xmlns:a16="http://schemas.microsoft.com/office/drawing/2014/main" id="{5FEA50FF-B9FA-41DE-9844-00E3C32002CE}"/>
                </a:ext>
              </a:extLst>
            </p:cNvPr>
            <p:cNvCxnSpPr>
              <a:cxnSpLocks/>
              <a:stCxn id="188" idx="2"/>
              <a:endCxn id="199" idx="6"/>
            </p:cNvCxnSpPr>
            <p:nvPr/>
          </p:nvCxnSpPr>
          <p:spPr>
            <a:xfrm rot="10800000" flipH="1" flipV="1">
              <a:off x="3855607" y="3518740"/>
              <a:ext cx="397109" cy="114048"/>
            </a:xfrm>
            <a:prstGeom prst="curvedConnector5">
              <a:avLst>
                <a:gd name="adj1" fmla="val 9593"/>
                <a:gd name="adj2" fmla="val -155090"/>
                <a:gd name="adj3" fmla="val 7841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8" name="Connector: Curved 227">
              <a:extLst>
                <a:ext uri="{FF2B5EF4-FFF2-40B4-BE49-F238E27FC236}">
                  <a16:creationId xmlns:a16="http://schemas.microsoft.com/office/drawing/2014/main" id="{E114A30A-BF09-4A45-9B75-5AA5E026002D}"/>
                </a:ext>
              </a:extLst>
            </p:cNvPr>
            <p:cNvCxnSpPr>
              <a:cxnSpLocks/>
              <a:stCxn id="199" idx="4"/>
              <a:endCxn id="192" idx="4"/>
            </p:cNvCxnSpPr>
            <p:nvPr/>
          </p:nvCxnSpPr>
          <p:spPr>
            <a:xfrm rot="5400000" flipH="1" flipV="1">
              <a:off x="4342220" y="3308006"/>
              <a:ext cx="236411" cy="465123"/>
            </a:xfrm>
            <a:prstGeom prst="curvedConnector3">
              <a:avLst>
                <a:gd name="adj1" fmla="val 4028"/>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9" name="Connector: Curved 228">
              <a:extLst>
                <a:ext uri="{FF2B5EF4-FFF2-40B4-BE49-F238E27FC236}">
                  <a16:creationId xmlns:a16="http://schemas.microsoft.com/office/drawing/2014/main" id="{826CACF9-C7E3-454B-A67E-584C9346A04A}"/>
                </a:ext>
              </a:extLst>
            </p:cNvPr>
            <p:cNvCxnSpPr>
              <a:cxnSpLocks/>
              <a:stCxn id="199" idx="3"/>
              <a:endCxn id="197" idx="0"/>
            </p:cNvCxnSpPr>
            <p:nvPr/>
          </p:nvCxnSpPr>
          <p:spPr>
            <a:xfrm rot="16200000" flipH="1">
              <a:off x="4406921" y="3454531"/>
              <a:ext cx="264195" cy="657456"/>
            </a:xfrm>
            <a:prstGeom prst="curvedConnector3">
              <a:avLst>
                <a:gd name="adj1" fmla="val 10046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0" name="Connector: Curved 229">
              <a:extLst>
                <a:ext uri="{FF2B5EF4-FFF2-40B4-BE49-F238E27FC236}">
                  <a16:creationId xmlns:a16="http://schemas.microsoft.com/office/drawing/2014/main" id="{05C01C01-431D-43FF-A549-839F72CCB148}"/>
                </a:ext>
              </a:extLst>
            </p:cNvPr>
            <p:cNvCxnSpPr>
              <a:cxnSpLocks/>
              <a:stCxn id="199" idx="3"/>
              <a:endCxn id="195" idx="6"/>
            </p:cNvCxnSpPr>
            <p:nvPr/>
          </p:nvCxnSpPr>
          <p:spPr>
            <a:xfrm rot="16200000" flipH="1">
              <a:off x="4071722" y="3789730"/>
              <a:ext cx="611734" cy="334596"/>
            </a:xfrm>
            <a:prstGeom prst="curvedConnector4">
              <a:avLst>
                <a:gd name="adj1" fmla="val 45812"/>
                <a:gd name="adj2" fmla="val -19545"/>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31" name="Group 230">
              <a:extLst>
                <a:ext uri="{FF2B5EF4-FFF2-40B4-BE49-F238E27FC236}">
                  <a16:creationId xmlns:a16="http://schemas.microsoft.com/office/drawing/2014/main" id="{19985E8E-D0B6-4299-BA3C-A8C6D6716D00}"/>
                </a:ext>
              </a:extLst>
            </p:cNvPr>
            <p:cNvGrpSpPr/>
            <p:nvPr/>
          </p:nvGrpSpPr>
          <p:grpSpPr>
            <a:xfrm>
              <a:off x="4279448" y="1361326"/>
              <a:ext cx="509701" cy="495992"/>
              <a:chOff x="6249125" y="3598792"/>
              <a:chExt cx="784110" cy="802170"/>
            </a:xfrm>
          </p:grpSpPr>
          <p:sp>
            <p:nvSpPr>
              <p:cNvPr id="232" name="Octagon 231">
                <a:extLst>
                  <a:ext uri="{FF2B5EF4-FFF2-40B4-BE49-F238E27FC236}">
                    <a16:creationId xmlns:a16="http://schemas.microsoft.com/office/drawing/2014/main" id="{878A4075-E066-43BA-BF67-49638647769A}"/>
                  </a:ext>
                </a:extLst>
              </p:cNvPr>
              <p:cNvSpPr/>
              <p:nvPr/>
            </p:nvSpPr>
            <p:spPr>
              <a:xfrm>
                <a:off x="6394123" y="3722417"/>
                <a:ext cx="544840" cy="605445"/>
              </a:xfrm>
              <a:prstGeom prst="octagon">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40">
                  <a:defRPr/>
                </a:pPr>
                <a:endParaRPr lang="en-US" sz="1836">
                  <a:solidFill>
                    <a:prstClr val="white"/>
                  </a:solidFill>
                  <a:latin typeface="Calibri" panose="020F0502020204030204"/>
                </a:endParaRPr>
              </a:p>
            </p:txBody>
          </p:sp>
          <p:sp>
            <p:nvSpPr>
              <p:cNvPr id="233" name="Rectangle 232">
                <a:extLst>
                  <a:ext uri="{FF2B5EF4-FFF2-40B4-BE49-F238E27FC236}">
                    <a16:creationId xmlns:a16="http://schemas.microsoft.com/office/drawing/2014/main" id="{8CBA0987-74F1-42FF-AC92-0B472072F751}"/>
                  </a:ext>
                </a:extLst>
              </p:cNvPr>
              <p:cNvSpPr/>
              <p:nvPr/>
            </p:nvSpPr>
            <p:spPr>
              <a:xfrm rot="18772377">
                <a:off x="6351871" y="3682631"/>
                <a:ext cx="172753" cy="148361"/>
              </a:xfrm>
              <a:prstGeom prst="rect">
                <a:avLst/>
              </a:prstGeom>
              <a:solidFill>
                <a:srgbClr val="FFFFFF"/>
              </a:solidFill>
              <a:ln w="12700" cap="flat" cmpd="sng" algn="ctr">
                <a:noFill/>
                <a:prstDash val="solid"/>
                <a:miter lim="800000"/>
              </a:ln>
              <a:effectLst/>
            </p:spPr>
            <p:txBody>
              <a:bodyPr rtlCol="0" anchor="ctr"/>
              <a:lstStyle/>
              <a:p>
                <a:pPr algn="ctr" defTabSz="932240">
                  <a:defRPr/>
                </a:pPr>
                <a:endParaRPr lang="en-US" sz="1836" kern="0">
                  <a:solidFill>
                    <a:prstClr val="white"/>
                  </a:solidFill>
                  <a:latin typeface="Calibri" panose="020F0502020204030204"/>
                </a:endParaRPr>
              </a:p>
            </p:txBody>
          </p:sp>
          <p:sp>
            <p:nvSpPr>
              <p:cNvPr id="234" name="Rectangle 233">
                <a:extLst>
                  <a:ext uri="{FF2B5EF4-FFF2-40B4-BE49-F238E27FC236}">
                    <a16:creationId xmlns:a16="http://schemas.microsoft.com/office/drawing/2014/main" id="{50973E9B-7EB2-48D1-9836-B7F21C8E0D6F}"/>
                  </a:ext>
                </a:extLst>
              </p:cNvPr>
              <p:cNvSpPr/>
              <p:nvPr/>
            </p:nvSpPr>
            <p:spPr>
              <a:xfrm rot="18772377">
                <a:off x="6853066" y="4082002"/>
                <a:ext cx="134454" cy="148361"/>
              </a:xfrm>
              <a:prstGeom prst="rect">
                <a:avLst/>
              </a:prstGeom>
              <a:solidFill>
                <a:srgbClr val="FFFFFF"/>
              </a:solidFill>
              <a:ln w="12700" cap="flat" cmpd="sng" algn="ctr">
                <a:noFill/>
                <a:prstDash val="solid"/>
                <a:miter lim="800000"/>
              </a:ln>
              <a:effectLst/>
            </p:spPr>
            <p:txBody>
              <a:bodyPr rtlCol="0" anchor="ctr"/>
              <a:lstStyle/>
              <a:p>
                <a:pPr algn="ctr" defTabSz="932240">
                  <a:defRPr/>
                </a:pPr>
                <a:endParaRPr lang="en-US" sz="1836" kern="0">
                  <a:solidFill>
                    <a:prstClr val="white"/>
                  </a:solidFill>
                  <a:latin typeface="Calibri" panose="020F0502020204030204"/>
                </a:endParaRPr>
              </a:p>
            </p:txBody>
          </p:sp>
          <p:sp>
            <p:nvSpPr>
              <p:cNvPr id="235" name="Rectangle 234">
                <a:extLst>
                  <a:ext uri="{FF2B5EF4-FFF2-40B4-BE49-F238E27FC236}">
                    <a16:creationId xmlns:a16="http://schemas.microsoft.com/office/drawing/2014/main" id="{F6D25DF9-DFBD-4739-8DA6-62C46D1DE2F8}"/>
                  </a:ext>
                </a:extLst>
              </p:cNvPr>
              <p:cNvSpPr/>
              <p:nvPr/>
            </p:nvSpPr>
            <p:spPr>
              <a:xfrm>
                <a:off x="6483173" y="3598793"/>
                <a:ext cx="312289" cy="73096"/>
              </a:xfrm>
              <a:prstGeom prst="rect">
                <a:avLst/>
              </a:prstGeom>
              <a:solidFill>
                <a:srgbClr val="FFFFFF"/>
              </a:solidFill>
              <a:ln w="12700" cap="flat" cmpd="sng" algn="ctr">
                <a:noFill/>
                <a:prstDash val="solid"/>
                <a:miter lim="800000"/>
              </a:ln>
              <a:effectLst/>
            </p:spPr>
            <p:txBody>
              <a:bodyPr rtlCol="0" anchor="ctr"/>
              <a:lstStyle/>
              <a:p>
                <a:pPr algn="ctr" defTabSz="932240">
                  <a:defRPr/>
                </a:pPr>
                <a:endParaRPr lang="en-US" sz="1836" kern="0">
                  <a:solidFill>
                    <a:prstClr val="white"/>
                  </a:solidFill>
                  <a:latin typeface="Calibri" panose="020F0502020204030204"/>
                </a:endParaRPr>
              </a:p>
            </p:txBody>
          </p:sp>
          <p:sp>
            <p:nvSpPr>
              <p:cNvPr id="236" name="Rectangle 235">
                <a:extLst>
                  <a:ext uri="{FF2B5EF4-FFF2-40B4-BE49-F238E27FC236}">
                    <a16:creationId xmlns:a16="http://schemas.microsoft.com/office/drawing/2014/main" id="{426A3360-6D1C-4D42-9AE6-EAC3A58025BC}"/>
                  </a:ext>
                </a:extLst>
              </p:cNvPr>
              <p:cNvSpPr/>
              <p:nvPr/>
            </p:nvSpPr>
            <p:spPr>
              <a:xfrm rot="18751534">
                <a:off x="6731373" y="4216350"/>
                <a:ext cx="296128" cy="73096"/>
              </a:xfrm>
              <a:prstGeom prst="rect">
                <a:avLst/>
              </a:prstGeom>
              <a:solidFill>
                <a:srgbClr val="FFFFFF"/>
              </a:solidFill>
              <a:ln w="12700" cap="flat" cmpd="sng" algn="ctr">
                <a:noFill/>
                <a:prstDash val="solid"/>
                <a:miter lim="800000"/>
              </a:ln>
              <a:effectLst/>
            </p:spPr>
            <p:txBody>
              <a:bodyPr rtlCol="0" anchor="ctr"/>
              <a:lstStyle/>
              <a:p>
                <a:pPr algn="ctr" defTabSz="932240">
                  <a:defRPr/>
                </a:pPr>
                <a:endParaRPr lang="en-US" sz="1836" kern="0">
                  <a:solidFill>
                    <a:prstClr val="white"/>
                  </a:solidFill>
                  <a:latin typeface="Calibri" panose="020F0502020204030204"/>
                </a:endParaRPr>
              </a:p>
            </p:txBody>
          </p:sp>
          <p:sp>
            <p:nvSpPr>
              <p:cNvPr id="237" name="Rectangle 236">
                <a:extLst>
                  <a:ext uri="{FF2B5EF4-FFF2-40B4-BE49-F238E27FC236}">
                    <a16:creationId xmlns:a16="http://schemas.microsoft.com/office/drawing/2014/main" id="{45F064F5-1703-472B-9375-2C8C3BF89B1F}"/>
                  </a:ext>
                </a:extLst>
              </p:cNvPr>
              <p:cNvSpPr/>
              <p:nvPr/>
            </p:nvSpPr>
            <p:spPr>
              <a:xfrm>
                <a:off x="6493528" y="4313625"/>
                <a:ext cx="312289" cy="73096"/>
              </a:xfrm>
              <a:prstGeom prst="rect">
                <a:avLst/>
              </a:prstGeom>
              <a:solidFill>
                <a:srgbClr val="FFFFFF"/>
              </a:solidFill>
              <a:ln w="12700" cap="flat" cmpd="sng" algn="ctr">
                <a:noFill/>
                <a:prstDash val="solid"/>
                <a:miter lim="800000"/>
              </a:ln>
              <a:effectLst/>
            </p:spPr>
            <p:txBody>
              <a:bodyPr rtlCol="0" anchor="ctr"/>
              <a:lstStyle/>
              <a:p>
                <a:pPr algn="ctr" defTabSz="932240">
                  <a:defRPr/>
                </a:pPr>
                <a:endParaRPr lang="en-US" sz="1836" kern="0">
                  <a:solidFill>
                    <a:prstClr val="white"/>
                  </a:solidFill>
                  <a:latin typeface="Calibri" panose="020F0502020204030204"/>
                </a:endParaRPr>
              </a:p>
            </p:txBody>
          </p:sp>
          <p:pic>
            <p:nvPicPr>
              <p:cNvPr id="238" name="Picture 237">
                <a:extLst>
                  <a:ext uri="{FF2B5EF4-FFF2-40B4-BE49-F238E27FC236}">
                    <a16:creationId xmlns:a16="http://schemas.microsoft.com/office/drawing/2014/main" id="{48E777B3-45EC-414F-842A-CB5AE88655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9125" y="3598792"/>
                <a:ext cx="784110" cy="787929"/>
              </a:xfrm>
              <a:prstGeom prst="rect">
                <a:avLst/>
              </a:prstGeom>
            </p:spPr>
          </p:pic>
        </p:grpSp>
        <p:pic>
          <p:nvPicPr>
            <p:cNvPr id="239" name="Picture 238">
              <a:extLst>
                <a:ext uri="{FF2B5EF4-FFF2-40B4-BE49-F238E27FC236}">
                  <a16:creationId xmlns:a16="http://schemas.microsoft.com/office/drawing/2014/main" id="{C396F9EB-EF25-493B-BEED-CEC51C009D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4004" y="1416704"/>
              <a:ext cx="377850" cy="385232"/>
            </a:xfrm>
            <a:prstGeom prst="rect">
              <a:avLst/>
            </a:prstGeom>
          </p:spPr>
        </p:pic>
        <p:cxnSp>
          <p:nvCxnSpPr>
            <p:cNvPr id="240" name="Straight Arrow Connector 239">
              <a:extLst>
                <a:ext uri="{FF2B5EF4-FFF2-40B4-BE49-F238E27FC236}">
                  <a16:creationId xmlns:a16="http://schemas.microsoft.com/office/drawing/2014/main" id="{C0FE607C-CF1F-4DCF-BC96-D49EEF976976}"/>
                </a:ext>
              </a:extLst>
            </p:cNvPr>
            <p:cNvCxnSpPr>
              <a:cxnSpLocks/>
              <a:stCxn id="239" idx="3"/>
              <a:endCxn id="238" idx="1"/>
            </p:cNvCxnSpPr>
            <p:nvPr/>
          </p:nvCxnSpPr>
          <p:spPr>
            <a:xfrm flipV="1">
              <a:off x="3271855" y="1604916"/>
              <a:ext cx="1007593" cy="4404"/>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1" name="Connector: Curved 240">
              <a:extLst>
                <a:ext uri="{FF2B5EF4-FFF2-40B4-BE49-F238E27FC236}">
                  <a16:creationId xmlns:a16="http://schemas.microsoft.com/office/drawing/2014/main" id="{E869F626-E7A3-4B60-A643-ADC951C3DC29}"/>
                </a:ext>
              </a:extLst>
            </p:cNvPr>
            <p:cNvCxnSpPr>
              <a:cxnSpLocks/>
              <a:stCxn id="210" idx="7"/>
              <a:endCxn id="218" idx="3"/>
            </p:cNvCxnSpPr>
            <p:nvPr/>
          </p:nvCxnSpPr>
          <p:spPr>
            <a:xfrm rot="5400000" flipH="1" flipV="1">
              <a:off x="6166106" y="4593125"/>
              <a:ext cx="229130" cy="163933"/>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2" name="Connector: Curved 241">
              <a:extLst>
                <a:ext uri="{FF2B5EF4-FFF2-40B4-BE49-F238E27FC236}">
                  <a16:creationId xmlns:a16="http://schemas.microsoft.com/office/drawing/2014/main" id="{C6846BFA-9CB2-472B-8BF4-844FB3663007}"/>
                </a:ext>
              </a:extLst>
            </p:cNvPr>
            <p:cNvCxnSpPr>
              <a:cxnSpLocks/>
              <a:stCxn id="213" idx="3"/>
              <a:endCxn id="218" idx="7"/>
            </p:cNvCxnSpPr>
            <p:nvPr/>
          </p:nvCxnSpPr>
          <p:spPr>
            <a:xfrm rot="5400000">
              <a:off x="6519529" y="3939529"/>
              <a:ext cx="462505" cy="705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3" name="Connector: Curved 242">
              <a:extLst>
                <a:ext uri="{FF2B5EF4-FFF2-40B4-BE49-F238E27FC236}">
                  <a16:creationId xmlns:a16="http://schemas.microsoft.com/office/drawing/2014/main" id="{318AFE18-FC5C-4F31-91D6-BB59761FC74B}"/>
                </a:ext>
              </a:extLst>
            </p:cNvPr>
            <p:cNvCxnSpPr>
              <a:cxnSpLocks/>
              <a:stCxn id="219" idx="1"/>
              <a:endCxn id="204" idx="6"/>
            </p:cNvCxnSpPr>
            <p:nvPr/>
          </p:nvCxnSpPr>
          <p:spPr>
            <a:xfrm rot="16200000" flipV="1">
              <a:off x="6794343" y="5683498"/>
              <a:ext cx="113384" cy="309736"/>
            </a:xfrm>
            <a:prstGeom prst="curvedConnector2">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4" name="Connector: Curved 243">
              <a:extLst>
                <a:ext uri="{FF2B5EF4-FFF2-40B4-BE49-F238E27FC236}">
                  <a16:creationId xmlns:a16="http://schemas.microsoft.com/office/drawing/2014/main" id="{85FBB5D0-F005-4A7A-B6C3-C42917B8C192}"/>
                </a:ext>
              </a:extLst>
            </p:cNvPr>
            <p:cNvCxnSpPr>
              <a:cxnSpLocks/>
              <a:stCxn id="202" idx="2"/>
              <a:endCxn id="219" idx="6"/>
            </p:cNvCxnSpPr>
            <p:nvPr/>
          </p:nvCxnSpPr>
          <p:spPr>
            <a:xfrm rot="10800000" flipV="1">
              <a:off x="7048329" y="5843821"/>
              <a:ext cx="291869" cy="69610"/>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5" name="Connector: Curved 244">
              <a:extLst>
                <a:ext uri="{FF2B5EF4-FFF2-40B4-BE49-F238E27FC236}">
                  <a16:creationId xmlns:a16="http://schemas.microsoft.com/office/drawing/2014/main" id="{5240D03D-0EAE-40E3-987C-BCD49298BC87}"/>
                </a:ext>
              </a:extLst>
            </p:cNvPr>
            <p:cNvCxnSpPr>
              <a:cxnSpLocks/>
              <a:stCxn id="208" idx="1"/>
              <a:endCxn id="219" idx="5"/>
            </p:cNvCxnSpPr>
            <p:nvPr/>
          </p:nvCxnSpPr>
          <p:spPr>
            <a:xfrm rot="16200000" flipV="1">
              <a:off x="7250107" y="5722749"/>
              <a:ext cx="366875" cy="78498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6" name="Straight Arrow Connector 245">
              <a:extLst>
                <a:ext uri="{FF2B5EF4-FFF2-40B4-BE49-F238E27FC236}">
                  <a16:creationId xmlns:a16="http://schemas.microsoft.com/office/drawing/2014/main" id="{F2479DE6-7BAD-4B3C-BC60-38706CA5D6FD}"/>
                </a:ext>
              </a:extLst>
            </p:cNvPr>
            <p:cNvCxnSpPr>
              <a:cxnSpLocks/>
              <a:stCxn id="238" idx="2"/>
            </p:cNvCxnSpPr>
            <p:nvPr/>
          </p:nvCxnSpPr>
          <p:spPr>
            <a:xfrm flipH="1">
              <a:off x="1462437" y="1848509"/>
              <a:ext cx="3071862" cy="2038031"/>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7" name="Straight Arrow Connector 246">
              <a:extLst>
                <a:ext uri="{FF2B5EF4-FFF2-40B4-BE49-F238E27FC236}">
                  <a16:creationId xmlns:a16="http://schemas.microsoft.com/office/drawing/2014/main" id="{1AF73194-B1C5-445C-A907-2D4A719424FE}"/>
                </a:ext>
              </a:extLst>
            </p:cNvPr>
            <p:cNvCxnSpPr>
              <a:cxnSpLocks/>
              <a:stCxn id="238" idx="2"/>
              <a:endCxn id="199" idx="1"/>
            </p:cNvCxnSpPr>
            <p:nvPr/>
          </p:nvCxnSpPr>
          <p:spPr>
            <a:xfrm flipH="1">
              <a:off x="4210290" y="1848508"/>
              <a:ext cx="324008" cy="176590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55589C2E-DB22-4C20-9B28-52373B28262D}"/>
                </a:ext>
              </a:extLst>
            </p:cNvPr>
            <p:cNvCxnSpPr>
              <a:cxnSpLocks/>
              <a:stCxn id="238" idx="2"/>
              <a:endCxn id="218" idx="0"/>
            </p:cNvCxnSpPr>
            <p:nvPr/>
          </p:nvCxnSpPr>
          <p:spPr>
            <a:xfrm>
              <a:off x="4534298" y="1848508"/>
              <a:ext cx="1845910" cy="26676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473A7568-81C7-4113-B349-81BDF0AB7421}"/>
                </a:ext>
              </a:extLst>
            </p:cNvPr>
            <p:cNvCxnSpPr>
              <a:cxnSpLocks/>
              <a:stCxn id="238" idx="2"/>
              <a:endCxn id="219" idx="6"/>
            </p:cNvCxnSpPr>
            <p:nvPr/>
          </p:nvCxnSpPr>
          <p:spPr>
            <a:xfrm>
              <a:off x="4534300" y="1848509"/>
              <a:ext cx="2514030" cy="406492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840E7507-3714-46AE-9F64-59F1656BAABD}"/>
                </a:ext>
              </a:extLst>
            </p:cNvPr>
            <p:cNvGrpSpPr/>
            <p:nvPr/>
          </p:nvGrpSpPr>
          <p:grpSpPr>
            <a:xfrm>
              <a:off x="461166" y="5022029"/>
              <a:ext cx="1049980" cy="1043257"/>
              <a:chOff x="1702931" y="3845631"/>
              <a:chExt cx="1893442" cy="1845270"/>
            </a:xfrm>
          </p:grpSpPr>
          <p:pic>
            <p:nvPicPr>
              <p:cNvPr id="251" name="Picture 250">
                <a:extLst>
                  <a:ext uri="{FF2B5EF4-FFF2-40B4-BE49-F238E27FC236}">
                    <a16:creationId xmlns:a16="http://schemas.microsoft.com/office/drawing/2014/main" id="{3AB963A2-128A-47C6-9020-2484A0470A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2931" y="4457514"/>
                <a:ext cx="735236" cy="735236"/>
              </a:xfrm>
              <a:prstGeom prst="rect">
                <a:avLst/>
              </a:prstGeom>
            </p:spPr>
          </p:pic>
          <p:pic>
            <p:nvPicPr>
              <p:cNvPr id="252" name="Picture 251">
                <a:extLst>
                  <a:ext uri="{FF2B5EF4-FFF2-40B4-BE49-F238E27FC236}">
                    <a16:creationId xmlns:a16="http://schemas.microsoft.com/office/drawing/2014/main" id="{BFA3DB24-94D8-46FE-8878-9CC914CE92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9637" y="4910611"/>
                <a:ext cx="780290" cy="780290"/>
              </a:xfrm>
              <a:prstGeom prst="rect">
                <a:avLst/>
              </a:prstGeom>
            </p:spPr>
          </p:pic>
          <p:grpSp>
            <p:nvGrpSpPr>
              <p:cNvPr id="253" name="Group 252">
                <a:extLst>
                  <a:ext uri="{FF2B5EF4-FFF2-40B4-BE49-F238E27FC236}">
                    <a16:creationId xmlns:a16="http://schemas.microsoft.com/office/drawing/2014/main" id="{910020F0-1EC2-41F6-9539-C14CFE7F286E}"/>
                  </a:ext>
                </a:extLst>
              </p:cNvPr>
              <p:cNvGrpSpPr/>
              <p:nvPr/>
            </p:nvGrpSpPr>
            <p:grpSpPr>
              <a:xfrm>
                <a:off x="2663190" y="3845631"/>
                <a:ext cx="933183" cy="979501"/>
                <a:chOff x="3402032" y="3628744"/>
                <a:chExt cx="933183" cy="979501"/>
              </a:xfrm>
            </p:grpSpPr>
            <p:pic>
              <p:nvPicPr>
                <p:cNvPr id="254" name="Picture 253">
                  <a:extLst>
                    <a:ext uri="{FF2B5EF4-FFF2-40B4-BE49-F238E27FC236}">
                      <a16:creationId xmlns:a16="http://schemas.microsoft.com/office/drawing/2014/main" id="{B4E8A8CD-80B6-4473-B541-8675F4B5C647}"/>
                    </a:ext>
                  </a:extLst>
                </p:cNvPr>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87222" y="3873907"/>
                  <a:ext cx="362801" cy="380808"/>
                </a:xfrm>
                <a:prstGeom prst="rect">
                  <a:avLst/>
                </a:prstGeom>
              </p:spPr>
            </p:pic>
            <p:pic>
              <p:nvPicPr>
                <p:cNvPr id="255" name="Picture 254">
                  <a:extLst>
                    <a:ext uri="{FF2B5EF4-FFF2-40B4-BE49-F238E27FC236}">
                      <a16:creationId xmlns:a16="http://schemas.microsoft.com/office/drawing/2014/main" id="{03DF49A4-F0DE-42DE-93D6-7D7FF04517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02032" y="3628744"/>
                  <a:ext cx="933183" cy="979501"/>
                </a:xfrm>
                <a:prstGeom prst="rect">
                  <a:avLst/>
                </a:prstGeom>
              </p:spPr>
            </p:pic>
          </p:grpSp>
        </p:grpSp>
      </p:grpSp>
      <p:pic>
        <p:nvPicPr>
          <p:cNvPr id="3" name="Picture 2" descr="A close up of a map&#10;&#10;Description generated with high confidence">
            <a:extLst>
              <a:ext uri="{FF2B5EF4-FFF2-40B4-BE49-F238E27FC236}">
                <a16:creationId xmlns:a16="http://schemas.microsoft.com/office/drawing/2014/main" id="{BA493EAA-A30D-4F4B-868D-7749F37D2EBD}"/>
              </a:ext>
            </a:extLst>
          </p:cNvPr>
          <p:cNvPicPr>
            <a:picLocks noChangeAspect="1"/>
          </p:cNvPicPr>
          <p:nvPr/>
        </p:nvPicPr>
        <p:blipFill>
          <a:blip r:embed="rId11"/>
          <a:stretch>
            <a:fillRect/>
          </a:stretch>
        </p:blipFill>
        <p:spPr>
          <a:xfrm>
            <a:off x="5625126" y="1580875"/>
            <a:ext cx="1585154" cy="907259"/>
          </a:xfrm>
          <a:prstGeom prst="rect">
            <a:avLst/>
          </a:prstGeom>
        </p:spPr>
      </p:pic>
    </p:spTree>
    <p:extLst>
      <p:ext uri="{BB962C8B-B14F-4D97-AF65-F5344CB8AC3E}">
        <p14:creationId xmlns:p14="http://schemas.microsoft.com/office/powerpoint/2010/main" val="941483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F875-3E8F-4435-8B33-2C0CA7A54D24}"/>
              </a:ext>
            </a:extLst>
          </p:cNvPr>
          <p:cNvSpPr>
            <a:spLocks noGrp="1"/>
          </p:cNvSpPr>
          <p:nvPr>
            <p:ph type="title" idx="4294967295"/>
          </p:nvPr>
        </p:nvSpPr>
        <p:spPr>
          <a:xfrm>
            <a:off x="1198225" y="466301"/>
            <a:ext cx="11236575" cy="565067"/>
          </a:xfrm>
        </p:spPr>
        <p:txBody>
          <a:bodyPr>
            <a:normAutofit fontScale="90000"/>
          </a:bodyPr>
          <a:lstStyle/>
          <a:p>
            <a:r>
              <a:rPr lang="en-US"/>
              <a:t>Network Monitoring</a:t>
            </a:r>
          </a:p>
        </p:txBody>
      </p:sp>
      <p:grpSp>
        <p:nvGrpSpPr>
          <p:cNvPr id="96" name="Group 95">
            <a:extLst>
              <a:ext uri="{FF2B5EF4-FFF2-40B4-BE49-F238E27FC236}">
                <a16:creationId xmlns:a16="http://schemas.microsoft.com/office/drawing/2014/main" id="{887658D9-66F2-4462-A8D2-942484710A72}"/>
              </a:ext>
            </a:extLst>
          </p:cNvPr>
          <p:cNvGrpSpPr/>
          <p:nvPr/>
        </p:nvGrpSpPr>
        <p:grpSpPr>
          <a:xfrm>
            <a:off x="1111395" y="3152340"/>
            <a:ext cx="3221777" cy="1138768"/>
            <a:chOff x="6943044" y="3426017"/>
            <a:chExt cx="3158892" cy="1116541"/>
          </a:xfrm>
        </p:grpSpPr>
        <p:sp>
          <p:nvSpPr>
            <p:cNvPr id="97" name="Rectangle: Rounded Corners 96">
              <a:extLst>
                <a:ext uri="{FF2B5EF4-FFF2-40B4-BE49-F238E27FC236}">
                  <a16:creationId xmlns:a16="http://schemas.microsoft.com/office/drawing/2014/main" id="{9E5E666B-EA90-4ED1-ADB5-25D93C5C1425}"/>
                </a:ext>
              </a:extLst>
            </p:cNvPr>
            <p:cNvSpPr/>
            <p:nvPr/>
          </p:nvSpPr>
          <p:spPr bwMode="auto">
            <a:xfrm>
              <a:off x="6943044" y="3553205"/>
              <a:ext cx="3158892"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98" name="Group 97">
              <a:extLst>
                <a:ext uri="{FF2B5EF4-FFF2-40B4-BE49-F238E27FC236}">
                  <a16:creationId xmlns:a16="http://schemas.microsoft.com/office/drawing/2014/main" id="{16E94EC9-BB75-4095-9A0B-A15D615A9CFE}"/>
                </a:ext>
              </a:extLst>
            </p:cNvPr>
            <p:cNvGrpSpPr/>
            <p:nvPr/>
          </p:nvGrpSpPr>
          <p:grpSpPr>
            <a:xfrm>
              <a:off x="7121666" y="3426017"/>
              <a:ext cx="2707155" cy="1014877"/>
              <a:chOff x="7589986" y="2859805"/>
              <a:chExt cx="2761439" cy="1035228"/>
            </a:xfrm>
          </p:grpSpPr>
          <p:grpSp>
            <p:nvGrpSpPr>
              <p:cNvPr id="99" name="Group 98">
                <a:extLst>
                  <a:ext uri="{FF2B5EF4-FFF2-40B4-BE49-F238E27FC236}">
                    <a16:creationId xmlns:a16="http://schemas.microsoft.com/office/drawing/2014/main" id="{D4FCB7AF-A900-4466-B24C-141A60B068A9}"/>
                  </a:ext>
                </a:extLst>
              </p:cNvPr>
              <p:cNvGrpSpPr/>
              <p:nvPr/>
            </p:nvGrpSpPr>
            <p:grpSpPr>
              <a:xfrm>
                <a:off x="7589986" y="3091461"/>
                <a:ext cx="1428296" cy="803572"/>
                <a:chOff x="7796612" y="2998661"/>
                <a:chExt cx="1428296" cy="803572"/>
              </a:xfrm>
            </p:grpSpPr>
            <p:pic>
              <p:nvPicPr>
                <p:cNvPr id="109" name="Graphic 108">
                  <a:extLst>
                    <a:ext uri="{FF2B5EF4-FFF2-40B4-BE49-F238E27FC236}">
                      <a16:creationId xmlns:a16="http://schemas.microsoft.com/office/drawing/2014/main" id="{FA678ADE-3BCD-4C11-978C-6528CC2F2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5178" y="2998661"/>
                  <a:ext cx="471148" cy="471148"/>
                </a:xfrm>
                <a:prstGeom prst="rect">
                  <a:avLst/>
                </a:prstGeom>
              </p:spPr>
            </p:pic>
            <p:sp>
              <p:nvSpPr>
                <p:cNvPr id="113" name="TextBox 112">
                  <a:extLst>
                    <a:ext uri="{FF2B5EF4-FFF2-40B4-BE49-F238E27FC236}">
                      <a16:creationId xmlns:a16="http://schemas.microsoft.com/office/drawing/2014/main" id="{F2CC95E0-CDC0-40F6-BB4D-90D5989D2304}"/>
                    </a:ext>
                  </a:extLst>
                </p:cNvPr>
                <p:cNvSpPr txBox="1"/>
                <p:nvPr/>
              </p:nvSpPr>
              <p:spPr>
                <a:xfrm>
                  <a:off x="7796612" y="3451368"/>
                  <a:ext cx="1428296" cy="350865"/>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Metrics Explorer</a:t>
                  </a:r>
                </a:p>
              </p:txBody>
            </p:sp>
          </p:grpSp>
          <p:grpSp>
            <p:nvGrpSpPr>
              <p:cNvPr id="100" name="Group 99">
                <a:extLst>
                  <a:ext uri="{FF2B5EF4-FFF2-40B4-BE49-F238E27FC236}">
                    <a16:creationId xmlns:a16="http://schemas.microsoft.com/office/drawing/2014/main" id="{ED6B496E-2E8B-4C0F-850D-F2AB087775D1}"/>
                  </a:ext>
                </a:extLst>
              </p:cNvPr>
              <p:cNvGrpSpPr/>
              <p:nvPr/>
            </p:nvGrpSpPr>
            <p:grpSpPr>
              <a:xfrm>
                <a:off x="8923128" y="3091461"/>
                <a:ext cx="1428297" cy="803503"/>
                <a:chOff x="8833320" y="2998661"/>
                <a:chExt cx="1428297" cy="803503"/>
              </a:xfrm>
            </p:grpSpPr>
            <p:pic>
              <p:nvPicPr>
                <p:cNvPr id="106" name="Graphic 105">
                  <a:extLst>
                    <a:ext uri="{FF2B5EF4-FFF2-40B4-BE49-F238E27FC236}">
                      <a16:creationId xmlns:a16="http://schemas.microsoft.com/office/drawing/2014/main" id="{574C0715-E87B-4A03-A418-DE2D02C533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1180" y="2998661"/>
                  <a:ext cx="471148" cy="471148"/>
                </a:xfrm>
                <a:prstGeom prst="rect">
                  <a:avLst/>
                </a:prstGeom>
              </p:spPr>
            </p:pic>
            <p:sp>
              <p:nvSpPr>
                <p:cNvPr id="108" name="TextBox 107">
                  <a:extLst>
                    <a:ext uri="{FF2B5EF4-FFF2-40B4-BE49-F238E27FC236}">
                      <a16:creationId xmlns:a16="http://schemas.microsoft.com/office/drawing/2014/main" id="{55D2063A-977E-463D-A408-51D84B81D94E}"/>
                    </a:ext>
                  </a:extLst>
                </p:cNvPr>
                <p:cNvSpPr txBox="1"/>
                <p:nvPr/>
              </p:nvSpPr>
              <p:spPr>
                <a:xfrm>
                  <a:off x="8833320" y="3451368"/>
                  <a:ext cx="1428297" cy="350796"/>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Traffic Analytics </a:t>
                  </a:r>
                </a:p>
              </p:txBody>
            </p:sp>
          </p:grpSp>
          <p:sp>
            <p:nvSpPr>
              <p:cNvPr id="103" name="TextBox 102">
                <a:extLst>
                  <a:ext uri="{FF2B5EF4-FFF2-40B4-BE49-F238E27FC236}">
                    <a16:creationId xmlns:a16="http://schemas.microsoft.com/office/drawing/2014/main" id="{28FB588F-6E72-459B-A14A-82BB6B9CBDEC}"/>
                  </a:ext>
                </a:extLst>
              </p:cNvPr>
              <p:cNvSpPr txBox="1"/>
              <p:nvPr/>
            </p:nvSpPr>
            <p:spPr>
              <a:xfrm>
                <a:off x="7594276" y="2859805"/>
                <a:ext cx="738216" cy="289989"/>
              </a:xfrm>
              <a:prstGeom prst="rect">
                <a:avLst/>
              </a:prstGeom>
              <a:solidFill>
                <a:schemeClr val="bg2"/>
              </a:solidFill>
            </p:spPr>
            <p:txBody>
              <a:bodyPr wrap="none" lIns="45713" tIns="45713" rIns="45713" bIns="45713" rtlCol="0">
                <a:spAutoFit/>
              </a:bodyPr>
              <a:lstStyle/>
              <a:p>
                <a:pPr defTabSz="932509">
                  <a:lnSpc>
                    <a:spcPct val="90000"/>
                  </a:lnSpc>
                  <a:spcAft>
                    <a:spcPts val="600"/>
                  </a:spcAft>
                  <a:defRPr/>
                </a:pPr>
                <a:r>
                  <a:rPr lang="en-US" sz="1399" kern="0">
                    <a:solidFill>
                      <a:srgbClr val="0078D7"/>
                    </a:solidFill>
                    <a:latin typeface="Segoe UI Semibold"/>
                  </a:rPr>
                  <a:t>Analyze</a:t>
                </a:r>
              </a:p>
            </p:txBody>
          </p:sp>
        </p:grpSp>
      </p:grpSp>
      <p:sp>
        <p:nvSpPr>
          <p:cNvPr id="114" name="Rectangle: Rounded Corners 113">
            <a:extLst>
              <a:ext uri="{FF2B5EF4-FFF2-40B4-BE49-F238E27FC236}">
                <a16:creationId xmlns:a16="http://schemas.microsoft.com/office/drawing/2014/main" id="{2BC9EB2D-4D9C-4F67-84C4-574DC2763BDD}"/>
              </a:ext>
            </a:extLst>
          </p:cNvPr>
          <p:cNvSpPr/>
          <p:nvPr/>
        </p:nvSpPr>
        <p:spPr bwMode="auto">
          <a:xfrm>
            <a:off x="1033982" y="4655256"/>
            <a:ext cx="10218246" cy="1828852"/>
          </a:xfrm>
          <a:prstGeom prst="roundRect">
            <a:avLst>
              <a:gd name="adj" fmla="val 7706"/>
            </a:avLst>
          </a:prstGeom>
          <a:noFill/>
          <a:ln w="76200" cap="flat" cmpd="sng" algn="ctr">
            <a:solidFill>
              <a:srgbClr val="0078D7"/>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115" name="Group 114">
            <a:extLst>
              <a:ext uri="{FF2B5EF4-FFF2-40B4-BE49-F238E27FC236}">
                <a16:creationId xmlns:a16="http://schemas.microsoft.com/office/drawing/2014/main" id="{FC78A276-B4EB-4C23-B999-848C05948996}"/>
              </a:ext>
            </a:extLst>
          </p:cNvPr>
          <p:cNvGrpSpPr/>
          <p:nvPr/>
        </p:nvGrpSpPr>
        <p:grpSpPr>
          <a:xfrm>
            <a:off x="1138188" y="1801421"/>
            <a:ext cx="3194985" cy="1185935"/>
            <a:chOff x="6943044" y="2260229"/>
            <a:chExt cx="3132623" cy="1162787"/>
          </a:xfrm>
        </p:grpSpPr>
        <p:sp>
          <p:nvSpPr>
            <p:cNvPr id="119" name="Rectangle: Rounded Corners 118">
              <a:extLst>
                <a:ext uri="{FF2B5EF4-FFF2-40B4-BE49-F238E27FC236}">
                  <a16:creationId xmlns:a16="http://schemas.microsoft.com/office/drawing/2014/main" id="{1387C006-FEA4-4C78-94D2-0AECED3A2935}"/>
                </a:ext>
              </a:extLst>
            </p:cNvPr>
            <p:cNvSpPr/>
            <p:nvPr/>
          </p:nvSpPr>
          <p:spPr bwMode="auto">
            <a:xfrm>
              <a:off x="6943044" y="2433663"/>
              <a:ext cx="3132623"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446CC2D-1C44-4A29-9514-7BCCD79CD8C4}"/>
                </a:ext>
              </a:extLst>
            </p:cNvPr>
            <p:cNvGrpSpPr/>
            <p:nvPr/>
          </p:nvGrpSpPr>
          <p:grpSpPr>
            <a:xfrm>
              <a:off x="7118257" y="2260229"/>
              <a:ext cx="2957407" cy="1092876"/>
              <a:chOff x="7586508" y="1670641"/>
              <a:chExt cx="3016710" cy="1114791"/>
            </a:xfrm>
          </p:grpSpPr>
          <p:grpSp>
            <p:nvGrpSpPr>
              <p:cNvPr id="127" name="Group 126">
                <a:extLst>
                  <a:ext uri="{FF2B5EF4-FFF2-40B4-BE49-F238E27FC236}">
                    <a16:creationId xmlns:a16="http://schemas.microsoft.com/office/drawing/2014/main" id="{D03CDA1A-12E5-43B2-AEC2-CE5E221536A8}"/>
                  </a:ext>
                </a:extLst>
              </p:cNvPr>
              <p:cNvGrpSpPr/>
              <p:nvPr/>
            </p:nvGrpSpPr>
            <p:grpSpPr>
              <a:xfrm>
                <a:off x="7815002" y="1976304"/>
                <a:ext cx="1005840" cy="801041"/>
                <a:chOff x="7789320" y="1769320"/>
                <a:chExt cx="1005840" cy="801041"/>
              </a:xfrm>
            </p:grpSpPr>
            <p:pic>
              <p:nvPicPr>
                <p:cNvPr id="130" name="Graphic 129">
                  <a:extLst>
                    <a:ext uri="{FF2B5EF4-FFF2-40B4-BE49-F238E27FC236}">
                      <a16:creationId xmlns:a16="http://schemas.microsoft.com/office/drawing/2014/main" id="{31FED183-D5E6-48AE-8522-2F6907B043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08084" y="1769320"/>
                  <a:ext cx="471148" cy="471148"/>
                </a:xfrm>
                <a:prstGeom prst="rect">
                  <a:avLst/>
                </a:prstGeom>
              </p:spPr>
            </p:pic>
            <p:sp>
              <p:nvSpPr>
                <p:cNvPr id="131" name="TextBox 130">
                  <a:extLst>
                    <a:ext uri="{FF2B5EF4-FFF2-40B4-BE49-F238E27FC236}">
                      <a16:creationId xmlns:a16="http://schemas.microsoft.com/office/drawing/2014/main" id="{4EAFA247-8207-47DD-B1ED-A36A533BC998}"/>
                    </a:ext>
                  </a:extLst>
                </p:cNvPr>
                <p:cNvSpPr txBox="1"/>
                <p:nvPr/>
              </p:nvSpPr>
              <p:spPr>
                <a:xfrm>
                  <a:off x="7789320" y="2219600"/>
                  <a:ext cx="1005840" cy="350761"/>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Dashboards</a:t>
                  </a:r>
                </a:p>
              </p:txBody>
            </p:sp>
          </p:grpSp>
          <p:sp>
            <p:nvSpPr>
              <p:cNvPr id="128" name="TextBox 127">
                <a:extLst>
                  <a:ext uri="{FF2B5EF4-FFF2-40B4-BE49-F238E27FC236}">
                    <a16:creationId xmlns:a16="http://schemas.microsoft.com/office/drawing/2014/main" id="{777E0EC7-2327-4E00-888C-52C6D205D901}"/>
                  </a:ext>
                </a:extLst>
              </p:cNvPr>
              <p:cNvSpPr txBox="1"/>
              <p:nvPr/>
            </p:nvSpPr>
            <p:spPr>
              <a:xfrm>
                <a:off x="8752797" y="2434636"/>
                <a:ext cx="1850421" cy="350796"/>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Network Topology </a:t>
                </a:r>
              </a:p>
            </p:txBody>
          </p:sp>
          <p:sp>
            <p:nvSpPr>
              <p:cNvPr id="129" name="TextBox 128">
                <a:extLst>
                  <a:ext uri="{FF2B5EF4-FFF2-40B4-BE49-F238E27FC236}">
                    <a16:creationId xmlns:a16="http://schemas.microsoft.com/office/drawing/2014/main" id="{2563721F-7972-4D2F-8BE4-5BD585CF7F3A}"/>
                  </a:ext>
                </a:extLst>
              </p:cNvPr>
              <p:cNvSpPr txBox="1"/>
              <p:nvPr/>
            </p:nvSpPr>
            <p:spPr>
              <a:xfrm>
                <a:off x="7586508" y="1670641"/>
                <a:ext cx="813433" cy="289989"/>
              </a:xfrm>
              <a:prstGeom prst="rect">
                <a:avLst/>
              </a:prstGeom>
              <a:solidFill>
                <a:schemeClr val="bg2"/>
              </a:solidFill>
            </p:spPr>
            <p:txBody>
              <a:bodyPr wrap="none" lIns="45713" tIns="45713" rIns="45713" bIns="45713" rtlCol="0">
                <a:spAutoFit/>
              </a:bodyPr>
              <a:lstStyle/>
              <a:p>
                <a:pPr defTabSz="932509">
                  <a:lnSpc>
                    <a:spcPct val="90000"/>
                  </a:lnSpc>
                  <a:spcAft>
                    <a:spcPts val="600"/>
                  </a:spcAft>
                  <a:defRPr/>
                </a:pPr>
                <a:r>
                  <a:rPr lang="en-US" sz="1399" kern="0">
                    <a:solidFill>
                      <a:srgbClr val="0078D7"/>
                    </a:solidFill>
                    <a:latin typeface="Segoe UI Semibold"/>
                  </a:rPr>
                  <a:t>Visualize</a:t>
                </a:r>
              </a:p>
            </p:txBody>
          </p:sp>
        </p:grpSp>
        <p:pic>
          <p:nvPicPr>
            <p:cNvPr id="126" name="Picture 125">
              <a:extLst>
                <a:ext uri="{FF2B5EF4-FFF2-40B4-BE49-F238E27FC236}">
                  <a16:creationId xmlns:a16="http://schemas.microsoft.com/office/drawing/2014/main" id="{35B25A5B-E0A4-4B3D-9FE1-1587BF650A3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810209" y="2540835"/>
              <a:ext cx="617730" cy="552706"/>
            </a:xfrm>
            <a:prstGeom prst="rect">
              <a:avLst/>
            </a:prstGeom>
          </p:spPr>
        </p:pic>
      </p:grpSp>
      <p:grpSp>
        <p:nvGrpSpPr>
          <p:cNvPr id="132" name="Group 131">
            <a:extLst>
              <a:ext uri="{FF2B5EF4-FFF2-40B4-BE49-F238E27FC236}">
                <a16:creationId xmlns:a16="http://schemas.microsoft.com/office/drawing/2014/main" id="{B48F5592-9F27-4B2E-9899-E1CF2AC71C92}"/>
              </a:ext>
            </a:extLst>
          </p:cNvPr>
          <p:cNvGrpSpPr/>
          <p:nvPr/>
        </p:nvGrpSpPr>
        <p:grpSpPr>
          <a:xfrm>
            <a:off x="4466523" y="1814710"/>
            <a:ext cx="3480900" cy="2476397"/>
            <a:chOff x="4573157" y="1786137"/>
            <a:chExt cx="3412957" cy="2319602"/>
          </a:xfrm>
        </p:grpSpPr>
        <p:sp>
          <p:nvSpPr>
            <p:cNvPr id="133" name="Rectangle: Rounded Corners 132">
              <a:extLst>
                <a:ext uri="{FF2B5EF4-FFF2-40B4-BE49-F238E27FC236}">
                  <a16:creationId xmlns:a16="http://schemas.microsoft.com/office/drawing/2014/main" id="{F4CE46E5-3C22-41E9-95B0-EA13728D8007}"/>
                </a:ext>
              </a:extLst>
            </p:cNvPr>
            <p:cNvSpPr/>
            <p:nvPr/>
          </p:nvSpPr>
          <p:spPr bwMode="auto">
            <a:xfrm>
              <a:off x="4573157" y="1941624"/>
              <a:ext cx="3412909" cy="2164115"/>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4" name="TextBox 133">
              <a:extLst>
                <a:ext uri="{FF2B5EF4-FFF2-40B4-BE49-F238E27FC236}">
                  <a16:creationId xmlns:a16="http://schemas.microsoft.com/office/drawing/2014/main" id="{2F880D6D-1A5F-4906-8C04-485234DF2723}"/>
                </a:ext>
              </a:extLst>
            </p:cNvPr>
            <p:cNvSpPr txBox="1"/>
            <p:nvPr/>
          </p:nvSpPr>
          <p:spPr>
            <a:xfrm>
              <a:off x="5821065" y="2524958"/>
              <a:ext cx="986067" cy="328505"/>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ER Monitor</a:t>
              </a:r>
            </a:p>
          </p:txBody>
        </p:sp>
        <p:pic>
          <p:nvPicPr>
            <p:cNvPr id="135" name="Graphic 134">
              <a:extLst>
                <a:ext uri="{FF2B5EF4-FFF2-40B4-BE49-F238E27FC236}">
                  <a16:creationId xmlns:a16="http://schemas.microsoft.com/office/drawing/2014/main" id="{2A44CBA7-ACDE-4028-9785-7FF39369AA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30813" y="2977355"/>
              <a:ext cx="457200" cy="457200"/>
            </a:xfrm>
            <a:prstGeom prst="rect">
              <a:avLst/>
            </a:prstGeom>
          </p:spPr>
        </p:pic>
        <p:sp>
          <p:nvSpPr>
            <p:cNvPr id="136" name="TextBox 135">
              <a:extLst>
                <a:ext uri="{FF2B5EF4-FFF2-40B4-BE49-F238E27FC236}">
                  <a16:creationId xmlns:a16="http://schemas.microsoft.com/office/drawing/2014/main" id="{920EF2CC-D06C-4F88-A1E9-386B1937625D}"/>
                </a:ext>
              </a:extLst>
            </p:cNvPr>
            <p:cNvSpPr txBox="1"/>
            <p:nvPr/>
          </p:nvSpPr>
          <p:spPr>
            <a:xfrm>
              <a:off x="4952417" y="3421582"/>
              <a:ext cx="1499998" cy="484062"/>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Connection Troubleshoot</a:t>
              </a:r>
            </a:p>
          </p:txBody>
        </p:sp>
        <p:sp>
          <p:nvSpPr>
            <p:cNvPr id="137" name="TextBox 136">
              <a:extLst>
                <a:ext uri="{FF2B5EF4-FFF2-40B4-BE49-F238E27FC236}">
                  <a16:creationId xmlns:a16="http://schemas.microsoft.com/office/drawing/2014/main" id="{D606A72D-667D-40FA-9F14-B4EECC28B6F9}"/>
                </a:ext>
              </a:extLst>
            </p:cNvPr>
            <p:cNvSpPr txBox="1"/>
            <p:nvPr/>
          </p:nvSpPr>
          <p:spPr>
            <a:xfrm>
              <a:off x="4796303" y="1786137"/>
              <a:ext cx="2072280" cy="267976"/>
            </a:xfrm>
            <a:prstGeom prst="rect">
              <a:avLst/>
            </a:prstGeom>
            <a:solidFill>
              <a:schemeClr val="bg2"/>
            </a:solidFill>
          </p:spPr>
          <p:txBody>
            <a:bodyPr wrap="square" lIns="45713" tIns="45713" rIns="45713" bIns="45713" rtlCol="0">
              <a:spAutoFit/>
            </a:bodyPr>
            <a:lstStyle/>
            <a:p>
              <a:pPr algn="ctr" defTabSz="932509">
                <a:lnSpc>
                  <a:spcPct val="90000"/>
                </a:lnSpc>
                <a:spcAft>
                  <a:spcPts val="600"/>
                </a:spcAft>
                <a:defRPr/>
              </a:pPr>
              <a:r>
                <a:rPr lang="en-US" sz="1399" kern="0">
                  <a:solidFill>
                    <a:srgbClr val="0078D7"/>
                  </a:solidFill>
                  <a:latin typeface="Segoe UI Semibold"/>
                </a:rPr>
                <a:t>Monitor &amp; Troubleshoot </a:t>
              </a:r>
            </a:p>
          </p:txBody>
        </p:sp>
        <p:sp>
          <p:nvSpPr>
            <p:cNvPr id="138" name="TextBox 137">
              <a:extLst>
                <a:ext uri="{FF2B5EF4-FFF2-40B4-BE49-F238E27FC236}">
                  <a16:creationId xmlns:a16="http://schemas.microsoft.com/office/drawing/2014/main" id="{96CED8BB-9B93-43F4-BD0E-54F1B714AA51}"/>
                </a:ext>
              </a:extLst>
            </p:cNvPr>
            <p:cNvSpPr txBox="1"/>
            <p:nvPr/>
          </p:nvSpPr>
          <p:spPr>
            <a:xfrm>
              <a:off x="4589379" y="2449741"/>
              <a:ext cx="1026033" cy="484062"/>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Connection Monitor</a:t>
              </a:r>
            </a:p>
          </p:txBody>
        </p:sp>
        <p:pic>
          <p:nvPicPr>
            <p:cNvPr id="139" name="Picture 138">
              <a:extLst>
                <a:ext uri="{FF2B5EF4-FFF2-40B4-BE49-F238E27FC236}">
                  <a16:creationId xmlns:a16="http://schemas.microsoft.com/office/drawing/2014/main" id="{A2314B2B-D0D3-43AE-AADB-98DD2AAA5F47}"/>
                </a:ext>
              </a:extLst>
            </p:cNvPr>
            <p:cNvPicPr>
              <a:picLocks noChangeAspect="1"/>
            </p:cNvPicPr>
            <p:nvPr/>
          </p:nvPicPr>
          <p:blipFill>
            <a:blip r:embed="rId1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13">
                      <a14:imgEffect>
                        <a14:brightnessContrast contrast="-40000"/>
                      </a14:imgEffect>
                    </a14:imgLayer>
                  </a14:imgProps>
                </a:ext>
              </a:extLst>
            </a:blip>
            <a:stretch>
              <a:fillRect/>
            </a:stretch>
          </p:blipFill>
          <p:spPr>
            <a:xfrm>
              <a:off x="4838779" y="2063256"/>
              <a:ext cx="457200" cy="457200"/>
            </a:xfrm>
            <a:prstGeom prst="rect">
              <a:avLst/>
            </a:prstGeom>
          </p:spPr>
        </p:pic>
        <p:sp>
          <p:nvSpPr>
            <p:cNvPr id="140" name="TextBox 139">
              <a:extLst>
                <a:ext uri="{FF2B5EF4-FFF2-40B4-BE49-F238E27FC236}">
                  <a16:creationId xmlns:a16="http://schemas.microsoft.com/office/drawing/2014/main" id="{10110E10-C431-4B77-AA17-E43BD79D108F}"/>
                </a:ext>
              </a:extLst>
            </p:cNvPr>
            <p:cNvSpPr txBox="1"/>
            <p:nvPr/>
          </p:nvSpPr>
          <p:spPr>
            <a:xfrm>
              <a:off x="6868583" y="2454451"/>
              <a:ext cx="1117531" cy="484062"/>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VPN Troubleshoot</a:t>
              </a:r>
            </a:p>
          </p:txBody>
        </p:sp>
        <p:pic>
          <p:nvPicPr>
            <p:cNvPr id="141" name="Picture 140">
              <a:extLst>
                <a:ext uri="{FF2B5EF4-FFF2-40B4-BE49-F238E27FC236}">
                  <a16:creationId xmlns:a16="http://schemas.microsoft.com/office/drawing/2014/main" id="{19713F32-4383-4536-88F3-8F68BE8D944D}"/>
                </a:ext>
              </a:extLst>
            </p:cNvPr>
            <p:cNvPicPr>
              <a:picLocks noChangeAspect="1"/>
            </p:cNvPicPr>
            <p:nvPr/>
          </p:nvPicPr>
          <p:blipFill>
            <a:blip r:embed="rId14"/>
            <a:stretch>
              <a:fillRect/>
            </a:stretch>
          </p:blipFill>
          <p:spPr>
            <a:xfrm>
              <a:off x="6076789" y="2112579"/>
              <a:ext cx="369569" cy="375085"/>
            </a:xfrm>
            <a:prstGeom prst="rect">
              <a:avLst/>
            </a:prstGeom>
          </p:spPr>
        </p:pic>
        <p:pic>
          <p:nvPicPr>
            <p:cNvPr id="142" name="Picture 141">
              <a:extLst>
                <a:ext uri="{FF2B5EF4-FFF2-40B4-BE49-F238E27FC236}">
                  <a16:creationId xmlns:a16="http://schemas.microsoft.com/office/drawing/2014/main" id="{DC8B1911-0C10-4E20-BF7B-05BD0FEEA76E}"/>
                </a:ext>
              </a:extLst>
            </p:cNvPr>
            <p:cNvPicPr>
              <a:picLocks noChangeAspect="1"/>
            </p:cNvPicPr>
            <p:nvPr/>
          </p:nvPicPr>
          <p:blipFill>
            <a:blip r:embed="rId15">
              <a:duotone>
                <a:prstClr val="black"/>
                <a:schemeClr val="accent1">
                  <a:tint val="45000"/>
                  <a:satMod val="400000"/>
                </a:schemeClr>
              </a:duotone>
            </a:blip>
            <a:stretch>
              <a:fillRect/>
            </a:stretch>
          </p:blipFill>
          <p:spPr>
            <a:xfrm>
              <a:off x="7227168" y="2136617"/>
              <a:ext cx="390178" cy="384081"/>
            </a:xfrm>
            <a:prstGeom prst="rect">
              <a:avLst/>
            </a:prstGeom>
          </p:spPr>
        </p:pic>
        <p:pic>
          <p:nvPicPr>
            <p:cNvPr id="143" name="Picture 142">
              <a:extLst>
                <a:ext uri="{FF2B5EF4-FFF2-40B4-BE49-F238E27FC236}">
                  <a16:creationId xmlns:a16="http://schemas.microsoft.com/office/drawing/2014/main" id="{B05DFF67-598E-49B4-BFB1-5FE6EEF9BC64}"/>
                </a:ext>
              </a:extLst>
            </p:cNvPr>
            <p:cNvPicPr>
              <a:picLocks noChangeAspect="1"/>
            </p:cNvPicPr>
            <p:nvPr/>
          </p:nvPicPr>
          <p:blipFill>
            <a:blip r:embed="rId1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13">
                      <a14:imgEffect>
                        <a14:brightnessContrast contrast="-40000"/>
                      </a14:imgEffect>
                    </a14:imgLayer>
                  </a14:imgProps>
                </a:ext>
              </a:extLst>
            </a:blip>
            <a:stretch>
              <a:fillRect/>
            </a:stretch>
          </p:blipFill>
          <p:spPr>
            <a:xfrm>
              <a:off x="5428647" y="3018514"/>
              <a:ext cx="457200" cy="457200"/>
            </a:xfrm>
            <a:prstGeom prst="rect">
              <a:avLst/>
            </a:prstGeom>
          </p:spPr>
        </p:pic>
        <p:sp>
          <p:nvSpPr>
            <p:cNvPr id="144" name="TextBox 143">
              <a:extLst>
                <a:ext uri="{FF2B5EF4-FFF2-40B4-BE49-F238E27FC236}">
                  <a16:creationId xmlns:a16="http://schemas.microsoft.com/office/drawing/2014/main" id="{29B9CF68-79C9-4A82-A7DE-C49092C565FA}"/>
                </a:ext>
              </a:extLst>
            </p:cNvPr>
            <p:cNvSpPr txBox="1"/>
            <p:nvPr/>
          </p:nvSpPr>
          <p:spPr>
            <a:xfrm>
              <a:off x="6408619" y="3498572"/>
              <a:ext cx="986067" cy="484062"/>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Packet Capture</a:t>
              </a:r>
            </a:p>
          </p:txBody>
        </p:sp>
      </p:grpSp>
      <p:grpSp>
        <p:nvGrpSpPr>
          <p:cNvPr id="145" name="Group 144">
            <a:extLst>
              <a:ext uri="{FF2B5EF4-FFF2-40B4-BE49-F238E27FC236}">
                <a16:creationId xmlns:a16="http://schemas.microsoft.com/office/drawing/2014/main" id="{AA834CB7-5EC6-4B17-9AE2-42192337CE34}"/>
              </a:ext>
            </a:extLst>
          </p:cNvPr>
          <p:cNvGrpSpPr/>
          <p:nvPr/>
        </p:nvGrpSpPr>
        <p:grpSpPr>
          <a:xfrm>
            <a:off x="8051518" y="3152339"/>
            <a:ext cx="3221777" cy="1138769"/>
            <a:chOff x="6943044" y="3426016"/>
            <a:chExt cx="3158892" cy="1116542"/>
          </a:xfrm>
        </p:grpSpPr>
        <p:sp>
          <p:nvSpPr>
            <p:cNvPr id="147" name="Rectangle: Rounded Corners 146">
              <a:extLst>
                <a:ext uri="{FF2B5EF4-FFF2-40B4-BE49-F238E27FC236}">
                  <a16:creationId xmlns:a16="http://schemas.microsoft.com/office/drawing/2014/main" id="{2BF88E00-88E7-4C5B-88A2-97AF09C77869}"/>
                </a:ext>
              </a:extLst>
            </p:cNvPr>
            <p:cNvSpPr/>
            <p:nvPr/>
          </p:nvSpPr>
          <p:spPr bwMode="auto">
            <a:xfrm>
              <a:off x="6943044" y="3553206"/>
              <a:ext cx="3158892" cy="989352"/>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8" name="TextBox 147">
              <a:extLst>
                <a:ext uri="{FF2B5EF4-FFF2-40B4-BE49-F238E27FC236}">
                  <a16:creationId xmlns:a16="http://schemas.microsoft.com/office/drawing/2014/main" id="{33F76738-835A-42FE-A669-EBD5AFE0B5E5}"/>
                </a:ext>
              </a:extLst>
            </p:cNvPr>
            <p:cNvSpPr txBox="1"/>
            <p:nvPr/>
          </p:nvSpPr>
          <p:spPr>
            <a:xfrm>
              <a:off x="7125873" y="3426016"/>
              <a:ext cx="831105" cy="284288"/>
            </a:xfrm>
            <a:prstGeom prst="rect">
              <a:avLst/>
            </a:prstGeom>
            <a:solidFill>
              <a:schemeClr val="bg2"/>
            </a:solidFill>
          </p:spPr>
          <p:txBody>
            <a:bodyPr wrap="none" lIns="45713" tIns="45713" rIns="45713" bIns="45713" rtlCol="0">
              <a:spAutoFit/>
            </a:bodyPr>
            <a:lstStyle/>
            <a:p>
              <a:pPr defTabSz="932509">
                <a:lnSpc>
                  <a:spcPct val="90000"/>
                </a:lnSpc>
                <a:spcAft>
                  <a:spcPts val="600"/>
                </a:spcAft>
                <a:defRPr/>
              </a:pPr>
              <a:r>
                <a:rPr lang="en-US" sz="1399" kern="0">
                  <a:solidFill>
                    <a:srgbClr val="0078D7"/>
                  </a:solidFill>
                  <a:latin typeface="Segoe UI Semibold"/>
                </a:rPr>
                <a:t>Integrate</a:t>
              </a:r>
            </a:p>
          </p:txBody>
        </p:sp>
      </p:grpSp>
      <p:grpSp>
        <p:nvGrpSpPr>
          <p:cNvPr id="149" name="Group 148">
            <a:extLst>
              <a:ext uri="{FF2B5EF4-FFF2-40B4-BE49-F238E27FC236}">
                <a16:creationId xmlns:a16="http://schemas.microsoft.com/office/drawing/2014/main" id="{0EA1AF80-B450-4A63-A83D-B80BE82EFF39}"/>
              </a:ext>
            </a:extLst>
          </p:cNvPr>
          <p:cNvGrpSpPr/>
          <p:nvPr/>
        </p:nvGrpSpPr>
        <p:grpSpPr>
          <a:xfrm>
            <a:off x="8078311" y="1801421"/>
            <a:ext cx="3194985" cy="1185935"/>
            <a:chOff x="6943044" y="2260229"/>
            <a:chExt cx="3132623" cy="1162787"/>
          </a:xfrm>
        </p:grpSpPr>
        <p:sp>
          <p:nvSpPr>
            <p:cNvPr id="150" name="Rectangle: Rounded Corners 149">
              <a:extLst>
                <a:ext uri="{FF2B5EF4-FFF2-40B4-BE49-F238E27FC236}">
                  <a16:creationId xmlns:a16="http://schemas.microsoft.com/office/drawing/2014/main" id="{FD0CCA11-E0A2-4B99-8E34-ECEF611184F3}"/>
                </a:ext>
              </a:extLst>
            </p:cNvPr>
            <p:cNvSpPr/>
            <p:nvPr/>
          </p:nvSpPr>
          <p:spPr bwMode="auto">
            <a:xfrm>
              <a:off x="6943044" y="2433663"/>
              <a:ext cx="3132623"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52" name="TextBox 151">
              <a:extLst>
                <a:ext uri="{FF2B5EF4-FFF2-40B4-BE49-F238E27FC236}">
                  <a16:creationId xmlns:a16="http://schemas.microsoft.com/office/drawing/2014/main" id="{866B24B7-271E-426C-98D4-3F30A8779FAB}"/>
                </a:ext>
              </a:extLst>
            </p:cNvPr>
            <p:cNvSpPr txBox="1"/>
            <p:nvPr/>
          </p:nvSpPr>
          <p:spPr>
            <a:xfrm>
              <a:off x="7118259" y="2260229"/>
              <a:ext cx="800648" cy="284288"/>
            </a:xfrm>
            <a:prstGeom prst="rect">
              <a:avLst/>
            </a:prstGeom>
            <a:solidFill>
              <a:schemeClr val="bg2"/>
            </a:solidFill>
          </p:spPr>
          <p:txBody>
            <a:bodyPr wrap="none" lIns="45713" tIns="45713" rIns="45713" bIns="45713" rtlCol="0">
              <a:spAutoFit/>
            </a:bodyPr>
            <a:lstStyle/>
            <a:p>
              <a:pPr defTabSz="932509">
                <a:lnSpc>
                  <a:spcPct val="90000"/>
                </a:lnSpc>
                <a:spcAft>
                  <a:spcPts val="600"/>
                </a:spcAft>
                <a:defRPr/>
              </a:pPr>
              <a:r>
                <a:rPr lang="en-US" sz="1399" kern="0">
                  <a:solidFill>
                    <a:srgbClr val="0078D7"/>
                  </a:solidFill>
                  <a:latin typeface="Segoe UI Semibold"/>
                </a:rPr>
                <a:t>Respond</a:t>
              </a:r>
            </a:p>
          </p:txBody>
        </p:sp>
      </p:grpSp>
      <p:pic>
        <p:nvPicPr>
          <p:cNvPr id="153" name="Graphic 152">
            <a:extLst>
              <a:ext uri="{FF2B5EF4-FFF2-40B4-BE49-F238E27FC236}">
                <a16:creationId xmlns:a16="http://schemas.microsoft.com/office/drawing/2014/main" id="{1337D4B2-3516-4D71-8D18-A2DF333B8CE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74022" y="2191622"/>
            <a:ext cx="386499" cy="386499"/>
          </a:xfrm>
          <a:prstGeom prst="rect">
            <a:avLst/>
          </a:prstGeom>
        </p:spPr>
      </p:pic>
      <p:sp>
        <p:nvSpPr>
          <p:cNvPr id="154" name="TextBox 153">
            <a:extLst>
              <a:ext uri="{FF2B5EF4-FFF2-40B4-BE49-F238E27FC236}">
                <a16:creationId xmlns:a16="http://schemas.microsoft.com/office/drawing/2014/main" id="{EBEA49A4-B10A-40D8-987A-BF9AA8F6BC4E}"/>
              </a:ext>
            </a:extLst>
          </p:cNvPr>
          <p:cNvSpPr txBox="1"/>
          <p:nvPr/>
        </p:nvSpPr>
        <p:spPr>
          <a:xfrm>
            <a:off x="8364423" y="2588237"/>
            <a:ext cx="1005697" cy="350816"/>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Alerts</a:t>
            </a:r>
          </a:p>
        </p:txBody>
      </p:sp>
      <p:pic>
        <p:nvPicPr>
          <p:cNvPr id="159" name="Graphic 158">
            <a:extLst>
              <a:ext uri="{FF2B5EF4-FFF2-40B4-BE49-F238E27FC236}">
                <a16:creationId xmlns:a16="http://schemas.microsoft.com/office/drawing/2014/main" id="{10F70639-6C88-4064-88C0-8FAE9B413E2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64902" y="2149330"/>
            <a:ext cx="471081" cy="471082"/>
          </a:xfrm>
          <a:prstGeom prst="rect">
            <a:avLst/>
          </a:prstGeom>
        </p:spPr>
      </p:pic>
      <p:sp>
        <p:nvSpPr>
          <p:cNvPr id="161" name="TextBox 160">
            <a:extLst>
              <a:ext uri="{FF2B5EF4-FFF2-40B4-BE49-F238E27FC236}">
                <a16:creationId xmlns:a16="http://schemas.microsoft.com/office/drawing/2014/main" id="{0EB619F3-56AD-4160-87EC-569972AB265D}"/>
              </a:ext>
            </a:extLst>
          </p:cNvPr>
          <p:cNvSpPr txBox="1"/>
          <p:nvPr/>
        </p:nvSpPr>
        <p:spPr>
          <a:xfrm>
            <a:off x="9845782" y="2588237"/>
            <a:ext cx="909322" cy="350816"/>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err="1">
                <a:solidFill>
                  <a:srgbClr val="000000"/>
                </a:solidFill>
                <a:latin typeface="Segoe UI Semibold"/>
              </a:rPr>
              <a:t>Autoscale</a:t>
            </a:r>
            <a:endParaRPr lang="en-US" sz="1199" kern="0">
              <a:solidFill>
                <a:srgbClr val="000000"/>
              </a:solidFill>
              <a:latin typeface="Segoe UI Semibold"/>
            </a:endParaRPr>
          </a:p>
        </p:txBody>
      </p:sp>
      <p:pic>
        <p:nvPicPr>
          <p:cNvPr id="163" name="Graphic 162">
            <a:extLst>
              <a:ext uri="{FF2B5EF4-FFF2-40B4-BE49-F238E27FC236}">
                <a16:creationId xmlns:a16="http://schemas.microsoft.com/office/drawing/2014/main" id="{9E3704EC-6B50-4F4F-B045-4CA0A490D02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350318" y="3507570"/>
            <a:ext cx="471081" cy="471081"/>
          </a:xfrm>
          <a:prstGeom prst="rect">
            <a:avLst/>
          </a:prstGeom>
        </p:spPr>
      </p:pic>
      <p:sp>
        <p:nvSpPr>
          <p:cNvPr id="164" name="TextBox 163">
            <a:extLst>
              <a:ext uri="{FF2B5EF4-FFF2-40B4-BE49-F238E27FC236}">
                <a16:creationId xmlns:a16="http://schemas.microsoft.com/office/drawing/2014/main" id="{5FB7E8D4-C96C-4FA9-9C2C-5D9265E31A62}"/>
              </a:ext>
            </a:extLst>
          </p:cNvPr>
          <p:cNvSpPr txBox="1"/>
          <p:nvPr/>
        </p:nvSpPr>
        <p:spPr>
          <a:xfrm>
            <a:off x="8083011" y="3940883"/>
            <a:ext cx="1005697" cy="350814"/>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Event Hubs</a:t>
            </a:r>
          </a:p>
        </p:txBody>
      </p:sp>
      <p:sp>
        <p:nvSpPr>
          <p:cNvPr id="165" name="TextBox 164">
            <a:extLst>
              <a:ext uri="{FF2B5EF4-FFF2-40B4-BE49-F238E27FC236}">
                <a16:creationId xmlns:a16="http://schemas.microsoft.com/office/drawing/2014/main" id="{D8E6E103-5035-488D-A0CC-20B6653A63C6}"/>
              </a:ext>
            </a:extLst>
          </p:cNvPr>
          <p:cNvSpPr txBox="1"/>
          <p:nvPr/>
        </p:nvSpPr>
        <p:spPr>
          <a:xfrm>
            <a:off x="10413895" y="3940882"/>
            <a:ext cx="1005697" cy="350746"/>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3</a:t>
            </a:r>
            <a:r>
              <a:rPr lang="en-US" sz="1199" kern="0" baseline="30000">
                <a:solidFill>
                  <a:srgbClr val="000000"/>
                </a:solidFill>
                <a:latin typeface="Segoe UI Semibold"/>
              </a:rPr>
              <a:t>rd</a:t>
            </a:r>
            <a:r>
              <a:rPr lang="en-US" sz="1199" kern="0">
                <a:solidFill>
                  <a:srgbClr val="000000"/>
                </a:solidFill>
                <a:latin typeface="Segoe UI Semibold"/>
              </a:rPr>
              <a:t> Party</a:t>
            </a:r>
          </a:p>
        </p:txBody>
      </p:sp>
      <p:pic>
        <p:nvPicPr>
          <p:cNvPr id="166" name="Graphic 165">
            <a:extLst>
              <a:ext uri="{FF2B5EF4-FFF2-40B4-BE49-F238E27FC236}">
                <a16:creationId xmlns:a16="http://schemas.microsoft.com/office/drawing/2014/main" id="{3C09ED5B-5F08-4AF4-9D41-3D99A2045F9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50482" y="3507570"/>
            <a:ext cx="471081" cy="471081"/>
          </a:xfrm>
          <a:prstGeom prst="rect">
            <a:avLst/>
          </a:prstGeom>
        </p:spPr>
      </p:pic>
      <p:sp>
        <p:nvSpPr>
          <p:cNvPr id="167" name="TextBox 166">
            <a:extLst>
              <a:ext uri="{FF2B5EF4-FFF2-40B4-BE49-F238E27FC236}">
                <a16:creationId xmlns:a16="http://schemas.microsoft.com/office/drawing/2014/main" id="{62BBAE8A-E4AA-4C34-9004-97F6E28633A5}"/>
              </a:ext>
            </a:extLst>
          </p:cNvPr>
          <p:cNvSpPr txBox="1"/>
          <p:nvPr/>
        </p:nvSpPr>
        <p:spPr>
          <a:xfrm>
            <a:off x="9288264" y="3940883"/>
            <a:ext cx="995517" cy="350814"/>
          </a:xfrm>
          <a:prstGeom prst="rect">
            <a:avLst/>
          </a:prstGeom>
          <a:noFill/>
        </p:spPr>
        <p:txBody>
          <a:bodyPr wrap="square" lIns="91427" tIns="91427" rIns="91427" bIns="91427" rtlCol="0">
            <a:spAutoFit/>
          </a:bodyPr>
          <a:lstStyle/>
          <a:p>
            <a:pPr algn="ctr" defTabSz="932509">
              <a:lnSpc>
                <a:spcPct val="90000"/>
              </a:lnSpc>
              <a:spcAft>
                <a:spcPts val="600"/>
              </a:spcAft>
              <a:defRPr/>
            </a:pPr>
            <a:r>
              <a:rPr lang="en-US" sz="1199" kern="0">
                <a:solidFill>
                  <a:srgbClr val="000000"/>
                </a:solidFill>
                <a:latin typeface="Segoe UI Semibold"/>
              </a:rPr>
              <a:t>Logic Apps</a:t>
            </a:r>
          </a:p>
        </p:txBody>
      </p:sp>
      <p:pic>
        <p:nvPicPr>
          <p:cNvPr id="168" name="Picture 167" descr="A picture containing wheel, transport&#10;&#10;Description generated with very high confidence">
            <a:extLst>
              <a:ext uri="{FF2B5EF4-FFF2-40B4-BE49-F238E27FC236}">
                <a16:creationId xmlns:a16="http://schemas.microsoft.com/office/drawing/2014/main" id="{8D1620D2-06E5-4E06-9738-8F493B8B7559}"/>
              </a:ext>
            </a:extLst>
          </p:cNvPr>
          <p:cNvPicPr>
            <a:picLocks noChangeAspect="1"/>
          </p:cNvPicPr>
          <p:nvPr/>
        </p:nvPicPr>
        <p:blipFill>
          <a:blip r:embed="rId24">
            <a:duotone>
              <a:schemeClr val="accent1">
                <a:shade val="45000"/>
                <a:satMod val="135000"/>
              </a:schemeClr>
              <a:prstClr val="white"/>
            </a:duotone>
            <a:extLst>
              <a:ext uri="{BEBA8EAE-BF5A-486C-A8C5-ECC9F3942E4B}">
                <a14:imgProps xmlns:a14="http://schemas.microsoft.com/office/drawing/2010/main">
                  <a14:imgLayer r:embed="rId25">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0579225" y="3507571"/>
            <a:ext cx="504301" cy="504301"/>
          </a:xfrm>
          <a:prstGeom prst="rect">
            <a:avLst/>
          </a:prstGeom>
          <a:solidFill>
            <a:schemeClr val="bg2"/>
          </a:solidFill>
        </p:spPr>
      </p:pic>
      <p:pic>
        <p:nvPicPr>
          <p:cNvPr id="170" name="Graphic 169">
            <a:extLst>
              <a:ext uri="{FF2B5EF4-FFF2-40B4-BE49-F238E27FC236}">
                <a16:creationId xmlns:a16="http://schemas.microsoft.com/office/drawing/2014/main" id="{2436F1ED-A3CC-40E8-ADBC-6C51B54CA5F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055251" y="4805637"/>
            <a:ext cx="624766" cy="624766"/>
          </a:xfrm>
          <a:prstGeom prst="rect">
            <a:avLst/>
          </a:prstGeom>
        </p:spPr>
      </p:pic>
      <p:sp>
        <p:nvSpPr>
          <p:cNvPr id="171" name="TextBox 170">
            <a:extLst>
              <a:ext uri="{FF2B5EF4-FFF2-40B4-BE49-F238E27FC236}">
                <a16:creationId xmlns:a16="http://schemas.microsoft.com/office/drawing/2014/main" id="{F4BFD87C-4430-4933-82D5-25CE7BB5ACE0}"/>
              </a:ext>
            </a:extLst>
          </p:cNvPr>
          <p:cNvSpPr txBox="1"/>
          <p:nvPr/>
        </p:nvSpPr>
        <p:spPr>
          <a:xfrm>
            <a:off x="1615759" y="5556738"/>
            <a:ext cx="1621187" cy="672342"/>
          </a:xfrm>
          <a:prstGeom prst="rect">
            <a:avLst/>
          </a:prstGeom>
          <a:noFill/>
        </p:spPr>
        <p:txBody>
          <a:bodyPr wrap="square" lIns="0" tIns="0" rIns="0" bIns="0" rtlCol="0">
            <a:spAutoFit/>
          </a:bodyPr>
          <a:lstStyle/>
          <a:p>
            <a:pPr algn="ctr" defTabSz="932563">
              <a:defRPr/>
            </a:pPr>
            <a:r>
              <a:rPr lang="en-US" sz="1428" kern="0">
                <a:solidFill>
                  <a:srgbClr val="000000"/>
                </a:solidFill>
                <a:latin typeface="Segoe UI Semibold"/>
              </a:rPr>
              <a:t>Azure Monitor</a:t>
            </a:r>
          </a:p>
          <a:p>
            <a:pPr algn="ctr" defTabSz="932563">
              <a:defRPr/>
            </a:pPr>
            <a:r>
              <a:rPr lang="en-US" sz="1428" kern="0">
                <a:solidFill>
                  <a:srgbClr val="000000"/>
                </a:solidFill>
                <a:latin typeface="Segoe UI Semibold"/>
              </a:rPr>
              <a:t>Resource Health</a:t>
            </a:r>
          </a:p>
          <a:p>
            <a:pPr algn="ctr" defTabSz="932563">
              <a:defRPr/>
            </a:pPr>
            <a:r>
              <a:rPr lang="en-US" sz="1428" kern="0">
                <a:solidFill>
                  <a:srgbClr val="000000"/>
                </a:solidFill>
                <a:latin typeface="Segoe UI Semibold"/>
              </a:rPr>
              <a:t>Activity logs</a:t>
            </a:r>
          </a:p>
        </p:txBody>
      </p:sp>
      <p:pic>
        <p:nvPicPr>
          <p:cNvPr id="172" name="Picture 171">
            <a:extLst>
              <a:ext uri="{FF2B5EF4-FFF2-40B4-BE49-F238E27FC236}">
                <a16:creationId xmlns:a16="http://schemas.microsoft.com/office/drawing/2014/main" id="{F22AD005-2C14-4E31-848A-01F96DA9A31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722874" y="4873739"/>
            <a:ext cx="478545" cy="480243"/>
          </a:xfrm>
          <a:prstGeom prst="rect">
            <a:avLst/>
          </a:prstGeom>
        </p:spPr>
      </p:pic>
      <p:sp>
        <p:nvSpPr>
          <p:cNvPr id="173" name="TextBox 172">
            <a:extLst>
              <a:ext uri="{FF2B5EF4-FFF2-40B4-BE49-F238E27FC236}">
                <a16:creationId xmlns:a16="http://schemas.microsoft.com/office/drawing/2014/main" id="{25C4B776-8B36-4EFF-A9A6-94397B1A3AA5}"/>
              </a:ext>
            </a:extLst>
          </p:cNvPr>
          <p:cNvSpPr txBox="1"/>
          <p:nvPr/>
        </p:nvSpPr>
        <p:spPr>
          <a:xfrm>
            <a:off x="3966679" y="5556738"/>
            <a:ext cx="1838666" cy="448228"/>
          </a:xfrm>
          <a:prstGeom prst="rect">
            <a:avLst/>
          </a:prstGeom>
          <a:noFill/>
        </p:spPr>
        <p:txBody>
          <a:bodyPr wrap="square" lIns="0" tIns="0" rIns="0" bIns="0" rtlCol="0">
            <a:spAutoFit/>
          </a:bodyPr>
          <a:lstStyle/>
          <a:p>
            <a:pPr algn="ctr" defTabSz="932563">
              <a:defRPr/>
            </a:pPr>
            <a:r>
              <a:rPr lang="en-US" sz="1428" kern="0">
                <a:solidFill>
                  <a:srgbClr val="000000"/>
                </a:solidFill>
                <a:latin typeface="Segoe UI Semibold"/>
              </a:rPr>
              <a:t>Virtual Network TAP</a:t>
            </a:r>
          </a:p>
          <a:p>
            <a:pPr algn="ctr" defTabSz="932563">
              <a:defRPr/>
            </a:pPr>
            <a:r>
              <a:rPr lang="en-US" sz="1428" kern="0">
                <a:solidFill>
                  <a:srgbClr val="000000"/>
                </a:solidFill>
                <a:latin typeface="Segoe UI Semibold"/>
              </a:rPr>
              <a:t>NSG Flow logs</a:t>
            </a:r>
          </a:p>
        </p:txBody>
      </p:sp>
      <p:pic>
        <p:nvPicPr>
          <p:cNvPr id="174" name="Picture 173">
            <a:extLst>
              <a:ext uri="{FF2B5EF4-FFF2-40B4-BE49-F238E27FC236}">
                <a16:creationId xmlns:a16="http://schemas.microsoft.com/office/drawing/2014/main" id="{696AB2D7-478D-4FD5-89BA-10742AC3FFC9}"/>
              </a:ext>
            </a:extLst>
          </p:cNvPr>
          <p:cNvPicPr>
            <a:picLocks noChangeAspect="1"/>
          </p:cNvPicPr>
          <p:nvPr/>
        </p:nvPicPr>
        <p:blipFill>
          <a:blip r:embed="rId29"/>
          <a:stretch>
            <a:fillRect/>
          </a:stretch>
        </p:blipFill>
        <p:spPr>
          <a:xfrm>
            <a:off x="7244276" y="4917738"/>
            <a:ext cx="484321" cy="484321"/>
          </a:xfrm>
          <a:prstGeom prst="rect">
            <a:avLst/>
          </a:prstGeom>
        </p:spPr>
      </p:pic>
      <p:sp>
        <p:nvSpPr>
          <p:cNvPr id="175" name="TextBox 174">
            <a:extLst>
              <a:ext uri="{FF2B5EF4-FFF2-40B4-BE49-F238E27FC236}">
                <a16:creationId xmlns:a16="http://schemas.microsoft.com/office/drawing/2014/main" id="{B5D88CA8-7D94-4E31-BFE3-A812CA698F40}"/>
              </a:ext>
            </a:extLst>
          </p:cNvPr>
          <p:cNvSpPr txBox="1"/>
          <p:nvPr/>
        </p:nvSpPr>
        <p:spPr>
          <a:xfrm>
            <a:off x="6782906" y="5614090"/>
            <a:ext cx="1567413" cy="224114"/>
          </a:xfrm>
          <a:prstGeom prst="rect">
            <a:avLst/>
          </a:prstGeom>
          <a:noFill/>
        </p:spPr>
        <p:txBody>
          <a:bodyPr wrap="square" lIns="0" tIns="0" rIns="0" bIns="0" rtlCol="0">
            <a:spAutoFit/>
          </a:bodyPr>
          <a:lstStyle/>
          <a:p>
            <a:pPr defTabSz="932563">
              <a:defRPr/>
            </a:pPr>
            <a:r>
              <a:rPr lang="en-US" sz="1428" kern="0">
                <a:solidFill>
                  <a:srgbClr val="000000"/>
                </a:solidFill>
                <a:latin typeface="Segoe UI Semibold"/>
              </a:rPr>
              <a:t>Network Watcher</a:t>
            </a:r>
          </a:p>
        </p:txBody>
      </p:sp>
      <p:sp>
        <p:nvSpPr>
          <p:cNvPr id="176" name="TextBox 175">
            <a:extLst>
              <a:ext uri="{FF2B5EF4-FFF2-40B4-BE49-F238E27FC236}">
                <a16:creationId xmlns:a16="http://schemas.microsoft.com/office/drawing/2014/main" id="{083D0E6B-8E99-4F8F-88BF-FEB93C934CFC}"/>
              </a:ext>
            </a:extLst>
          </p:cNvPr>
          <p:cNvSpPr txBox="1"/>
          <p:nvPr/>
        </p:nvSpPr>
        <p:spPr>
          <a:xfrm>
            <a:off x="9507747" y="5614091"/>
            <a:ext cx="1114310" cy="439479"/>
          </a:xfrm>
          <a:prstGeom prst="rect">
            <a:avLst/>
          </a:prstGeom>
          <a:noFill/>
        </p:spPr>
        <p:txBody>
          <a:bodyPr wrap="square" lIns="0" tIns="0" rIns="0" bIns="0" rtlCol="0">
            <a:spAutoFit/>
          </a:bodyPr>
          <a:lstStyle/>
          <a:p>
            <a:pPr algn="ctr" defTabSz="932563">
              <a:defRPr/>
            </a:pPr>
            <a:r>
              <a:rPr lang="en-US" sz="1428" kern="0">
                <a:solidFill>
                  <a:srgbClr val="000000"/>
                </a:solidFill>
                <a:latin typeface="Segoe UI Semibold"/>
              </a:rPr>
              <a:t>ExpressRoute</a:t>
            </a:r>
          </a:p>
          <a:p>
            <a:pPr algn="ctr" defTabSz="932563">
              <a:defRPr/>
            </a:pPr>
            <a:r>
              <a:rPr lang="en-US" sz="1428" kern="0">
                <a:solidFill>
                  <a:srgbClr val="000000"/>
                </a:solidFill>
                <a:latin typeface="Segoe UI Semibold"/>
              </a:rPr>
              <a:t> Monitor</a:t>
            </a:r>
          </a:p>
        </p:txBody>
      </p:sp>
      <p:pic>
        <p:nvPicPr>
          <p:cNvPr id="177" name="Picture 176">
            <a:extLst>
              <a:ext uri="{FF2B5EF4-FFF2-40B4-BE49-F238E27FC236}">
                <a16:creationId xmlns:a16="http://schemas.microsoft.com/office/drawing/2014/main" id="{8D92A671-E4BB-4BC2-BBF4-86FB1BA1F626}"/>
              </a:ext>
            </a:extLst>
          </p:cNvPr>
          <p:cNvPicPr>
            <a:picLocks noChangeAspect="1"/>
          </p:cNvPicPr>
          <p:nvPr/>
        </p:nvPicPr>
        <p:blipFill>
          <a:blip r:embed="rId14"/>
          <a:stretch>
            <a:fillRect/>
          </a:stretch>
        </p:blipFill>
        <p:spPr>
          <a:xfrm>
            <a:off x="9771453" y="4889196"/>
            <a:ext cx="502535" cy="510035"/>
          </a:xfrm>
          <a:prstGeom prst="rect">
            <a:avLst/>
          </a:prstGeom>
        </p:spPr>
      </p:pic>
    </p:spTree>
    <p:extLst>
      <p:ext uri="{BB962C8B-B14F-4D97-AF65-F5344CB8AC3E}">
        <p14:creationId xmlns:p14="http://schemas.microsoft.com/office/powerpoint/2010/main" val="1779817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Diagnostics: Two major options, and more</a:t>
            </a:r>
            <a:endParaRPr lang="en-GB" baseline="30000" dirty="0">
              <a:solidFill>
                <a:schemeClr val="accent6">
                  <a:lumMod val="60000"/>
                  <a:lumOff val="40000"/>
                </a:schemeClr>
              </a:solidFill>
            </a:endParaRPr>
          </a:p>
        </p:txBody>
      </p:sp>
      <p:sp>
        <p:nvSpPr>
          <p:cNvPr id="22" name="Text Placeholder 5">
            <a:extLst>
              <a:ext uri="{FF2B5EF4-FFF2-40B4-BE49-F238E27FC236}">
                <a16:creationId xmlns:a16="http://schemas.microsoft.com/office/drawing/2014/main" id="{746740D1-BB83-4C45-AF72-7B8DAE540BB3}"/>
              </a:ext>
            </a:extLst>
          </p:cNvPr>
          <p:cNvSpPr txBox="1">
            <a:spLocks/>
          </p:cNvSpPr>
          <p:nvPr/>
        </p:nvSpPr>
        <p:spPr>
          <a:xfrm>
            <a:off x="274689" y="1725302"/>
            <a:ext cx="6454177" cy="3671626"/>
          </a:xfrm>
          <a:prstGeom prst="rect">
            <a:avLst/>
          </a:prstGeom>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1224"/>
              </a:spcAft>
              <a:buClrTx/>
              <a:buSzPct val="90000"/>
              <a:buFont typeface="Wingdings" panose="05000000000000000000" pitchFamily="2" charset="2"/>
              <a:buNone/>
              <a:tabLst/>
              <a:defRPr/>
            </a:pPr>
            <a:r>
              <a:rPr kumimoji="0" lang="en-US" sz="3599" b="0" i="0" u="none" strike="noStrike" kern="1200" cap="none" spc="0" normalizeH="0" baseline="0" noProof="0" dirty="0">
                <a:ln>
                  <a:noFill/>
                </a:ln>
                <a:solidFill>
                  <a:schemeClr val="tx2"/>
                </a:solidFill>
                <a:effectLst/>
                <a:uLnTx/>
                <a:uFillTx/>
                <a:latin typeface="Segoe UI Light"/>
                <a:ea typeface="+mn-ea"/>
                <a:cs typeface="+mn-cs"/>
              </a:rPr>
              <a:t>Monitor</a:t>
            </a:r>
          </a:p>
          <a:p>
            <a:pPr marL="228557" marR="0" lvl="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3264" b="0" i="0" u="none" strike="noStrike" kern="1200" cap="none" spc="0" normalizeH="0" baseline="0" noProof="0" dirty="0">
                <a:ln>
                  <a:noFill/>
                </a:ln>
                <a:solidFill>
                  <a:schemeClr val="tx1"/>
                </a:solidFill>
                <a:effectLst/>
                <a:uLnTx/>
                <a:uFillTx/>
                <a:latin typeface="Segoe UI Light"/>
                <a:ea typeface="+mn-ea"/>
                <a:cs typeface="+mn-cs"/>
              </a:rPr>
              <a:t>all of Azure</a:t>
            </a:r>
          </a:p>
          <a:p>
            <a:pPr marL="228557" marR="0" lvl="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3264" b="0" i="0" u="none" strike="noStrike" kern="1200" cap="none" spc="0" normalizeH="0" baseline="0" noProof="0" dirty="0">
                <a:ln>
                  <a:noFill/>
                </a:ln>
                <a:solidFill>
                  <a:schemeClr val="tx1"/>
                </a:solidFill>
                <a:effectLst/>
                <a:uLnTx/>
                <a:uFillTx/>
                <a:latin typeface="Segoe UI Light"/>
                <a:ea typeface="+mn-ea"/>
                <a:cs typeface="+mn-cs"/>
              </a:rPr>
              <a:t>metrics &amp; alerts</a:t>
            </a:r>
          </a:p>
          <a:p>
            <a:pPr marL="228557" marR="0" lvl="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3264" b="0" i="0" u="none" strike="noStrike" kern="1200" cap="none" spc="0" normalizeH="0" baseline="0" noProof="0" dirty="0">
                <a:ln>
                  <a:noFill/>
                </a:ln>
                <a:solidFill>
                  <a:schemeClr val="tx1"/>
                </a:solidFill>
                <a:effectLst/>
                <a:uLnTx/>
                <a:uFillTx/>
                <a:latin typeface="Segoe UI Light"/>
                <a:ea typeface="+mn-ea"/>
                <a:cs typeface="+mn-cs"/>
              </a:rPr>
              <a:t>multi-dimensional </a:t>
            </a:r>
          </a:p>
          <a:p>
            <a:pPr marL="228557" marR="0" lvl="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3264" b="0" i="0" u="none" strike="noStrike" kern="1200" cap="none" spc="0" normalizeH="0" baseline="0" noProof="0" dirty="0">
                <a:ln>
                  <a:noFill/>
                </a:ln>
                <a:solidFill>
                  <a:schemeClr val="tx1"/>
                </a:solidFill>
                <a:effectLst/>
                <a:uLnTx/>
                <a:uFillTx/>
                <a:latin typeface="Segoe UI Light"/>
                <a:ea typeface="+mn-ea"/>
                <a:cs typeface="+mn-cs"/>
              </a:rPr>
              <a:t>group, filter as needed</a:t>
            </a:r>
          </a:p>
          <a:p>
            <a:pPr marL="228557" marR="0" lvl="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3264" b="0" i="0" u="none" strike="noStrike" kern="1200" cap="none" spc="0" normalizeH="0" baseline="0" noProof="0" dirty="0">
                <a:ln>
                  <a:noFill/>
                </a:ln>
                <a:solidFill>
                  <a:schemeClr val="tx1"/>
                </a:solidFill>
                <a:effectLst/>
                <a:uLnTx/>
                <a:uFillTx/>
                <a:latin typeface="Segoe UI Light"/>
                <a:ea typeface="+mn-ea"/>
                <a:cs typeface="+mn-cs"/>
              </a:rPr>
              <a:t>export to others</a:t>
            </a:r>
          </a:p>
        </p:txBody>
      </p:sp>
      <p:sp>
        <p:nvSpPr>
          <p:cNvPr id="23" name="Text Placeholder 5">
            <a:extLst>
              <a:ext uri="{FF2B5EF4-FFF2-40B4-BE49-F238E27FC236}">
                <a16:creationId xmlns:a16="http://schemas.microsoft.com/office/drawing/2014/main" id="{63638C05-2A75-47DF-B13A-2515B5C59B35}"/>
              </a:ext>
            </a:extLst>
          </p:cNvPr>
          <p:cNvSpPr txBox="1">
            <a:spLocks/>
          </p:cNvSpPr>
          <p:nvPr/>
        </p:nvSpPr>
        <p:spPr>
          <a:xfrm>
            <a:off x="6006529" y="1725302"/>
            <a:ext cx="6454177" cy="3729436"/>
          </a:xfrm>
          <a:prstGeom prst="rect">
            <a:avLst/>
          </a:prstGeom>
        </p:spPr>
        <p:txBody>
          <a:bodyPr vert="horz" wrap="square" lIns="149217" tIns="93260" rIns="149217" bIns="9326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1224"/>
              </a:spcAft>
              <a:buClrTx/>
              <a:buSzPct val="90000"/>
              <a:buFont typeface="Wingdings" panose="05000000000000000000" pitchFamily="2" charset="2"/>
              <a:buNone/>
              <a:tabLst/>
              <a:defRPr/>
            </a:pPr>
            <a:r>
              <a:rPr kumimoji="0" lang="en-US" sz="3599" b="0" i="0" u="none" strike="noStrike" kern="1200" cap="none" spc="0" normalizeH="0" baseline="0" noProof="0" dirty="0">
                <a:ln>
                  <a:noFill/>
                </a:ln>
                <a:solidFill>
                  <a:schemeClr val="tx2"/>
                </a:solidFill>
                <a:effectLst/>
                <a:uLnTx/>
                <a:uFillTx/>
                <a:latin typeface="Segoe UI Light"/>
                <a:ea typeface="+mn-ea"/>
                <a:cs typeface="+mn-cs"/>
              </a:rPr>
              <a:t>Network Watcher</a:t>
            </a:r>
          </a:p>
          <a:p>
            <a:pPr marL="228557" marR="0" lvl="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3264" b="0" i="0" u="none" strike="noStrike" kern="1200" cap="none" spc="0" normalizeH="0" baseline="0" noProof="0" dirty="0">
                <a:ln>
                  <a:noFill/>
                </a:ln>
                <a:solidFill>
                  <a:schemeClr val="tx1"/>
                </a:solidFill>
                <a:effectLst/>
                <a:uLnTx/>
                <a:uFillTx/>
                <a:latin typeface="Segoe UI Light"/>
                <a:ea typeface="+mn-ea"/>
                <a:cs typeface="+mn-cs"/>
              </a:rPr>
              <a:t>scenario based</a:t>
            </a:r>
          </a:p>
          <a:p>
            <a:pPr marL="228557" marR="0" lvl="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3264" b="0" i="0" u="none" strike="noStrike" kern="1200" cap="none" spc="0" normalizeH="0" baseline="0" noProof="0" dirty="0">
                <a:ln>
                  <a:noFill/>
                </a:ln>
                <a:solidFill>
                  <a:schemeClr val="tx1"/>
                </a:solidFill>
                <a:effectLst/>
                <a:uLnTx/>
                <a:uFillTx/>
                <a:latin typeface="Segoe UI Light"/>
                <a:ea typeface="+mn-ea"/>
                <a:cs typeface="+mn-cs"/>
              </a:rPr>
              <a:t>visualize and troubleshoot</a:t>
            </a:r>
          </a:p>
          <a:p>
            <a:pPr marL="228557" marR="0" lvl="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3264" b="0" i="0" u="none" strike="noStrike" kern="1200" cap="none" spc="0" normalizeH="0" baseline="0" noProof="0" dirty="0">
                <a:ln>
                  <a:noFill/>
                </a:ln>
                <a:solidFill>
                  <a:schemeClr val="tx1"/>
                </a:solidFill>
                <a:effectLst/>
                <a:uLnTx/>
                <a:uFillTx/>
                <a:latin typeface="Segoe UI Light"/>
                <a:ea typeface="+mn-ea"/>
                <a:cs typeface="+mn-cs"/>
              </a:rPr>
              <a:t>investigate deeper</a:t>
            </a:r>
          </a:p>
          <a:p>
            <a:pPr marL="0" marR="0" lvl="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264" b="0" i="0" u="none" strike="noStrike" kern="1200" cap="none" spc="0" normalizeH="0" baseline="0" noProof="0" dirty="0">
                <a:ln>
                  <a:noFill/>
                </a:ln>
                <a:solidFill>
                  <a:schemeClr val="tx1"/>
                </a:solidFill>
                <a:effectLst/>
                <a:uLnTx/>
                <a:uFillTx/>
                <a:latin typeface="Segoe UI Light"/>
                <a:ea typeface="+mn-ea"/>
                <a:cs typeface="+mn-cs"/>
              </a:rPr>
              <a:t>  w/ packet captures </a:t>
            </a:r>
            <a:r>
              <a:rPr kumimoji="0" lang="en-US" sz="3264" b="0" i="0" u="none" strike="noStrike" kern="1200" cap="none" spc="0" normalizeH="0" baseline="0" noProof="0" dirty="0" err="1">
                <a:ln>
                  <a:noFill/>
                </a:ln>
                <a:solidFill>
                  <a:schemeClr val="tx1"/>
                </a:solidFill>
                <a:effectLst/>
                <a:uLnTx/>
                <a:uFillTx/>
                <a:latin typeface="Segoe UI Light"/>
                <a:ea typeface="+mn-ea"/>
                <a:cs typeface="+mn-cs"/>
              </a:rPr>
              <a:t>etc</a:t>
            </a:r>
            <a:endParaRPr kumimoji="0" lang="en-US" sz="3264" b="0" i="0" u="none" strike="noStrike" kern="1200" cap="none" spc="0" normalizeH="0" baseline="0" noProof="0" dirty="0">
              <a:ln>
                <a:noFill/>
              </a:ln>
              <a:solidFill>
                <a:schemeClr val="tx1"/>
              </a:solidFill>
              <a:effectLst/>
              <a:uLnTx/>
              <a:uFillTx/>
              <a:latin typeface="Segoe UI Light"/>
              <a:ea typeface="+mn-ea"/>
              <a:cs typeface="+mn-cs"/>
            </a:endParaRPr>
          </a:p>
          <a:p>
            <a:pPr marL="0" marR="0" lvl="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5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p:txBody>
      </p:sp>
      <p:pic>
        <p:nvPicPr>
          <p:cNvPr id="26" name="Graphic 25">
            <a:extLst>
              <a:ext uri="{FF2B5EF4-FFF2-40B4-BE49-F238E27FC236}">
                <a16:creationId xmlns:a16="http://schemas.microsoft.com/office/drawing/2014/main" id="{0906C3A2-6200-4BED-8DB7-2D48A0043F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9975" y="1478945"/>
            <a:ext cx="1158111" cy="1158111"/>
          </a:xfrm>
          <a:prstGeom prst="rect">
            <a:avLst/>
          </a:prstGeom>
        </p:spPr>
      </p:pic>
      <p:pic>
        <p:nvPicPr>
          <p:cNvPr id="27" name="Graphic 26">
            <a:extLst>
              <a:ext uri="{FF2B5EF4-FFF2-40B4-BE49-F238E27FC236}">
                <a16:creationId xmlns:a16="http://schemas.microsoft.com/office/drawing/2014/main" id="{42A76849-37AF-452C-9815-6ED9DB9B4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3027" y="1253175"/>
            <a:ext cx="1609652" cy="1609652"/>
          </a:xfrm>
          <a:prstGeom prst="rect">
            <a:avLst/>
          </a:prstGeom>
        </p:spPr>
      </p:pic>
      <p:cxnSp>
        <p:nvCxnSpPr>
          <p:cNvPr id="29" name="Straight Connector 28">
            <a:extLst>
              <a:ext uri="{FF2B5EF4-FFF2-40B4-BE49-F238E27FC236}">
                <a16:creationId xmlns:a16="http://schemas.microsoft.com/office/drawing/2014/main" id="{61D35103-BCD6-430C-BBB8-515FA5179176}"/>
              </a:ext>
            </a:extLst>
          </p:cNvPr>
          <p:cNvCxnSpPr/>
          <p:nvPr/>
        </p:nvCxnSpPr>
        <p:spPr>
          <a:xfrm>
            <a:off x="419760" y="2393681"/>
            <a:ext cx="2129444" cy="0"/>
          </a:xfrm>
          <a:prstGeom prst="line">
            <a:avLst/>
          </a:prstGeom>
          <a:noFill/>
          <a:ln w="9525" cap="flat" cmpd="sng" algn="ctr">
            <a:solidFill>
              <a:schemeClr val="tx2"/>
            </a:solidFill>
            <a:prstDash val="solid"/>
            <a:headEnd type="none"/>
            <a:tailEnd type="none"/>
          </a:ln>
          <a:effectLst/>
        </p:spPr>
      </p:cxnSp>
      <p:cxnSp>
        <p:nvCxnSpPr>
          <p:cNvPr id="30" name="Straight Connector 29">
            <a:extLst>
              <a:ext uri="{FF2B5EF4-FFF2-40B4-BE49-F238E27FC236}">
                <a16:creationId xmlns:a16="http://schemas.microsoft.com/office/drawing/2014/main" id="{60A5C676-8302-4BA2-872A-BC532924C802}"/>
              </a:ext>
            </a:extLst>
          </p:cNvPr>
          <p:cNvCxnSpPr/>
          <p:nvPr/>
        </p:nvCxnSpPr>
        <p:spPr>
          <a:xfrm>
            <a:off x="6119002" y="2393681"/>
            <a:ext cx="3823674" cy="0"/>
          </a:xfrm>
          <a:prstGeom prst="line">
            <a:avLst/>
          </a:prstGeom>
          <a:noFill/>
          <a:ln w="9525" cap="flat" cmpd="sng" algn="ctr">
            <a:solidFill>
              <a:schemeClr val="tx2"/>
            </a:solidFill>
            <a:prstDash val="solid"/>
            <a:headEnd type="none"/>
            <a:tailEnd type="none"/>
          </a:ln>
          <a:effectLst/>
        </p:spPr>
      </p:cxnSp>
    </p:spTree>
    <p:extLst>
      <p:ext uri="{BB962C8B-B14F-4D97-AF65-F5344CB8AC3E}">
        <p14:creationId xmlns:p14="http://schemas.microsoft.com/office/powerpoint/2010/main" val="18357373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Standard LB metrics</a:t>
            </a:r>
            <a:endParaRPr lang="en-GB" baseline="30000" dirty="0">
              <a:solidFill>
                <a:schemeClr val="accent6">
                  <a:lumMod val="60000"/>
                  <a:lumOff val="40000"/>
                </a:schemeClr>
              </a:solidFill>
            </a:endParaRPr>
          </a:p>
        </p:txBody>
      </p:sp>
      <p:sp>
        <p:nvSpPr>
          <p:cNvPr id="5" name="Rectangle 4">
            <a:extLst>
              <a:ext uri="{FF2B5EF4-FFF2-40B4-BE49-F238E27FC236}">
                <a16:creationId xmlns:a16="http://schemas.microsoft.com/office/drawing/2014/main" id="{FF5CF119-2646-450C-A548-B60303AEDFF5}"/>
              </a:ext>
            </a:extLst>
          </p:cNvPr>
          <p:cNvSpPr/>
          <p:nvPr/>
        </p:nvSpPr>
        <p:spPr bwMode="auto">
          <a:xfrm>
            <a:off x="341681" y="4090868"/>
            <a:ext cx="5601043" cy="266602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BC8115FB-ACB0-469C-A83F-FDB8159E3B5D}"/>
              </a:ext>
            </a:extLst>
          </p:cNvPr>
          <p:cNvSpPr/>
          <p:nvPr/>
        </p:nvSpPr>
        <p:spPr bwMode="auto">
          <a:xfrm>
            <a:off x="6254693" y="1523613"/>
            <a:ext cx="5770798" cy="266602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EC9CB049-58E0-42CE-8C67-25C4DC767E0E}"/>
              </a:ext>
            </a:extLst>
          </p:cNvPr>
          <p:cNvSpPr/>
          <p:nvPr/>
        </p:nvSpPr>
        <p:spPr bwMode="auto">
          <a:xfrm>
            <a:off x="6254693" y="4090868"/>
            <a:ext cx="5770798" cy="266602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DF0E2C82-CE15-4B34-84B8-150F946057F2}"/>
              </a:ext>
            </a:extLst>
          </p:cNvPr>
          <p:cNvSpPr/>
          <p:nvPr/>
        </p:nvSpPr>
        <p:spPr bwMode="auto">
          <a:xfrm>
            <a:off x="341681" y="1523613"/>
            <a:ext cx="5601043" cy="266602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Picture 8">
            <a:extLst>
              <a:ext uri="{FF2B5EF4-FFF2-40B4-BE49-F238E27FC236}">
                <a16:creationId xmlns:a16="http://schemas.microsoft.com/office/drawing/2014/main" id="{F7FA6339-EB82-4B7A-B2CF-466FD1A6D393}"/>
              </a:ext>
            </a:extLst>
          </p:cNvPr>
          <p:cNvPicPr>
            <a:picLocks noChangeAspect="1"/>
          </p:cNvPicPr>
          <p:nvPr/>
        </p:nvPicPr>
        <p:blipFill>
          <a:blip r:embed="rId3"/>
          <a:stretch>
            <a:fillRect/>
          </a:stretch>
        </p:blipFill>
        <p:spPr>
          <a:xfrm>
            <a:off x="409398" y="2040887"/>
            <a:ext cx="5438401" cy="2148749"/>
          </a:xfrm>
          <a:prstGeom prst="rect">
            <a:avLst/>
          </a:prstGeom>
          <a:effectLst/>
        </p:spPr>
      </p:pic>
      <p:pic>
        <p:nvPicPr>
          <p:cNvPr id="10" name="Picture 9">
            <a:extLst>
              <a:ext uri="{FF2B5EF4-FFF2-40B4-BE49-F238E27FC236}">
                <a16:creationId xmlns:a16="http://schemas.microsoft.com/office/drawing/2014/main" id="{38A6E7C2-E2DC-4B46-B243-F927DC7EF25E}"/>
              </a:ext>
            </a:extLst>
          </p:cNvPr>
          <p:cNvPicPr>
            <a:picLocks noChangeAspect="1"/>
          </p:cNvPicPr>
          <p:nvPr/>
        </p:nvPicPr>
        <p:blipFill>
          <a:blip r:embed="rId4"/>
          <a:stretch>
            <a:fillRect/>
          </a:stretch>
        </p:blipFill>
        <p:spPr>
          <a:xfrm>
            <a:off x="6358328" y="4683771"/>
            <a:ext cx="5365062" cy="2038834"/>
          </a:xfrm>
          <a:prstGeom prst="rect">
            <a:avLst/>
          </a:prstGeom>
          <a:effectLst/>
        </p:spPr>
      </p:pic>
      <p:sp>
        <p:nvSpPr>
          <p:cNvPr id="11" name="Rectangle 10">
            <a:extLst>
              <a:ext uri="{FF2B5EF4-FFF2-40B4-BE49-F238E27FC236}">
                <a16:creationId xmlns:a16="http://schemas.microsoft.com/office/drawing/2014/main" id="{C78936C2-7BFA-4A14-90D5-6348F3C2D338}"/>
              </a:ext>
            </a:extLst>
          </p:cNvPr>
          <p:cNvSpPr/>
          <p:nvPr/>
        </p:nvSpPr>
        <p:spPr>
          <a:xfrm>
            <a:off x="6303947" y="1570643"/>
            <a:ext cx="5497173" cy="483773"/>
          </a:xfrm>
          <a:prstGeom prst="rect">
            <a:avLst/>
          </a:prstGeom>
          <a:solidFill>
            <a:srgbClr val="0070C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32597">
              <a:defRPr/>
            </a:pPr>
            <a:endParaRPr lang="en-US" sz="1836" kern="0">
              <a:solidFill>
                <a:prstClr val="white"/>
              </a:solidFill>
              <a:latin typeface="Calibri" panose="020F0502020204030204"/>
            </a:endParaRPr>
          </a:p>
        </p:txBody>
      </p:sp>
      <p:sp>
        <p:nvSpPr>
          <p:cNvPr id="12" name="Rectangle 11">
            <a:extLst>
              <a:ext uri="{FF2B5EF4-FFF2-40B4-BE49-F238E27FC236}">
                <a16:creationId xmlns:a16="http://schemas.microsoft.com/office/drawing/2014/main" id="{8A8CF2AD-FCCC-4E83-874E-B369162083E6}"/>
              </a:ext>
            </a:extLst>
          </p:cNvPr>
          <p:cNvSpPr/>
          <p:nvPr/>
        </p:nvSpPr>
        <p:spPr>
          <a:xfrm>
            <a:off x="383498" y="1570643"/>
            <a:ext cx="5497173" cy="483773"/>
          </a:xfrm>
          <a:prstGeom prst="rect">
            <a:avLst/>
          </a:prstGeom>
          <a:solidFill>
            <a:srgbClr val="0070C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32597">
              <a:defRPr/>
            </a:pPr>
            <a:endParaRPr lang="en-US" sz="1836" kern="0">
              <a:solidFill>
                <a:prstClr val="white"/>
              </a:solidFill>
              <a:latin typeface="Calibri" panose="020F0502020204030204"/>
            </a:endParaRPr>
          </a:p>
        </p:txBody>
      </p:sp>
      <p:pic>
        <p:nvPicPr>
          <p:cNvPr id="13" name="Picture 12">
            <a:extLst>
              <a:ext uri="{FF2B5EF4-FFF2-40B4-BE49-F238E27FC236}">
                <a16:creationId xmlns:a16="http://schemas.microsoft.com/office/drawing/2014/main" id="{8CADC294-44E9-4037-8ABB-0F8FA8E5BED7}"/>
              </a:ext>
            </a:extLst>
          </p:cNvPr>
          <p:cNvPicPr>
            <a:picLocks noChangeAspect="1"/>
          </p:cNvPicPr>
          <p:nvPr/>
        </p:nvPicPr>
        <p:blipFill rotWithShape="1">
          <a:blip r:embed="rId5"/>
          <a:srcRect t="3768"/>
          <a:stretch/>
        </p:blipFill>
        <p:spPr>
          <a:xfrm>
            <a:off x="6254692" y="2114238"/>
            <a:ext cx="5701221" cy="2127053"/>
          </a:xfrm>
          <a:prstGeom prst="rect">
            <a:avLst/>
          </a:prstGeom>
          <a:effectLst/>
        </p:spPr>
      </p:pic>
      <p:sp>
        <p:nvSpPr>
          <p:cNvPr id="14" name="TextBox 13">
            <a:extLst>
              <a:ext uri="{FF2B5EF4-FFF2-40B4-BE49-F238E27FC236}">
                <a16:creationId xmlns:a16="http://schemas.microsoft.com/office/drawing/2014/main" id="{4FE808DB-9097-4A7A-B7A0-84484ED2095E}"/>
              </a:ext>
            </a:extLst>
          </p:cNvPr>
          <p:cNvSpPr txBox="1"/>
          <p:nvPr/>
        </p:nvSpPr>
        <p:spPr>
          <a:xfrm>
            <a:off x="518201" y="1624188"/>
            <a:ext cx="2147036" cy="382308"/>
          </a:xfrm>
          <a:prstGeom prst="rect">
            <a:avLst/>
          </a:prstGeom>
          <a:noFill/>
        </p:spPr>
        <p:txBody>
          <a:bodyPr wrap="none" rtlCol="0">
            <a:spAutoFit/>
          </a:bodyPr>
          <a:lstStyle/>
          <a:p>
            <a:pPr defTabSz="932597">
              <a:defRPr/>
            </a:pPr>
            <a:r>
              <a:rPr lang="en-US" sz="1836" dirty="0">
                <a:solidFill>
                  <a:prstClr val="white"/>
                </a:solidFill>
                <a:latin typeface="Segoe UI Light" panose="020B0502040204020203" pitchFamily="34" charset="0"/>
                <a:cs typeface="Segoe UI Light" panose="020B0502040204020203" pitchFamily="34" charset="0"/>
              </a:rPr>
              <a:t>Health probe status</a:t>
            </a:r>
          </a:p>
        </p:txBody>
      </p:sp>
      <p:sp>
        <p:nvSpPr>
          <p:cNvPr id="15" name="TextBox 14">
            <a:extLst>
              <a:ext uri="{FF2B5EF4-FFF2-40B4-BE49-F238E27FC236}">
                <a16:creationId xmlns:a16="http://schemas.microsoft.com/office/drawing/2014/main" id="{719FFF63-6BA9-406F-AEEE-3EDDFA0BE51F}"/>
              </a:ext>
            </a:extLst>
          </p:cNvPr>
          <p:cNvSpPr txBox="1"/>
          <p:nvPr/>
        </p:nvSpPr>
        <p:spPr>
          <a:xfrm>
            <a:off x="6432970" y="1633116"/>
            <a:ext cx="5333483" cy="382308"/>
          </a:xfrm>
          <a:prstGeom prst="rect">
            <a:avLst/>
          </a:prstGeom>
          <a:noFill/>
        </p:spPr>
        <p:txBody>
          <a:bodyPr wrap="none" rtlCol="0">
            <a:spAutoFit/>
          </a:bodyPr>
          <a:lstStyle/>
          <a:p>
            <a:pPr defTabSz="932597">
              <a:defRPr/>
            </a:pPr>
            <a:r>
              <a:rPr lang="en-US" sz="1836" dirty="0">
                <a:solidFill>
                  <a:prstClr val="white"/>
                </a:solidFill>
                <a:latin typeface="Segoe UI Light" panose="020B0502040204020203" pitchFamily="34" charset="0"/>
                <a:cs typeface="Segoe UI Light" panose="020B0502040204020203" pitchFamily="34" charset="0"/>
              </a:rPr>
              <a:t>Outbound connection health (SNAT success/failure)</a:t>
            </a:r>
          </a:p>
        </p:txBody>
      </p:sp>
      <p:pic>
        <p:nvPicPr>
          <p:cNvPr id="16" name="Picture 15">
            <a:extLst>
              <a:ext uri="{FF2B5EF4-FFF2-40B4-BE49-F238E27FC236}">
                <a16:creationId xmlns:a16="http://schemas.microsoft.com/office/drawing/2014/main" id="{4E820437-F58E-43DC-8FBA-7C56D065137D}"/>
              </a:ext>
            </a:extLst>
          </p:cNvPr>
          <p:cNvPicPr>
            <a:picLocks noChangeAspect="1"/>
          </p:cNvPicPr>
          <p:nvPr/>
        </p:nvPicPr>
        <p:blipFill>
          <a:blip r:embed="rId6"/>
          <a:stretch>
            <a:fillRect/>
          </a:stretch>
        </p:blipFill>
        <p:spPr>
          <a:xfrm>
            <a:off x="424946" y="4752744"/>
            <a:ext cx="5429819" cy="1969861"/>
          </a:xfrm>
          <a:prstGeom prst="rect">
            <a:avLst/>
          </a:prstGeom>
          <a:effectLst/>
        </p:spPr>
      </p:pic>
      <p:sp>
        <p:nvSpPr>
          <p:cNvPr id="17" name="Rectangle 16">
            <a:extLst>
              <a:ext uri="{FF2B5EF4-FFF2-40B4-BE49-F238E27FC236}">
                <a16:creationId xmlns:a16="http://schemas.microsoft.com/office/drawing/2014/main" id="{1A76751A-92BB-47B0-959B-1391593A36DC}"/>
              </a:ext>
            </a:extLst>
          </p:cNvPr>
          <p:cNvSpPr/>
          <p:nvPr/>
        </p:nvSpPr>
        <p:spPr>
          <a:xfrm>
            <a:off x="383497" y="4189636"/>
            <a:ext cx="5497173" cy="483773"/>
          </a:xfrm>
          <a:prstGeom prst="rect">
            <a:avLst/>
          </a:prstGeom>
          <a:solidFill>
            <a:srgbClr val="0070C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32597">
              <a:defRPr/>
            </a:pPr>
            <a:endParaRPr lang="en-US" sz="1836" kern="0">
              <a:solidFill>
                <a:prstClr val="white"/>
              </a:solidFill>
              <a:latin typeface="Calibri" panose="020F0502020204030204"/>
            </a:endParaRPr>
          </a:p>
        </p:txBody>
      </p:sp>
      <p:sp>
        <p:nvSpPr>
          <p:cNvPr id="18" name="TextBox 17">
            <a:extLst>
              <a:ext uri="{FF2B5EF4-FFF2-40B4-BE49-F238E27FC236}">
                <a16:creationId xmlns:a16="http://schemas.microsoft.com/office/drawing/2014/main" id="{099F02A4-9694-4CE4-B32F-C58AC1725F73}"/>
              </a:ext>
            </a:extLst>
          </p:cNvPr>
          <p:cNvSpPr txBox="1"/>
          <p:nvPr/>
        </p:nvSpPr>
        <p:spPr>
          <a:xfrm>
            <a:off x="554079" y="4243181"/>
            <a:ext cx="5008594" cy="382308"/>
          </a:xfrm>
          <a:prstGeom prst="rect">
            <a:avLst/>
          </a:prstGeom>
          <a:noFill/>
        </p:spPr>
        <p:txBody>
          <a:bodyPr wrap="none" rtlCol="0">
            <a:spAutoFit/>
          </a:bodyPr>
          <a:lstStyle/>
          <a:p>
            <a:pPr defTabSz="932597">
              <a:defRPr/>
            </a:pPr>
            <a:r>
              <a:rPr lang="en-US" sz="1836" dirty="0">
                <a:solidFill>
                  <a:prstClr val="white"/>
                </a:solidFill>
                <a:latin typeface="Segoe UI Light" panose="020B0502040204020203" pitchFamily="34" charset="0"/>
                <a:cs typeface="Segoe UI Light" panose="020B0502040204020203" pitchFamily="34" charset="0"/>
              </a:rPr>
              <a:t>Packet counters, connection attempts (TCP SYN)</a:t>
            </a:r>
          </a:p>
        </p:txBody>
      </p:sp>
      <p:sp>
        <p:nvSpPr>
          <p:cNvPr id="19" name="Rectangle 18">
            <a:extLst>
              <a:ext uri="{FF2B5EF4-FFF2-40B4-BE49-F238E27FC236}">
                <a16:creationId xmlns:a16="http://schemas.microsoft.com/office/drawing/2014/main" id="{1442C376-747D-4383-917C-49DFA2FE8772}"/>
              </a:ext>
            </a:extLst>
          </p:cNvPr>
          <p:cNvSpPr/>
          <p:nvPr/>
        </p:nvSpPr>
        <p:spPr>
          <a:xfrm>
            <a:off x="6303946" y="4189636"/>
            <a:ext cx="5497173" cy="483773"/>
          </a:xfrm>
          <a:prstGeom prst="rect">
            <a:avLst/>
          </a:prstGeom>
          <a:solidFill>
            <a:srgbClr val="0070C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32597">
              <a:defRPr/>
            </a:pPr>
            <a:endParaRPr lang="en-US" sz="1836" kern="0">
              <a:solidFill>
                <a:prstClr val="white"/>
              </a:solidFill>
              <a:latin typeface="Calibri" panose="020F0502020204030204"/>
            </a:endParaRPr>
          </a:p>
        </p:txBody>
      </p:sp>
      <p:sp>
        <p:nvSpPr>
          <p:cNvPr id="20" name="TextBox 19">
            <a:extLst>
              <a:ext uri="{FF2B5EF4-FFF2-40B4-BE49-F238E27FC236}">
                <a16:creationId xmlns:a16="http://schemas.microsoft.com/office/drawing/2014/main" id="{57F538AA-55A6-435F-9460-319BE040DCF4}"/>
              </a:ext>
            </a:extLst>
          </p:cNvPr>
          <p:cNvSpPr txBox="1"/>
          <p:nvPr/>
        </p:nvSpPr>
        <p:spPr>
          <a:xfrm>
            <a:off x="6432970" y="4241291"/>
            <a:ext cx="1552581" cy="382308"/>
          </a:xfrm>
          <a:prstGeom prst="rect">
            <a:avLst/>
          </a:prstGeom>
          <a:noFill/>
        </p:spPr>
        <p:txBody>
          <a:bodyPr wrap="none" rtlCol="0">
            <a:spAutoFit/>
          </a:bodyPr>
          <a:lstStyle/>
          <a:p>
            <a:pPr defTabSz="932597">
              <a:defRPr/>
            </a:pPr>
            <a:r>
              <a:rPr lang="en-US" sz="1836" dirty="0">
                <a:solidFill>
                  <a:prstClr val="white"/>
                </a:solidFill>
                <a:latin typeface="Segoe UI Light" panose="020B0502040204020203" pitchFamily="34" charset="0"/>
                <a:cs typeface="Segoe UI Light" panose="020B0502040204020203" pitchFamily="34" charset="0"/>
              </a:rPr>
              <a:t>Byte counters</a:t>
            </a:r>
          </a:p>
        </p:txBody>
      </p:sp>
      <p:cxnSp>
        <p:nvCxnSpPr>
          <p:cNvPr id="21" name="Straight Connector 20">
            <a:extLst>
              <a:ext uri="{FF2B5EF4-FFF2-40B4-BE49-F238E27FC236}">
                <a16:creationId xmlns:a16="http://schemas.microsoft.com/office/drawing/2014/main" id="{AC5E87D3-8B38-41FD-9635-7EE7E6628313}"/>
              </a:ext>
            </a:extLst>
          </p:cNvPr>
          <p:cNvCxnSpPr/>
          <p:nvPr/>
        </p:nvCxnSpPr>
        <p:spPr>
          <a:xfrm>
            <a:off x="211551" y="4137071"/>
            <a:ext cx="11896114" cy="0"/>
          </a:xfrm>
          <a:prstGeom prst="line">
            <a:avLst/>
          </a:prstGeom>
          <a:noFill/>
          <a:ln w="57150" cap="flat" cmpd="sng" algn="ctr">
            <a:solidFill>
              <a:srgbClr val="353535"/>
            </a:solidFill>
            <a:prstDash val="solid"/>
            <a:headEnd type="none"/>
            <a:tailEnd type="none"/>
          </a:ln>
          <a:effectLst/>
        </p:spPr>
      </p:cxnSp>
      <p:pic>
        <p:nvPicPr>
          <p:cNvPr id="24" name="Graphic 23">
            <a:extLst>
              <a:ext uri="{FF2B5EF4-FFF2-40B4-BE49-F238E27FC236}">
                <a16:creationId xmlns:a16="http://schemas.microsoft.com/office/drawing/2014/main" id="{BA661637-E0C1-41A1-B537-02ED648A6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12521" y="254051"/>
            <a:ext cx="900806" cy="900806"/>
          </a:xfrm>
          <a:prstGeom prst="rect">
            <a:avLst/>
          </a:prstGeom>
        </p:spPr>
      </p:pic>
      <p:sp>
        <p:nvSpPr>
          <p:cNvPr id="25" name="Rectangle 24">
            <a:extLst>
              <a:ext uri="{FF2B5EF4-FFF2-40B4-BE49-F238E27FC236}">
                <a16:creationId xmlns:a16="http://schemas.microsoft.com/office/drawing/2014/main" id="{E67BA93D-190D-457A-90AB-7B32230A7655}"/>
              </a:ext>
            </a:extLst>
          </p:cNvPr>
          <p:cNvSpPr/>
          <p:nvPr/>
        </p:nvSpPr>
        <p:spPr>
          <a:xfrm>
            <a:off x="9100839" y="376787"/>
            <a:ext cx="3334049" cy="691242"/>
          </a:xfrm>
          <a:prstGeom prst="rect">
            <a:avLst/>
          </a:prstGeom>
        </p:spPr>
        <p:txBody>
          <a:bodyPr wrap="none">
            <a:spAutoFit/>
          </a:bodyPr>
          <a:lstStyle/>
          <a:p>
            <a:pPr marL="119813" indent="-119813" defTabSz="932597">
              <a:lnSpc>
                <a:spcPct val="90000"/>
              </a:lnSpc>
              <a:spcAft>
                <a:spcPts val="600"/>
              </a:spcAft>
              <a:buFont typeface="Arial" panose="020B0604020202020204" pitchFamily="34" charset="0"/>
              <a:buChar char="•"/>
              <a:defRPr/>
            </a:pPr>
            <a:r>
              <a:rPr lang="en-US" sz="1836" dirty="0">
                <a:solidFill>
                  <a:schemeClr val="tx2"/>
                </a:solidFill>
                <a:latin typeface="Segoe UI Light"/>
              </a:rPr>
              <a:t>Azure Monitor</a:t>
            </a:r>
          </a:p>
          <a:p>
            <a:pPr marL="119813" indent="-119813" defTabSz="932597">
              <a:lnSpc>
                <a:spcPct val="90000"/>
              </a:lnSpc>
              <a:spcAft>
                <a:spcPts val="600"/>
              </a:spcAft>
              <a:buFont typeface="Arial" panose="020B0604020202020204" pitchFamily="34" charset="0"/>
              <a:buChar char="•"/>
              <a:defRPr/>
            </a:pPr>
            <a:r>
              <a:rPr lang="en-US" sz="1836" dirty="0">
                <a:solidFill>
                  <a:schemeClr val="tx2"/>
                </a:solidFill>
                <a:latin typeface="Segoe UI Light"/>
              </a:rPr>
              <a:t>Group &amp; filter Metrics &amp; Alerts</a:t>
            </a:r>
          </a:p>
        </p:txBody>
      </p:sp>
    </p:spTree>
    <p:extLst>
      <p:ext uri="{BB962C8B-B14F-4D97-AF65-F5344CB8AC3E}">
        <p14:creationId xmlns:p14="http://schemas.microsoft.com/office/powerpoint/2010/main" val="23993962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Rectangle 381">
            <a:extLst>
              <a:ext uri="{FF2B5EF4-FFF2-40B4-BE49-F238E27FC236}">
                <a16:creationId xmlns:a16="http://schemas.microsoft.com/office/drawing/2014/main" id="{285B16AC-D09C-4F9A-B685-62D1E706CDD3}"/>
              </a:ext>
            </a:extLst>
          </p:cNvPr>
          <p:cNvSpPr/>
          <p:nvPr/>
        </p:nvSpPr>
        <p:spPr bwMode="auto">
          <a:xfrm>
            <a:off x="-107255" y="8634"/>
            <a:ext cx="12434711" cy="1176191"/>
          </a:xfrm>
          <a:prstGeom prst="rect">
            <a:avLst/>
          </a:prstGeom>
          <a:solidFill>
            <a:schemeClr val="bg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 name="Rectangle 374">
            <a:extLst>
              <a:ext uri="{FF2B5EF4-FFF2-40B4-BE49-F238E27FC236}">
                <a16:creationId xmlns:a16="http://schemas.microsoft.com/office/drawing/2014/main" id="{137212C3-42BA-491F-9884-48C693C6E883}"/>
              </a:ext>
            </a:extLst>
          </p:cNvPr>
          <p:cNvSpPr/>
          <p:nvPr/>
        </p:nvSpPr>
        <p:spPr bwMode="auto">
          <a:xfrm>
            <a:off x="-158375" y="5531356"/>
            <a:ext cx="12434711" cy="1590388"/>
          </a:xfrm>
          <a:prstGeom prst="rect">
            <a:avLst/>
          </a:prstGeom>
          <a:solidFill>
            <a:schemeClr val="bg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641" name="Graphic 3640">
            <a:extLst>
              <a:ext uri="{FF2B5EF4-FFF2-40B4-BE49-F238E27FC236}">
                <a16:creationId xmlns:a16="http://schemas.microsoft.com/office/drawing/2014/main" id="{3E6EF997-5D44-46D6-B424-B21379BECA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2280" y="470492"/>
            <a:ext cx="11524178" cy="5577912"/>
          </a:xfrm>
          <a:prstGeom prst="rect">
            <a:avLst/>
          </a:prstGeom>
          <a:effectLst/>
        </p:spPr>
      </p:pic>
      <p:pic>
        <p:nvPicPr>
          <p:cNvPr id="3642" name="Graphic 3641">
            <a:extLst>
              <a:ext uri="{FF2B5EF4-FFF2-40B4-BE49-F238E27FC236}">
                <a16:creationId xmlns:a16="http://schemas.microsoft.com/office/drawing/2014/main" id="{1F941730-800A-48C5-8A63-D3972B939A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623" y="1239458"/>
            <a:ext cx="13397514" cy="4346562"/>
          </a:xfrm>
          <a:prstGeom prst="rect">
            <a:avLst/>
          </a:prstGeom>
        </p:spPr>
      </p:pic>
      <p:grpSp>
        <p:nvGrpSpPr>
          <p:cNvPr id="3751" name="Group 3750" hidden="1">
            <a:extLst>
              <a:ext uri="{FF2B5EF4-FFF2-40B4-BE49-F238E27FC236}">
                <a16:creationId xmlns:a16="http://schemas.microsoft.com/office/drawing/2014/main" id="{96A39703-F5E8-4C7F-BE07-0076E5E1EB13}"/>
              </a:ext>
            </a:extLst>
          </p:cNvPr>
          <p:cNvGrpSpPr/>
          <p:nvPr/>
        </p:nvGrpSpPr>
        <p:grpSpPr>
          <a:xfrm>
            <a:off x="1160942" y="1102318"/>
            <a:ext cx="10765695" cy="4305842"/>
            <a:chOff x="1138195" y="918757"/>
            <a:chExt cx="10555561" cy="4221797"/>
          </a:xfrm>
          <a:solidFill>
            <a:schemeClr val="accent2"/>
          </a:solidFill>
        </p:grpSpPr>
        <p:sp>
          <p:nvSpPr>
            <p:cNvPr id="3646" name="Freeform: Shape 3645">
              <a:extLst>
                <a:ext uri="{FF2B5EF4-FFF2-40B4-BE49-F238E27FC236}">
                  <a16:creationId xmlns:a16="http://schemas.microsoft.com/office/drawing/2014/main" id="{0D138562-54A8-4522-B313-F2DA3F5228C2}"/>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47" name="Freeform: Shape 3646">
              <a:extLst>
                <a:ext uri="{FF2B5EF4-FFF2-40B4-BE49-F238E27FC236}">
                  <a16:creationId xmlns:a16="http://schemas.microsoft.com/office/drawing/2014/main" id="{5E4CEB21-C207-4183-BF0E-F8F310C0BE64}"/>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48" name="Freeform: Shape 3647">
              <a:extLst>
                <a:ext uri="{FF2B5EF4-FFF2-40B4-BE49-F238E27FC236}">
                  <a16:creationId xmlns:a16="http://schemas.microsoft.com/office/drawing/2014/main" id="{1DF85DC6-CC87-4B58-B47B-00182A1B5847}"/>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49" name="Freeform: Shape 3648">
              <a:extLst>
                <a:ext uri="{FF2B5EF4-FFF2-40B4-BE49-F238E27FC236}">
                  <a16:creationId xmlns:a16="http://schemas.microsoft.com/office/drawing/2014/main" id="{5B2ABCFB-EF24-4A7E-B2F0-7669146CE270}"/>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50" name="Freeform: Shape 3649">
              <a:extLst>
                <a:ext uri="{FF2B5EF4-FFF2-40B4-BE49-F238E27FC236}">
                  <a16:creationId xmlns:a16="http://schemas.microsoft.com/office/drawing/2014/main" id="{C2D6D761-00BC-44D3-9F44-00E46691E058}"/>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51" name="Freeform: Shape 3650">
              <a:extLst>
                <a:ext uri="{FF2B5EF4-FFF2-40B4-BE49-F238E27FC236}">
                  <a16:creationId xmlns:a16="http://schemas.microsoft.com/office/drawing/2014/main" id="{CEAE0A90-6051-4EB6-9F56-FB2AA8B40F46}"/>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52" name="Freeform: Shape 3651">
              <a:extLst>
                <a:ext uri="{FF2B5EF4-FFF2-40B4-BE49-F238E27FC236}">
                  <a16:creationId xmlns:a16="http://schemas.microsoft.com/office/drawing/2014/main" id="{B33098AB-D3DA-4B59-9253-45839CF572F0}"/>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53" name="Freeform: Shape 3652">
              <a:extLst>
                <a:ext uri="{FF2B5EF4-FFF2-40B4-BE49-F238E27FC236}">
                  <a16:creationId xmlns:a16="http://schemas.microsoft.com/office/drawing/2014/main" id="{C6059F53-3750-489C-BF92-59406B2FEED9}"/>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54" name="Freeform: Shape 3653">
              <a:extLst>
                <a:ext uri="{FF2B5EF4-FFF2-40B4-BE49-F238E27FC236}">
                  <a16:creationId xmlns:a16="http://schemas.microsoft.com/office/drawing/2014/main" id="{D5F8158B-2161-456A-9675-98CA29C9777B}"/>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55" name="Freeform: Shape 3654">
              <a:extLst>
                <a:ext uri="{FF2B5EF4-FFF2-40B4-BE49-F238E27FC236}">
                  <a16:creationId xmlns:a16="http://schemas.microsoft.com/office/drawing/2014/main" id="{5E98ADA7-FDE5-4F90-99CC-C6DBC9753E89}"/>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56" name="Freeform: Shape 3655">
              <a:extLst>
                <a:ext uri="{FF2B5EF4-FFF2-40B4-BE49-F238E27FC236}">
                  <a16:creationId xmlns:a16="http://schemas.microsoft.com/office/drawing/2014/main" id="{72F391F6-1248-4673-989A-7C52DCFE0A9D}"/>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57" name="Freeform: Shape 3656">
              <a:extLst>
                <a:ext uri="{FF2B5EF4-FFF2-40B4-BE49-F238E27FC236}">
                  <a16:creationId xmlns:a16="http://schemas.microsoft.com/office/drawing/2014/main" id="{66375E21-5A28-42A6-B979-0BE5B07B1140}"/>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58" name="Freeform: Shape 3657">
              <a:extLst>
                <a:ext uri="{FF2B5EF4-FFF2-40B4-BE49-F238E27FC236}">
                  <a16:creationId xmlns:a16="http://schemas.microsoft.com/office/drawing/2014/main" id="{B2208581-1F2B-43C0-B9BD-6B5544628DF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59" name="Freeform: Shape 3658">
              <a:extLst>
                <a:ext uri="{FF2B5EF4-FFF2-40B4-BE49-F238E27FC236}">
                  <a16:creationId xmlns:a16="http://schemas.microsoft.com/office/drawing/2014/main" id="{3801F541-8A25-4585-9F70-750CB268FFFD}"/>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60" name="Freeform: Shape 3659">
              <a:extLst>
                <a:ext uri="{FF2B5EF4-FFF2-40B4-BE49-F238E27FC236}">
                  <a16:creationId xmlns:a16="http://schemas.microsoft.com/office/drawing/2014/main" id="{CB6C6CF0-094D-46DD-9317-D6C0A942BB13}"/>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61" name="Freeform: Shape 3660">
              <a:extLst>
                <a:ext uri="{FF2B5EF4-FFF2-40B4-BE49-F238E27FC236}">
                  <a16:creationId xmlns:a16="http://schemas.microsoft.com/office/drawing/2014/main" id="{1B8CCAF7-B1FC-4418-A2F3-CD464728FBED}"/>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62" name="Freeform: Shape 3661">
              <a:extLst>
                <a:ext uri="{FF2B5EF4-FFF2-40B4-BE49-F238E27FC236}">
                  <a16:creationId xmlns:a16="http://schemas.microsoft.com/office/drawing/2014/main" id="{642A29B3-2BA6-4058-A037-FAB4F9A551B1}"/>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63" name="Freeform: Shape 3662">
              <a:extLst>
                <a:ext uri="{FF2B5EF4-FFF2-40B4-BE49-F238E27FC236}">
                  <a16:creationId xmlns:a16="http://schemas.microsoft.com/office/drawing/2014/main" id="{A82C5EE8-87B5-41AD-9654-EE78564AE06F}"/>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64" name="Freeform: Shape 3663">
              <a:extLst>
                <a:ext uri="{FF2B5EF4-FFF2-40B4-BE49-F238E27FC236}">
                  <a16:creationId xmlns:a16="http://schemas.microsoft.com/office/drawing/2014/main" id="{337CB2CE-DD45-468C-BE84-ADE331168827}"/>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65" name="Freeform: Shape 3664">
              <a:extLst>
                <a:ext uri="{FF2B5EF4-FFF2-40B4-BE49-F238E27FC236}">
                  <a16:creationId xmlns:a16="http://schemas.microsoft.com/office/drawing/2014/main" id="{24B6600F-5266-4139-9CDA-31265F2B1FE2}"/>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66" name="Freeform: Shape 3665">
              <a:extLst>
                <a:ext uri="{FF2B5EF4-FFF2-40B4-BE49-F238E27FC236}">
                  <a16:creationId xmlns:a16="http://schemas.microsoft.com/office/drawing/2014/main" id="{60CB7696-4662-4479-BE9B-89D0957759FE}"/>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67" name="Freeform: Shape 3666">
              <a:extLst>
                <a:ext uri="{FF2B5EF4-FFF2-40B4-BE49-F238E27FC236}">
                  <a16:creationId xmlns:a16="http://schemas.microsoft.com/office/drawing/2014/main" id="{49F161B1-7AC1-44E9-BA26-BD948348FFEC}"/>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68" name="Freeform: Shape 3667">
              <a:extLst>
                <a:ext uri="{FF2B5EF4-FFF2-40B4-BE49-F238E27FC236}">
                  <a16:creationId xmlns:a16="http://schemas.microsoft.com/office/drawing/2014/main" id="{5B166281-897A-43A5-9DE8-6C64AF5FAEB0}"/>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69" name="Freeform: Shape 3668">
              <a:extLst>
                <a:ext uri="{FF2B5EF4-FFF2-40B4-BE49-F238E27FC236}">
                  <a16:creationId xmlns:a16="http://schemas.microsoft.com/office/drawing/2014/main" id="{D7799F77-FCF1-4FD2-8EA4-BCCFBF5980A6}"/>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70" name="Freeform: Shape 3669">
              <a:extLst>
                <a:ext uri="{FF2B5EF4-FFF2-40B4-BE49-F238E27FC236}">
                  <a16:creationId xmlns:a16="http://schemas.microsoft.com/office/drawing/2014/main" id="{EC84EA24-D59A-4853-903C-A47DDB744F4C}"/>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71" name="Freeform: Shape 3670">
              <a:extLst>
                <a:ext uri="{FF2B5EF4-FFF2-40B4-BE49-F238E27FC236}">
                  <a16:creationId xmlns:a16="http://schemas.microsoft.com/office/drawing/2014/main" id="{7F42FB94-4A29-423E-9C50-381D6B4F3D3B}"/>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72" name="Freeform: Shape 3671">
              <a:extLst>
                <a:ext uri="{FF2B5EF4-FFF2-40B4-BE49-F238E27FC236}">
                  <a16:creationId xmlns:a16="http://schemas.microsoft.com/office/drawing/2014/main" id="{F9C4DA83-D663-4F88-AA41-CA54334A07F1}"/>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73" name="Freeform: Shape 3672">
              <a:extLst>
                <a:ext uri="{FF2B5EF4-FFF2-40B4-BE49-F238E27FC236}">
                  <a16:creationId xmlns:a16="http://schemas.microsoft.com/office/drawing/2014/main" id="{AB4085F5-D5B6-4D41-9969-6EB619D76B80}"/>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74" name="Freeform: Shape 3673">
              <a:extLst>
                <a:ext uri="{FF2B5EF4-FFF2-40B4-BE49-F238E27FC236}">
                  <a16:creationId xmlns:a16="http://schemas.microsoft.com/office/drawing/2014/main" id="{F1CED31E-CFF1-45C8-83B6-90D804D3F11F}"/>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75" name="Freeform: Shape 3674">
              <a:extLst>
                <a:ext uri="{FF2B5EF4-FFF2-40B4-BE49-F238E27FC236}">
                  <a16:creationId xmlns:a16="http://schemas.microsoft.com/office/drawing/2014/main" id="{ACAD7A96-6EAE-42A1-A51F-6F4B60DC87CC}"/>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76" name="Freeform: Shape 3675">
              <a:extLst>
                <a:ext uri="{FF2B5EF4-FFF2-40B4-BE49-F238E27FC236}">
                  <a16:creationId xmlns:a16="http://schemas.microsoft.com/office/drawing/2014/main" id="{027529F7-B627-4931-9B98-F0FCE337E995}"/>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77" name="Freeform: Shape 3676">
              <a:extLst>
                <a:ext uri="{FF2B5EF4-FFF2-40B4-BE49-F238E27FC236}">
                  <a16:creationId xmlns:a16="http://schemas.microsoft.com/office/drawing/2014/main" id="{83030849-8FD3-417D-B882-B7EB659DF30A}"/>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78" name="Freeform: Shape 3677">
              <a:extLst>
                <a:ext uri="{FF2B5EF4-FFF2-40B4-BE49-F238E27FC236}">
                  <a16:creationId xmlns:a16="http://schemas.microsoft.com/office/drawing/2014/main" id="{7F2B6C38-4F61-4BED-8BE7-4B5A8398EE6F}"/>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79" name="Freeform: Shape 3678">
              <a:extLst>
                <a:ext uri="{FF2B5EF4-FFF2-40B4-BE49-F238E27FC236}">
                  <a16:creationId xmlns:a16="http://schemas.microsoft.com/office/drawing/2014/main" id="{E46831F5-4D35-4F5A-9D09-5609C764F118}"/>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80" name="Freeform: Shape 3679">
              <a:extLst>
                <a:ext uri="{FF2B5EF4-FFF2-40B4-BE49-F238E27FC236}">
                  <a16:creationId xmlns:a16="http://schemas.microsoft.com/office/drawing/2014/main" id="{BA1C674E-212C-4A66-9998-869CD641D8F5}"/>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81" name="Freeform: Shape 3680">
              <a:extLst>
                <a:ext uri="{FF2B5EF4-FFF2-40B4-BE49-F238E27FC236}">
                  <a16:creationId xmlns:a16="http://schemas.microsoft.com/office/drawing/2014/main" id="{0764E5A4-6D62-4C95-AB66-7639CEC90BC7}"/>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82" name="Freeform: Shape 3681">
              <a:extLst>
                <a:ext uri="{FF2B5EF4-FFF2-40B4-BE49-F238E27FC236}">
                  <a16:creationId xmlns:a16="http://schemas.microsoft.com/office/drawing/2014/main" id="{8BF16022-BEBE-408B-AD3E-7D15A1E80CB3}"/>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83" name="Freeform: Shape 3682">
              <a:extLst>
                <a:ext uri="{FF2B5EF4-FFF2-40B4-BE49-F238E27FC236}">
                  <a16:creationId xmlns:a16="http://schemas.microsoft.com/office/drawing/2014/main" id="{8CD05F7F-ED9D-4BEC-9F4C-90390BF0E248}"/>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84" name="Freeform: Shape 3683">
              <a:extLst>
                <a:ext uri="{FF2B5EF4-FFF2-40B4-BE49-F238E27FC236}">
                  <a16:creationId xmlns:a16="http://schemas.microsoft.com/office/drawing/2014/main" id="{6CCF84CD-055F-443D-996B-8CB5119D2C2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85" name="Freeform: Shape 3684">
              <a:extLst>
                <a:ext uri="{FF2B5EF4-FFF2-40B4-BE49-F238E27FC236}">
                  <a16:creationId xmlns:a16="http://schemas.microsoft.com/office/drawing/2014/main" id="{5F4DE4CF-9AA9-4661-8170-70370BB9CC64}"/>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86" name="Freeform: Shape 3685">
              <a:extLst>
                <a:ext uri="{FF2B5EF4-FFF2-40B4-BE49-F238E27FC236}">
                  <a16:creationId xmlns:a16="http://schemas.microsoft.com/office/drawing/2014/main" id="{5211047D-54B4-4331-ABB4-6DCEE4A00C66}"/>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87" name="Freeform: Shape 3686">
              <a:extLst>
                <a:ext uri="{FF2B5EF4-FFF2-40B4-BE49-F238E27FC236}">
                  <a16:creationId xmlns:a16="http://schemas.microsoft.com/office/drawing/2014/main" id="{C8E7CC72-81B5-4027-8B8F-8D3EB59575F7}"/>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88" name="Freeform: Shape 3687">
              <a:extLst>
                <a:ext uri="{FF2B5EF4-FFF2-40B4-BE49-F238E27FC236}">
                  <a16:creationId xmlns:a16="http://schemas.microsoft.com/office/drawing/2014/main" id="{D7DA5A10-C655-4A5E-B55B-D50C2BA96355}"/>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89" name="Freeform: Shape 3688">
              <a:extLst>
                <a:ext uri="{FF2B5EF4-FFF2-40B4-BE49-F238E27FC236}">
                  <a16:creationId xmlns:a16="http://schemas.microsoft.com/office/drawing/2014/main" id="{223CE0C5-BD29-4001-B59D-E574E5A537B7}"/>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90" name="Freeform: Shape 3689">
              <a:extLst>
                <a:ext uri="{FF2B5EF4-FFF2-40B4-BE49-F238E27FC236}">
                  <a16:creationId xmlns:a16="http://schemas.microsoft.com/office/drawing/2014/main" id="{5BC8C2F3-EAB0-4824-AEA2-EA1BAB6CFAE0}"/>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91" name="Freeform: Shape 3690">
              <a:extLst>
                <a:ext uri="{FF2B5EF4-FFF2-40B4-BE49-F238E27FC236}">
                  <a16:creationId xmlns:a16="http://schemas.microsoft.com/office/drawing/2014/main" id="{2F5163EB-BF40-4F80-A7FA-EF868B5FE860}"/>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92" name="Freeform: Shape 3691">
              <a:extLst>
                <a:ext uri="{FF2B5EF4-FFF2-40B4-BE49-F238E27FC236}">
                  <a16:creationId xmlns:a16="http://schemas.microsoft.com/office/drawing/2014/main" id="{253C7DC7-71C9-4CC4-808E-44287F6B20ED}"/>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93" name="Freeform: Shape 3692">
              <a:extLst>
                <a:ext uri="{FF2B5EF4-FFF2-40B4-BE49-F238E27FC236}">
                  <a16:creationId xmlns:a16="http://schemas.microsoft.com/office/drawing/2014/main" id="{B03A42E4-034D-476D-AFC9-FD65785127C8}"/>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94" name="Freeform: Shape 3693">
              <a:extLst>
                <a:ext uri="{FF2B5EF4-FFF2-40B4-BE49-F238E27FC236}">
                  <a16:creationId xmlns:a16="http://schemas.microsoft.com/office/drawing/2014/main" id="{E2FB90FC-3401-44C1-A8AA-D382A05486EE}"/>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95" name="Freeform: Shape 3694">
              <a:extLst>
                <a:ext uri="{FF2B5EF4-FFF2-40B4-BE49-F238E27FC236}">
                  <a16:creationId xmlns:a16="http://schemas.microsoft.com/office/drawing/2014/main" id="{077B5AE6-BDC5-48C5-B243-ACBFB391A3DF}"/>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96" name="Freeform: Shape 3695">
              <a:extLst>
                <a:ext uri="{FF2B5EF4-FFF2-40B4-BE49-F238E27FC236}">
                  <a16:creationId xmlns:a16="http://schemas.microsoft.com/office/drawing/2014/main" id="{C71DB540-977A-4249-853C-C18B208E9C70}"/>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97" name="Freeform: Shape 3696">
              <a:extLst>
                <a:ext uri="{FF2B5EF4-FFF2-40B4-BE49-F238E27FC236}">
                  <a16:creationId xmlns:a16="http://schemas.microsoft.com/office/drawing/2014/main" id="{32DD1AC8-3189-4E20-9AB3-EAC1A43258E6}"/>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98" name="Freeform: Shape 3697">
              <a:extLst>
                <a:ext uri="{FF2B5EF4-FFF2-40B4-BE49-F238E27FC236}">
                  <a16:creationId xmlns:a16="http://schemas.microsoft.com/office/drawing/2014/main" id="{4D76CC71-6D23-4A5C-A438-2AF3D3840BFE}"/>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699" name="Freeform: Shape 3698">
              <a:extLst>
                <a:ext uri="{FF2B5EF4-FFF2-40B4-BE49-F238E27FC236}">
                  <a16:creationId xmlns:a16="http://schemas.microsoft.com/office/drawing/2014/main" id="{9ABE40DE-A335-4777-95BC-DB3BABF2ADA1}"/>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00" name="Freeform: Shape 3699">
              <a:extLst>
                <a:ext uri="{FF2B5EF4-FFF2-40B4-BE49-F238E27FC236}">
                  <a16:creationId xmlns:a16="http://schemas.microsoft.com/office/drawing/2014/main" id="{49841B46-5CD6-4672-93CC-95A2E1303BD4}"/>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01" name="Freeform: Shape 3700">
              <a:extLst>
                <a:ext uri="{FF2B5EF4-FFF2-40B4-BE49-F238E27FC236}">
                  <a16:creationId xmlns:a16="http://schemas.microsoft.com/office/drawing/2014/main" id="{60F627E8-7CBF-466F-A860-0E39DD5323FF}"/>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02" name="Freeform: Shape 3701">
              <a:extLst>
                <a:ext uri="{FF2B5EF4-FFF2-40B4-BE49-F238E27FC236}">
                  <a16:creationId xmlns:a16="http://schemas.microsoft.com/office/drawing/2014/main" id="{AAFA3055-57AA-4EBF-85E6-8102D03695C2}"/>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03" name="Freeform: Shape 3702">
              <a:extLst>
                <a:ext uri="{FF2B5EF4-FFF2-40B4-BE49-F238E27FC236}">
                  <a16:creationId xmlns:a16="http://schemas.microsoft.com/office/drawing/2014/main" id="{054169AA-AC56-4688-A2A6-A7067A40C3AD}"/>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04" name="Freeform: Shape 3703">
              <a:extLst>
                <a:ext uri="{FF2B5EF4-FFF2-40B4-BE49-F238E27FC236}">
                  <a16:creationId xmlns:a16="http://schemas.microsoft.com/office/drawing/2014/main" id="{AA6CDB85-3DAE-40C2-8A45-2AC83E6810E6}"/>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05" name="Freeform: Shape 3704">
              <a:extLst>
                <a:ext uri="{FF2B5EF4-FFF2-40B4-BE49-F238E27FC236}">
                  <a16:creationId xmlns:a16="http://schemas.microsoft.com/office/drawing/2014/main" id="{4E91FAC0-7EE8-430C-904E-C4A2ADA92282}"/>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06" name="Freeform: Shape 3705">
              <a:extLst>
                <a:ext uri="{FF2B5EF4-FFF2-40B4-BE49-F238E27FC236}">
                  <a16:creationId xmlns:a16="http://schemas.microsoft.com/office/drawing/2014/main" id="{A0DBB040-2A8F-4E6F-AA21-BB5A37C776D1}"/>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07" name="Freeform: Shape 3706">
              <a:extLst>
                <a:ext uri="{FF2B5EF4-FFF2-40B4-BE49-F238E27FC236}">
                  <a16:creationId xmlns:a16="http://schemas.microsoft.com/office/drawing/2014/main" id="{E69A7C5B-19F8-48F1-A9E4-16A02948AA1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08" name="Freeform: Shape 3707">
              <a:extLst>
                <a:ext uri="{FF2B5EF4-FFF2-40B4-BE49-F238E27FC236}">
                  <a16:creationId xmlns:a16="http://schemas.microsoft.com/office/drawing/2014/main" id="{A55C8265-36AD-4100-86A7-316B16169C5F}"/>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09" name="Freeform: Shape 3708">
              <a:extLst>
                <a:ext uri="{FF2B5EF4-FFF2-40B4-BE49-F238E27FC236}">
                  <a16:creationId xmlns:a16="http://schemas.microsoft.com/office/drawing/2014/main" id="{8FBC378A-12EE-4FE9-8676-46F8AAB41CCB}"/>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10" name="Freeform: Shape 3709">
              <a:extLst>
                <a:ext uri="{FF2B5EF4-FFF2-40B4-BE49-F238E27FC236}">
                  <a16:creationId xmlns:a16="http://schemas.microsoft.com/office/drawing/2014/main" id="{20024640-E258-4F10-8644-5C94117306D1}"/>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11" name="Freeform: Shape 3710">
              <a:extLst>
                <a:ext uri="{FF2B5EF4-FFF2-40B4-BE49-F238E27FC236}">
                  <a16:creationId xmlns:a16="http://schemas.microsoft.com/office/drawing/2014/main" id="{424C7CFE-31CB-4205-933A-F8C8DD546724}"/>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12" name="Freeform: Shape 3711">
              <a:extLst>
                <a:ext uri="{FF2B5EF4-FFF2-40B4-BE49-F238E27FC236}">
                  <a16:creationId xmlns:a16="http://schemas.microsoft.com/office/drawing/2014/main" id="{0AA311D1-007B-4368-AA75-E2D47D38A0D5}"/>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13" name="Freeform: Shape 3712">
              <a:extLst>
                <a:ext uri="{FF2B5EF4-FFF2-40B4-BE49-F238E27FC236}">
                  <a16:creationId xmlns:a16="http://schemas.microsoft.com/office/drawing/2014/main" id="{54EBFA95-D482-4BD0-8DBD-4CF27DF03DF9}"/>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14" name="Freeform: Shape 3713">
              <a:extLst>
                <a:ext uri="{FF2B5EF4-FFF2-40B4-BE49-F238E27FC236}">
                  <a16:creationId xmlns:a16="http://schemas.microsoft.com/office/drawing/2014/main" id="{FEA8AC1D-82FF-4C32-A36A-D46685122B1E}"/>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15" name="Freeform: Shape 3714">
              <a:extLst>
                <a:ext uri="{FF2B5EF4-FFF2-40B4-BE49-F238E27FC236}">
                  <a16:creationId xmlns:a16="http://schemas.microsoft.com/office/drawing/2014/main" id="{D8D7DC4A-FB9D-4F78-8FE5-7D6713745D23}"/>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16" name="Freeform: Shape 3715">
              <a:extLst>
                <a:ext uri="{FF2B5EF4-FFF2-40B4-BE49-F238E27FC236}">
                  <a16:creationId xmlns:a16="http://schemas.microsoft.com/office/drawing/2014/main" id="{F9ABA2CB-A5EE-4A63-A67A-38E14DE1FB4A}"/>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17" name="Freeform: Shape 3716">
              <a:extLst>
                <a:ext uri="{FF2B5EF4-FFF2-40B4-BE49-F238E27FC236}">
                  <a16:creationId xmlns:a16="http://schemas.microsoft.com/office/drawing/2014/main" id="{B4579EFC-5823-4A4E-9D0E-CBB9E02682F8}"/>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18" name="Freeform: Shape 3717">
              <a:extLst>
                <a:ext uri="{FF2B5EF4-FFF2-40B4-BE49-F238E27FC236}">
                  <a16:creationId xmlns:a16="http://schemas.microsoft.com/office/drawing/2014/main" id="{A255D2DD-0839-401D-A26F-C7B79B1FB0D9}"/>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19" name="Freeform: Shape 3718">
              <a:extLst>
                <a:ext uri="{FF2B5EF4-FFF2-40B4-BE49-F238E27FC236}">
                  <a16:creationId xmlns:a16="http://schemas.microsoft.com/office/drawing/2014/main" id="{9EBC0293-97AB-4C01-9D48-04499B228596}"/>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20" name="Freeform: Shape 3719">
              <a:extLst>
                <a:ext uri="{FF2B5EF4-FFF2-40B4-BE49-F238E27FC236}">
                  <a16:creationId xmlns:a16="http://schemas.microsoft.com/office/drawing/2014/main" id="{925DF776-D121-482B-98BC-7A3E7CF6F2FC}"/>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21" name="Freeform: Shape 3720">
              <a:extLst>
                <a:ext uri="{FF2B5EF4-FFF2-40B4-BE49-F238E27FC236}">
                  <a16:creationId xmlns:a16="http://schemas.microsoft.com/office/drawing/2014/main" id="{D1B746BF-42F4-4AB2-9156-6FA54B76A17D}"/>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22" name="Freeform: Shape 3721">
              <a:extLst>
                <a:ext uri="{FF2B5EF4-FFF2-40B4-BE49-F238E27FC236}">
                  <a16:creationId xmlns:a16="http://schemas.microsoft.com/office/drawing/2014/main" id="{14ADD128-541D-463F-B8FF-75B29BE6294B}"/>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23" name="Freeform: Shape 3722">
              <a:extLst>
                <a:ext uri="{FF2B5EF4-FFF2-40B4-BE49-F238E27FC236}">
                  <a16:creationId xmlns:a16="http://schemas.microsoft.com/office/drawing/2014/main" id="{FB324A74-7FE8-418D-BC59-49AFB9449593}"/>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24" name="Freeform: Shape 3723">
              <a:extLst>
                <a:ext uri="{FF2B5EF4-FFF2-40B4-BE49-F238E27FC236}">
                  <a16:creationId xmlns:a16="http://schemas.microsoft.com/office/drawing/2014/main" id="{301C836E-BD35-4496-B286-4B21F20ED9EC}"/>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25" name="Freeform: Shape 3724">
              <a:extLst>
                <a:ext uri="{FF2B5EF4-FFF2-40B4-BE49-F238E27FC236}">
                  <a16:creationId xmlns:a16="http://schemas.microsoft.com/office/drawing/2014/main" id="{2C0A00C5-DDD1-4781-B1AC-F0D1EDEE4F39}"/>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26" name="Freeform: Shape 3725">
              <a:extLst>
                <a:ext uri="{FF2B5EF4-FFF2-40B4-BE49-F238E27FC236}">
                  <a16:creationId xmlns:a16="http://schemas.microsoft.com/office/drawing/2014/main" id="{0B71B48A-A1D1-43ED-83EA-0D4C93BFE9E0}"/>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27" name="Freeform: Shape 3726">
              <a:extLst>
                <a:ext uri="{FF2B5EF4-FFF2-40B4-BE49-F238E27FC236}">
                  <a16:creationId xmlns:a16="http://schemas.microsoft.com/office/drawing/2014/main" id="{B1137363-56EA-4EE0-9909-D936D40BAE8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28" name="Freeform: Shape 3727">
              <a:extLst>
                <a:ext uri="{FF2B5EF4-FFF2-40B4-BE49-F238E27FC236}">
                  <a16:creationId xmlns:a16="http://schemas.microsoft.com/office/drawing/2014/main" id="{D1380D03-0852-4F4C-A654-391846980C56}"/>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29" name="Freeform: Shape 3728">
              <a:extLst>
                <a:ext uri="{FF2B5EF4-FFF2-40B4-BE49-F238E27FC236}">
                  <a16:creationId xmlns:a16="http://schemas.microsoft.com/office/drawing/2014/main" id="{6384F20E-039B-49BF-A08B-880457E23D62}"/>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30" name="Freeform: Shape 3729">
              <a:extLst>
                <a:ext uri="{FF2B5EF4-FFF2-40B4-BE49-F238E27FC236}">
                  <a16:creationId xmlns:a16="http://schemas.microsoft.com/office/drawing/2014/main" id="{7657538C-0BA4-437E-B232-464A2FD8353B}"/>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31" name="Freeform: Shape 3730">
              <a:extLst>
                <a:ext uri="{FF2B5EF4-FFF2-40B4-BE49-F238E27FC236}">
                  <a16:creationId xmlns:a16="http://schemas.microsoft.com/office/drawing/2014/main" id="{6BD327DA-F6B9-4C08-A725-8AC79C7F704D}"/>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32" name="Freeform: Shape 3731">
              <a:extLst>
                <a:ext uri="{FF2B5EF4-FFF2-40B4-BE49-F238E27FC236}">
                  <a16:creationId xmlns:a16="http://schemas.microsoft.com/office/drawing/2014/main" id="{258EE109-DC19-4B39-9072-0FE385F1F009}"/>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33" name="Freeform: Shape 3732">
              <a:extLst>
                <a:ext uri="{FF2B5EF4-FFF2-40B4-BE49-F238E27FC236}">
                  <a16:creationId xmlns:a16="http://schemas.microsoft.com/office/drawing/2014/main" id="{E5119BEB-85E6-4A76-AB2A-ACA64E8F5E4D}"/>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34" name="Freeform: Shape 3733">
              <a:extLst>
                <a:ext uri="{FF2B5EF4-FFF2-40B4-BE49-F238E27FC236}">
                  <a16:creationId xmlns:a16="http://schemas.microsoft.com/office/drawing/2014/main" id="{737A7E82-9509-450A-AA8A-A32B55104721}"/>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35" name="Freeform: Shape 3734">
              <a:extLst>
                <a:ext uri="{FF2B5EF4-FFF2-40B4-BE49-F238E27FC236}">
                  <a16:creationId xmlns:a16="http://schemas.microsoft.com/office/drawing/2014/main" id="{3F408C4C-CF38-4516-83CF-241D973BF886}"/>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36" name="Freeform: Shape 3735">
              <a:extLst>
                <a:ext uri="{FF2B5EF4-FFF2-40B4-BE49-F238E27FC236}">
                  <a16:creationId xmlns:a16="http://schemas.microsoft.com/office/drawing/2014/main" id="{A750FD3F-786F-4556-AFE7-81ECD06F51A0}"/>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37" name="Freeform: Shape 3736">
              <a:extLst>
                <a:ext uri="{FF2B5EF4-FFF2-40B4-BE49-F238E27FC236}">
                  <a16:creationId xmlns:a16="http://schemas.microsoft.com/office/drawing/2014/main" id="{A7DE1A9C-2E54-4D0F-A0C7-4EC1A6AC21AC}"/>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38" name="Freeform: Shape 3737">
              <a:extLst>
                <a:ext uri="{FF2B5EF4-FFF2-40B4-BE49-F238E27FC236}">
                  <a16:creationId xmlns:a16="http://schemas.microsoft.com/office/drawing/2014/main" id="{26245064-D513-4E3B-9E53-AE1DD1DDAAE2}"/>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39" name="Freeform: Shape 3738">
              <a:extLst>
                <a:ext uri="{FF2B5EF4-FFF2-40B4-BE49-F238E27FC236}">
                  <a16:creationId xmlns:a16="http://schemas.microsoft.com/office/drawing/2014/main" id="{417AFB31-F68E-40AC-827D-D6D9548326A4}"/>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40" name="Freeform: Shape 3739">
              <a:extLst>
                <a:ext uri="{FF2B5EF4-FFF2-40B4-BE49-F238E27FC236}">
                  <a16:creationId xmlns:a16="http://schemas.microsoft.com/office/drawing/2014/main" id="{30FCF822-FBD2-4957-90DE-FD7624AA0B85}"/>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41" name="Freeform: Shape 3740">
              <a:extLst>
                <a:ext uri="{FF2B5EF4-FFF2-40B4-BE49-F238E27FC236}">
                  <a16:creationId xmlns:a16="http://schemas.microsoft.com/office/drawing/2014/main" id="{DDC003C0-29FE-4B35-9C2F-EE21DAA2F2BC}"/>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42" name="Freeform: Shape 3741">
              <a:extLst>
                <a:ext uri="{FF2B5EF4-FFF2-40B4-BE49-F238E27FC236}">
                  <a16:creationId xmlns:a16="http://schemas.microsoft.com/office/drawing/2014/main" id="{FC403D37-6AC4-4BB0-90C0-2E8F92C0DFAD}"/>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43" name="Freeform: Shape 3742">
              <a:extLst>
                <a:ext uri="{FF2B5EF4-FFF2-40B4-BE49-F238E27FC236}">
                  <a16:creationId xmlns:a16="http://schemas.microsoft.com/office/drawing/2014/main" id="{58450E33-4FDA-4513-A50E-6B05EAE1CDF4}"/>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44" name="Freeform: Shape 3743">
              <a:extLst>
                <a:ext uri="{FF2B5EF4-FFF2-40B4-BE49-F238E27FC236}">
                  <a16:creationId xmlns:a16="http://schemas.microsoft.com/office/drawing/2014/main" id="{BA007207-94AA-4E28-AEE9-FAA0EC9A112E}"/>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45" name="Freeform: Shape 3744">
              <a:extLst>
                <a:ext uri="{FF2B5EF4-FFF2-40B4-BE49-F238E27FC236}">
                  <a16:creationId xmlns:a16="http://schemas.microsoft.com/office/drawing/2014/main" id="{8A490E4B-DDE2-4EF8-B1B0-CDCF02838480}"/>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46" name="Freeform: Shape 3745">
              <a:extLst>
                <a:ext uri="{FF2B5EF4-FFF2-40B4-BE49-F238E27FC236}">
                  <a16:creationId xmlns:a16="http://schemas.microsoft.com/office/drawing/2014/main" id="{9FB78404-AE2B-4B61-A640-8768C51C15F9}"/>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47" name="Freeform: Shape 3746">
              <a:extLst>
                <a:ext uri="{FF2B5EF4-FFF2-40B4-BE49-F238E27FC236}">
                  <a16:creationId xmlns:a16="http://schemas.microsoft.com/office/drawing/2014/main" id="{6E87D3BC-1FFF-4808-A055-4A0F1E92C7FF}"/>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sp>
          <p:nvSpPr>
            <p:cNvPr id="3748" name="Freeform: Shape 3747">
              <a:extLst>
                <a:ext uri="{FF2B5EF4-FFF2-40B4-BE49-F238E27FC236}">
                  <a16:creationId xmlns:a16="http://schemas.microsoft.com/office/drawing/2014/main" id="{1FC19D59-16BE-4D0D-9C4F-7B57E759EA9F}"/>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defTabSz="932597">
                <a:defRPr/>
              </a:pPr>
              <a:endParaRPr lang="en-US" sz="1836">
                <a:solidFill>
                  <a:srgbClr val="1A1A1A"/>
                </a:solidFill>
                <a:latin typeface="Segoe UI"/>
              </a:endParaRPr>
            </a:p>
          </p:txBody>
        </p:sp>
      </p:grpSp>
      <p:grpSp>
        <p:nvGrpSpPr>
          <p:cNvPr id="3865" name="Group 3864">
            <a:extLst>
              <a:ext uri="{FF2B5EF4-FFF2-40B4-BE49-F238E27FC236}">
                <a16:creationId xmlns:a16="http://schemas.microsoft.com/office/drawing/2014/main" id="{6F17A1B4-0BAB-45F7-8A40-B4E81D8025A6}"/>
              </a:ext>
            </a:extLst>
          </p:cNvPr>
          <p:cNvGrpSpPr/>
          <p:nvPr/>
        </p:nvGrpSpPr>
        <p:grpSpPr>
          <a:xfrm>
            <a:off x="1211180" y="1242862"/>
            <a:ext cx="9923499" cy="4114227"/>
            <a:chOff x="1187452" y="1056558"/>
            <a:chExt cx="9729804" cy="4033922"/>
          </a:xfrm>
          <a:solidFill>
            <a:schemeClr val="tx1"/>
          </a:solidFill>
        </p:grpSpPr>
        <p:sp>
          <p:nvSpPr>
            <p:cNvPr id="3752" name="Oval 3751">
              <a:extLst>
                <a:ext uri="{FF2B5EF4-FFF2-40B4-BE49-F238E27FC236}">
                  <a16:creationId xmlns:a16="http://schemas.microsoft.com/office/drawing/2014/main" id="{F7859F4C-8A8A-43A6-ADF8-F2CF4A654074}"/>
                </a:ext>
              </a:extLst>
            </p:cNvPr>
            <p:cNvSpPr/>
            <p:nvPr/>
          </p:nvSpPr>
          <p:spPr bwMode="auto">
            <a:xfrm>
              <a:off x="1296929" y="1563818"/>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37" name="Oval 1336">
              <a:extLst>
                <a:ext uri="{FF2B5EF4-FFF2-40B4-BE49-F238E27FC236}">
                  <a16:creationId xmlns:a16="http://schemas.microsoft.com/office/drawing/2014/main" id="{B8B5F8A1-1944-4D03-9419-58B4551410AE}"/>
                </a:ext>
              </a:extLst>
            </p:cNvPr>
            <p:cNvSpPr/>
            <p:nvPr/>
          </p:nvSpPr>
          <p:spPr bwMode="auto">
            <a:xfrm>
              <a:off x="1187452" y="1744167"/>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38" name="Oval 1337">
              <a:extLst>
                <a:ext uri="{FF2B5EF4-FFF2-40B4-BE49-F238E27FC236}">
                  <a16:creationId xmlns:a16="http://schemas.microsoft.com/office/drawing/2014/main" id="{B84A7EDB-9860-45AB-BC1B-A70D84F3F9D0}"/>
                </a:ext>
              </a:extLst>
            </p:cNvPr>
            <p:cNvSpPr/>
            <p:nvPr/>
          </p:nvSpPr>
          <p:spPr bwMode="auto">
            <a:xfrm>
              <a:off x="1576210" y="1740912"/>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39" name="Oval 1338">
              <a:extLst>
                <a:ext uri="{FF2B5EF4-FFF2-40B4-BE49-F238E27FC236}">
                  <a16:creationId xmlns:a16="http://schemas.microsoft.com/office/drawing/2014/main" id="{707B21B3-5F90-4B50-AE76-186F31A73395}"/>
                </a:ext>
              </a:extLst>
            </p:cNvPr>
            <p:cNvSpPr/>
            <p:nvPr/>
          </p:nvSpPr>
          <p:spPr bwMode="auto">
            <a:xfrm>
              <a:off x="1422507" y="2019300"/>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40" name="Oval 1339">
              <a:extLst>
                <a:ext uri="{FF2B5EF4-FFF2-40B4-BE49-F238E27FC236}">
                  <a16:creationId xmlns:a16="http://schemas.microsoft.com/office/drawing/2014/main" id="{7DED7115-C6DB-4DE8-8251-F393A32F5746}"/>
                </a:ext>
              </a:extLst>
            </p:cNvPr>
            <p:cNvSpPr/>
            <p:nvPr/>
          </p:nvSpPr>
          <p:spPr bwMode="auto">
            <a:xfrm>
              <a:off x="1751524" y="2267601"/>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41" name="Oval 1340">
              <a:extLst>
                <a:ext uri="{FF2B5EF4-FFF2-40B4-BE49-F238E27FC236}">
                  <a16:creationId xmlns:a16="http://schemas.microsoft.com/office/drawing/2014/main" id="{EC34D731-D5DC-42F2-846B-B8BA64E732D0}"/>
                </a:ext>
              </a:extLst>
            </p:cNvPr>
            <p:cNvSpPr/>
            <p:nvPr/>
          </p:nvSpPr>
          <p:spPr bwMode="auto">
            <a:xfrm>
              <a:off x="2014816" y="2163380"/>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42" name="Oval 1341">
              <a:extLst>
                <a:ext uri="{FF2B5EF4-FFF2-40B4-BE49-F238E27FC236}">
                  <a16:creationId xmlns:a16="http://schemas.microsoft.com/office/drawing/2014/main" id="{D9578BE4-96D3-4646-BE38-B24E6948929B}"/>
                </a:ext>
              </a:extLst>
            </p:cNvPr>
            <p:cNvSpPr/>
            <p:nvPr/>
          </p:nvSpPr>
          <p:spPr bwMode="auto">
            <a:xfrm>
              <a:off x="2221477" y="1788653"/>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44" name="Oval 1343">
              <a:extLst>
                <a:ext uri="{FF2B5EF4-FFF2-40B4-BE49-F238E27FC236}">
                  <a16:creationId xmlns:a16="http://schemas.microsoft.com/office/drawing/2014/main" id="{E4449237-E693-459A-8AEF-5873D4289C71}"/>
                </a:ext>
              </a:extLst>
            </p:cNvPr>
            <p:cNvSpPr/>
            <p:nvPr/>
          </p:nvSpPr>
          <p:spPr bwMode="auto">
            <a:xfrm>
              <a:off x="2253024" y="1610020"/>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45" name="Oval 1344">
              <a:extLst>
                <a:ext uri="{FF2B5EF4-FFF2-40B4-BE49-F238E27FC236}">
                  <a16:creationId xmlns:a16="http://schemas.microsoft.com/office/drawing/2014/main" id="{A6BF1E58-3179-49F0-ACB1-CA22D2E2B149}"/>
                </a:ext>
              </a:extLst>
            </p:cNvPr>
            <p:cNvSpPr/>
            <p:nvPr/>
          </p:nvSpPr>
          <p:spPr bwMode="auto">
            <a:xfrm>
              <a:off x="2413173" y="1741156"/>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46" name="Oval 1345">
              <a:extLst>
                <a:ext uri="{FF2B5EF4-FFF2-40B4-BE49-F238E27FC236}">
                  <a16:creationId xmlns:a16="http://schemas.microsoft.com/office/drawing/2014/main" id="{26C0B3E4-BE9C-4508-84BE-FE0CBA23DCBB}"/>
                </a:ext>
              </a:extLst>
            </p:cNvPr>
            <p:cNvSpPr/>
            <p:nvPr/>
          </p:nvSpPr>
          <p:spPr bwMode="auto">
            <a:xfrm>
              <a:off x="2505196" y="2045640"/>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47" name="Oval 1346">
              <a:extLst>
                <a:ext uri="{FF2B5EF4-FFF2-40B4-BE49-F238E27FC236}">
                  <a16:creationId xmlns:a16="http://schemas.microsoft.com/office/drawing/2014/main" id="{959344A8-EDD9-4B5F-90A7-A261541B374B}"/>
                </a:ext>
              </a:extLst>
            </p:cNvPr>
            <p:cNvSpPr/>
            <p:nvPr/>
          </p:nvSpPr>
          <p:spPr bwMode="auto">
            <a:xfrm>
              <a:off x="2697771" y="1894142"/>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48" name="Oval 1347">
              <a:extLst>
                <a:ext uri="{FF2B5EF4-FFF2-40B4-BE49-F238E27FC236}">
                  <a16:creationId xmlns:a16="http://schemas.microsoft.com/office/drawing/2014/main" id="{E6CF8274-91D5-41E3-A837-31B368207B4A}"/>
                </a:ext>
              </a:extLst>
            </p:cNvPr>
            <p:cNvSpPr/>
            <p:nvPr/>
          </p:nvSpPr>
          <p:spPr bwMode="auto">
            <a:xfrm>
              <a:off x="2785720" y="1581398"/>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49" name="Oval 1348">
              <a:extLst>
                <a:ext uri="{FF2B5EF4-FFF2-40B4-BE49-F238E27FC236}">
                  <a16:creationId xmlns:a16="http://schemas.microsoft.com/office/drawing/2014/main" id="{B397DBE9-15CC-42C6-A2F6-0251F6DE8EE7}"/>
                </a:ext>
              </a:extLst>
            </p:cNvPr>
            <p:cNvSpPr/>
            <p:nvPr/>
          </p:nvSpPr>
          <p:spPr bwMode="auto">
            <a:xfrm>
              <a:off x="3186363" y="1392716"/>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50" name="Oval 1349">
              <a:extLst>
                <a:ext uri="{FF2B5EF4-FFF2-40B4-BE49-F238E27FC236}">
                  <a16:creationId xmlns:a16="http://schemas.microsoft.com/office/drawing/2014/main" id="{25A9FDD9-9A40-416D-9230-7FAB4E2228FE}"/>
                </a:ext>
              </a:extLst>
            </p:cNvPr>
            <p:cNvSpPr/>
            <p:nvPr/>
          </p:nvSpPr>
          <p:spPr bwMode="auto">
            <a:xfrm>
              <a:off x="3657299" y="4415835"/>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52" name="Oval 1351">
              <a:extLst>
                <a:ext uri="{FF2B5EF4-FFF2-40B4-BE49-F238E27FC236}">
                  <a16:creationId xmlns:a16="http://schemas.microsoft.com/office/drawing/2014/main" id="{658319EE-B0E4-4367-9176-1F9E3D43982C}"/>
                </a:ext>
              </a:extLst>
            </p:cNvPr>
            <p:cNvSpPr/>
            <p:nvPr/>
          </p:nvSpPr>
          <p:spPr bwMode="auto">
            <a:xfrm>
              <a:off x="6171035" y="4784347"/>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53" name="Oval 1352">
              <a:extLst>
                <a:ext uri="{FF2B5EF4-FFF2-40B4-BE49-F238E27FC236}">
                  <a16:creationId xmlns:a16="http://schemas.microsoft.com/office/drawing/2014/main" id="{134014CA-E81A-4D2C-B03D-323E05707778}"/>
                </a:ext>
              </a:extLst>
            </p:cNvPr>
            <p:cNvSpPr/>
            <p:nvPr/>
          </p:nvSpPr>
          <p:spPr bwMode="auto">
            <a:xfrm>
              <a:off x="6517745" y="4452877"/>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54" name="Oval 1353">
              <a:extLst>
                <a:ext uri="{FF2B5EF4-FFF2-40B4-BE49-F238E27FC236}">
                  <a16:creationId xmlns:a16="http://schemas.microsoft.com/office/drawing/2014/main" id="{D07BD0DF-1637-45F1-BF96-F696CD64AF5C}"/>
                </a:ext>
              </a:extLst>
            </p:cNvPr>
            <p:cNvSpPr/>
            <p:nvPr/>
          </p:nvSpPr>
          <p:spPr bwMode="auto">
            <a:xfrm>
              <a:off x="5227449" y="1233804"/>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55" name="Oval 1354">
              <a:extLst>
                <a:ext uri="{FF2B5EF4-FFF2-40B4-BE49-F238E27FC236}">
                  <a16:creationId xmlns:a16="http://schemas.microsoft.com/office/drawing/2014/main" id="{94A70D77-80A8-4D94-8148-CBF179A8F455}"/>
                </a:ext>
              </a:extLst>
            </p:cNvPr>
            <p:cNvSpPr/>
            <p:nvPr/>
          </p:nvSpPr>
          <p:spPr bwMode="auto">
            <a:xfrm>
              <a:off x="5369262" y="1299156"/>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56" name="Oval 1355">
              <a:extLst>
                <a:ext uri="{FF2B5EF4-FFF2-40B4-BE49-F238E27FC236}">
                  <a16:creationId xmlns:a16="http://schemas.microsoft.com/office/drawing/2014/main" id="{F5184B04-78CC-4190-B831-C8EF5606E543}"/>
                </a:ext>
              </a:extLst>
            </p:cNvPr>
            <p:cNvSpPr/>
            <p:nvPr/>
          </p:nvSpPr>
          <p:spPr bwMode="auto">
            <a:xfrm>
              <a:off x="5524827" y="1264177"/>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57" name="Oval 1356">
              <a:extLst>
                <a:ext uri="{FF2B5EF4-FFF2-40B4-BE49-F238E27FC236}">
                  <a16:creationId xmlns:a16="http://schemas.microsoft.com/office/drawing/2014/main" id="{273A3B6B-D92C-41C6-A160-4D6752F170B9}"/>
                </a:ext>
              </a:extLst>
            </p:cNvPr>
            <p:cNvSpPr/>
            <p:nvPr/>
          </p:nvSpPr>
          <p:spPr bwMode="auto">
            <a:xfrm>
              <a:off x="5558498" y="1489211"/>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58" name="Oval 1357">
              <a:extLst>
                <a:ext uri="{FF2B5EF4-FFF2-40B4-BE49-F238E27FC236}">
                  <a16:creationId xmlns:a16="http://schemas.microsoft.com/office/drawing/2014/main" id="{256EB177-313B-44E6-9EDE-499BF145817B}"/>
                </a:ext>
              </a:extLst>
            </p:cNvPr>
            <p:cNvSpPr/>
            <p:nvPr/>
          </p:nvSpPr>
          <p:spPr bwMode="auto">
            <a:xfrm>
              <a:off x="5613954" y="1608989"/>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59" name="Oval 1358">
              <a:extLst>
                <a:ext uri="{FF2B5EF4-FFF2-40B4-BE49-F238E27FC236}">
                  <a16:creationId xmlns:a16="http://schemas.microsoft.com/office/drawing/2014/main" id="{0CF5DFA9-21C7-48BC-8D45-EA50E13904F9}"/>
                </a:ext>
              </a:extLst>
            </p:cNvPr>
            <p:cNvSpPr/>
            <p:nvPr/>
          </p:nvSpPr>
          <p:spPr bwMode="auto">
            <a:xfrm>
              <a:off x="5668884" y="1099004"/>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60" name="Oval 1359">
              <a:extLst>
                <a:ext uri="{FF2B5EF4-FFF2-40B4-BE49-F238E27FC236}">
                  <a16:creationId xmlns:a16="http://schemas.microsoft.com/office/drawing/2014/main" id="{066BADBB-C21F-43D3-9269-4F22B3A95BB1}"/>
                </a:ext>
              </a:extLst>
            </p:cNvPr>
            <p:cNvSpPr/>
            <p:nvPr/>
          </p:nvSpPr>
          <p:spPr bwMode="auto">
            <a:xfrm>
              <a:off x="5815664" y="1056558"/>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61" name="Oval 1360">
              <a:extLst>
                <a:ext uri="{FF2B5EF4-FFF2-40B4-BE49-F238E27FC236}">
                  <a16:creationId xmlns:a16="http://schemas.microsoft.com/office/drawing/2014/main" id="{1EE28437-4C5D-4194-A27B-A2DD2BCFBD2C}"/>
                </a:ext>
              </a:extLst>
            </p:cNvPr>
            <p:cNvSpPr/>
            <p:nvPr/>
          </p:nvSpPr>
          <p:spPr bwMode="auto">
            <a:xfrm>
              <a:off x="5648077" y="1304673"/>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62" name="Oval 1361">
              <a:extLst>
                <a:ext uri="{FF2B5EF4-FFF2-40B4-BE49-F238E27FC236}">
                  <a16:creationId xmlns:a16="http://schemas.microsoft.com/office/drawing/2014/main" id="{A3E009F9-2683-40C6-A318-3E4D20D61C7A}"/>
                </a:ext>
              </a:extLst>
            </p:cNvPr>
            <p:cNvSpPr/>
            <p:nvPr/>
          </p:nvSpPr>
          <p:spPr bwMode="auto">
            <a:xfrm>
              <a:off x="5881087" y="1397773"/>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63" name="Oval 1362">
              <a:extLst>
                <a:ext uri="{FF2B5EF4-FFF2-40B4-BE49-F238E27FC236}">
                  <a16:creationId xmlns:a16="http://schemas.microsoft.com/office/drawing/2014/main" id="{A7120215-2E97-481E-960A-449987822509}"/>
                </a:ext>
              </a:extLst>
            </p:cNvPr>
            <p:cNvSpPr/>
            <p:nvPr/>
          </p:nvSpPr>
          <p:spPr bwMode="auto">
            <a:xfrm>
              <a:off x="5947853" y="1289232"/>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64" name="Oval 1363">
              <a:extLst>
                <a:ext uri="{FF2B5EF4-FFF2-40B4-BE49-F238E27FC236}">
                  <a16:creationId xmlns:a16="http://schemas.microsoft.com/office/drawing/2014/main" id="{977CCC5C-E1D2-4D9C-96F8-13D4CA5AECB6}"/>
                </a:ext>
              </a:extLst>
            </p:cNvPr>
            <p:cNvSpPr/>
            <p:nvPr/>
          </p:nvSpPr>
          <p:spPr bwMode="auto">
            <a:xfrm>
              <a:off x="5830217" y="1270507"/>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65" name="Oval 1364">
              <a:extLst>
                <a:ext uri="{FF2B5EF4-FFF2-40B4-BE49-F238E27FC236}">
                  <a16:creationId xmlns:a16="http://schemas.microsoft.com/office/drawing/2014/main" id="{B68256E5-FB3A-4886-A8C7-D149ECB03E4F}"/>
                </a:ext>
              </a:extLst>
            </p:cNvPr>
            <p:cNvSpPr/>
            <p:nvPr/>
          </p:nvSpPr>
          <p:spPr bwMode="auto">
            <a:xfrm>
              <a:off x="5747427" y="1386789"/>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66" name="Oval 1365">
              <a:extLst>
                <a:ext uri="{FF2B5EF4-FFF2-40B4-BE49-F238E27FC236}">
                  <a16:creationId xmlns:a16="http://schemas.microsoft.com/office/drawing/2014/main" id="{EEA20CD3-C1F6-4132-82FD-3511785D65D7}"/>
                </a:ext>
              </a:extLst>
            </p:cNvPr>
            <p:cNvSpPr/>
            <p:nvPr/>
          </p:nvSpPr>
          <p:spPr bwMode="auto">
            <a:xfrm>
              <a:off x="5689999" y="1506567"/>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67" name="Oval 1366">
              <a:extLst>
                <a:ext uri="{FF2B5EF4-FFF2-40B4-BE49-F238E27FC236}">
                  <a16:creationId xmlns:a16="http://schemas.microsoft.com/office/drawing/2014/main" id="{96FC207F-C351-4797-9481-975D926DC9A5}"/>
                </a:ext>
              </a:extLst>
            </p:cNvPr>
            <p:cNvSpPr/>
            <p:nvPr/>
          </p:nvSpPr>
          <p:spPr bwMode="auto">
            <a:xfrm>
              <a:off x="5825176" y="1514053"/>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68" name="Oval 1367">
              <a:extLst>
                <a:ext uri="{FF2B5EF4-FFF2-40B4-BE49-F238E27FC236}">
                  <a16:creationId xmlns:a16="http://schemas.microsoft.com/office/drawing/2014/main" id="{BEDBC4F5-BFFE-44FC-9310-E09EFC6A2388}"/>
                </a:ext>
              </a:extLst>
            </p:cNvPr>
            <p:cNvSpPr/>
            <p:nvPr/>
          </p:nvSpPr>
          <p:spPr bwMode="auto">
            <a:xfrm>
              <a:off x="7390169" y="2465272"/>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69" name="Oval 1368">
              <a:extLst>
                <a:ext uri="{FF2B5EF4-FFF2-40B4-BE49-F238E27FC236}">
                  <a16:creationId xmlns:a16="http://schemas.microsoft.com/office/drawing/2014/main" id="{F12195DD-F84C-4111-9948-221383F3E722}"/>
                </a:ext>
              </a:extLst>
            </p:cNvPr>
            <p:cNvSpPr/>
            <p:nvPr/>
          </p:nvSpPr>
          <p:spPr bwMode="auto">
            <a:xfrm>
              <a:off x="7519995" y="2418362"/>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70" name="Oval 1369">
              <a:extLst>
                <a:ext uri="{FF2B5EF4-FFF2-40B4-BE49-F238E27FC236}">
                  <a16:creationId xmlns:a16="http://schemas.microsoft.com/office/drawing/2014/main" id="{353487B1-A4F9-4801-8EE4-DF93F9D0D03C}"/>
                </a:ext>
              </a:extLst>
            </p:cNvPr>
            <p:cNvSpPr/>
            <p:nvPr/>
          </p:nvSpPr>
          <p:spPr bwMode="auto">
            <a:xfrm>
              <a:off x="8178676" y="2558959"/>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71" name="Oval 1370">
              <a:extLst>
                <a:ext uri="{FF2B5EF4-FFF2-40B4-BE49-F238E27FC236}">
                  <a16:creationId xmlns:a16="http://schemas.microsoft.com/office/drawing/2014/main" id="{3D389276-8EFE-444E-A86E-0CA2F0DA0269}"/>
                </a:ext>
              </a:extLst>
            </p:cNvPr>
            <p:cNvSpPr/>
            <p:nvPr/>
          </p:nvSpPr>
          <p:spPr bwMode="auto">
            <a:xfrm>
              <a:off x="8285974" y="2647365"/>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72" name="Oval 1371">
              <a:extLst>
                <a:ext uri="{FF2B5EF4-FFF2-40B4-BE49-F238E27FC236}">
                  <a16:creationId xmlns:a16="http://schemas.microsoft.com/office/drawing/2014/main" id="{53A5A06F-D5AF-4C47-9395-D837CBD55691}"/>
                </a:ext>
              </a:extLst>
            </p:cNvPr>
            <p:cNvSpPr/>
            <p:nvPr/>
          </p:nvSpPr>
          <p:spPr bwMode="auto">
            <a:xfrm>
              <a:off x="8426198" y="2920183"/>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73" name="Oval 1372">
              <a:extLst>
                <a:ext uri="{FF2B5EF4-FFF2-40B4-BE49-F238E27FC236}">
                  <a16:creationId xmlns:a16="http://schemas.microsoft.com/office/drawing/2014/main" id="{B0335C0A-9D55-4B2F-AC50-08124AC7AB5C}"/>
                </a:ext>
              </a:extLst>
            </p:cNvPr>
            <p:cNvSpPr/>
            <p:nvPr/>
          </p:nvSpPr>
          <p:spPr bwMode="auto">
            <a:xfrm>
              <a:off x="9314237" y="3236945"/>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74" name="Oval 1373">
              <a:extLst>
                <a:ext uri="{FF2B5EF4-FFF2-40B4-BE49-F238E27FC236}">
                  <a16:creationId xmlns:a16="http://schemas.microsoft.com/office/drawing/2014/main" id="{FC7C8791-F701-4D34-8CA1-6B9083299792}"/>
                </a:ext>
              </a:extLst>
            </p:cNvPr>
            <p:cNvSpPr/>
            <p:nvPr/>
          </p:nvSpPr>
          <p:spPr bwMode="auto">
            <a:xfrm>
              <a:off x="9628811" y="2456537"/>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75" name="Oval 1374">
              <a:extLst>
                <a:ext uri="{FF2B5EF4-FFF2-40B4-BE49-F238E27FC236}">
                  <a16:creationId xmlns:a16="http://schemas.microsoft.com/office/drawing/2014/main" id="{DE4A2287-B6DE-4264-9ED8-BBA07FADE4B9}"/>
                </a:ext>
              </a:extLst>
            </p:cNvPr>
            <p:cNvSpPr/>
            <p:nvPr/>
          </p:nvSpPr>
          <p:spPr bwMode="auto">
            <a:xfrm>
              <a:off x="9819836" y="2214591"/>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76" name="Oval 1375">
              <a:extLst>
                <a:ext uri="{FF2B5EF4-FFF2-40B4-BE49-F238E27FC236}">
                  <a16:creationId xmlns:a16="http://schemas.microsoft.com/office/drawing/2014/main" id="{629738B4-EDFD-4A2D-A8A6-ACF90785D286}"/>
                </a:ext>
              </a:extLst>
            </p:cNvPr>
            <p:cNvSpPr/>
            <p:nvPr/>
          </p:nvSpPr>
          <p:spPr bwMode="auto">
            <a:xfrm>
              <a:off x="9465811" y="1725679"/>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77" name="Oval 1376">
              <a:extLst>
                <a:ext uri="{FF2B5EF4-FFF2-40B4-BE49-F238E27FC236}">
                  <a16:creationId xmlns:a16="http://schemas.microsoft.com/office/drawing/2014/main" id="{C01EE17F-D230-4F2A-BFCE-9C64EB6F8562}"/>
                </a:ext>
              </a:extLst>
            </p:cNvPr>
            <p:cNvSpPr/>
            <p:nvPr/>
          </p:nvSpPr>
          <p:spPr bwMode="auto">
            <a:xfrm>
              <a:off x="9903578" y="1859356"/>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78" name="Oval 1377">
              <a:extLst>
                <a:ext uri="{FF2B5EF4-FFF2-40B4-BE49-F238E27FC236}">
                  <a16:creationId xmlns:a16="http://schemas.microsoft.com/office/drawing/2014/main" id="{09425950-01F6-4994-92F7-837E26C9C875}"/>
                </a:ext>
              </a:extLst>
            </p:cNvPr>
            <p:cNvSpPr/>
            <p:nvPr/>
          </p:nvSpPr>
          <p:spPr bwMode="auto">
            <a:xfrm>
              <a:off x="10041285" y="1920013"/>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79" name="Oval 1378">
              <a:extLst>
                <a:ext uri="{FF2B5EF4-FFF2-40B4-BE49-F238E27FC236}">
                  <a16:creationId xmlns:a16="http://schemas.microsoft.com/office/drawing/2014/main" id="{65E489AA-29C4-4AA2-B2F5-6CCD827E69DC}"/>
                </a:ext>
              </a:extLst>
            </p:cNvPr>
            <p:cNvSpPr/>
            <p:nvPr/>
          </p:nvSpPr>
          <p:spPr bwMode="auto">
            <a:xfrm>
              <a:off x="10293163" y="1983343"/>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80" name="Oval 1379">
              <a:extLst>
                <a:ext uri="{FF2B5EF4-FFF2-40B4-BE49-F238E27FC236}">
                  <a16:creationId xmlns:a16="http://schemas.microsoft.com/office/drawing/2014/main" id="{03E9061A-7AC3-411C-BE45-E0C375B76A47}"/>
                </a:ext>
              </a:extLst>
            </p:cNvPr>
            <p:cNvSpPr/>
            <p:nvPr/>
          </p:nvSpPr>
          <p:spPr bwMode="auto">
            <a:xfrm>
              <a:off x="10438392" y="1948323"/>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81" name="Oval 1380">
              <a:extLst>
                <a:ext uri="{FF2B5EF4-FFF2-40B4-BE49-F238E27FC236}">
                  <a16:creationId xmlns:a16="http://schemas.microsoft.com/office/drawing/2014/main" id="{91DF1617-CED3-4DB3-9DC2-443E95A24E54}"/>
                </a:ext>
              </a:extLst>
            </p:cNvPr>
            <p:cNvSpPr/>
            <p:nvPr/>
          </p:nvSpPr>
          <p:spPr bwMode="auto">
            <a:xfrm>
              <a:off x="10590913" y="4988058"/>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82" name="Oval 1381">
              <a:extLst>
                <a:ext uri="{FF2B5EF4-FFF2-40B4-BE49-F238E27FC236}">
                  <a16:creationId xmlns:a16="http://schemas.microsoft.com/office/drawing/2014/main" id="{B536B03E-94FE-4621-90A7-C27A67E784A0}"/>
                </a:ext>
              </a:extLst>
            </p:cNvPr>
            <p:cNvSpPr/>
            <p:nvPr/>
          </p:nvSpPr>
          <p:spPr bwMode="auto">
            <a:xfrm>
              <a:off x="10730191" y="4592575"/>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83" name="Oval 1382">
              <a:extLst>
                <a:ext uri="{FF2B5EF4-FFF2-40B4-BE49-F238E27FC236}">
                  <a16:creationId xmlns:a16="http://schemas.microsoft.com/office/drawing/2014/main" id="{227728DB-F5BD-4C5E-9C07-A58403C9A161}"/>
                </a:ext>
              </a:extLst>
            </p:cNvPr>
            <p:cNvSpPr/>
            <p:nvPr/>
          </p:nvSpPr>
          <p:spPr bwMode="auto">
            <a:xfrm>
              <a:off x="10814834" y="4894404"/>
              <a:ext cx="102422" cy="102422"/>
            </a:xfrm>
            <a:prstGeom prst="ellipse">
              <a:avLst/>
            </a:prstGeom>
            <a:grpFill/>
            <a:ln w="28575">
              <a:solidFill>
                <a:schemeClr val="tx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161" name="Group 160">
            <a:extLst>
              <a:ext uri="{FF2B5EF4-FFF2-40B4-BE49-F238E27FC236}">
                <a16:creationId xmlns:a16="http://schemas.microsoft.com/office/drawing/2014/main" id="{48E78DD1-BE5A-4CB3-BA2E-D60586618E43}"/>
              </a:ext>
            </a:extLst>
          </p:cNvPr>
          <p:cNvGrpSpPr/>
          <p:nvPr/>
        </p:nvGrpSpPr>
        <p:grpSpPr>
          <a:xfrm>
            <a:off x="209878" y="5689406"/>
            <a:ext cx="1924993" cy="992917"/>
            <a:chOff x="462510" y="5503309"/>
            <a:chExt cx="1887419" cy="973536"/>
          </a:xfrm>
        </p:grpSpPr>
        <p:sp>
          <p:nvSpPr>
            <p:cNvPr id="162" name="TextBox 161">
              <a:extLst>
                <a:ext uri="{FF2B5EF4-FFF2-40B4-BE49-F238E27FC236}">
                  <a16:creationId xmlns:a16="http://schemas.microsoft.com/office/drawing/2014/main" id="{9141459B-62E3-419B-B3A2-F1D5FA33794F}"/>
                </a:ext>
              </a:extLst>
            </p:cNvPr>
            <p:cNvSpPr txBox="1"/>
            <p:nvPr/>
          </p:nvSpPr>
          <p:spPr>
            <a:xfrm>
              <a:off x="462510" y="5503309"/>
              <a:ext cx="1026563" cy="973536"/>
            </a:xfrm>
            <a:prstGeom prst="rect">
              <a:avLst/>
            </a:prstGeom>
            <a:noFill/>
          </p:spPr>
          <p:txBody>
            <a:bodyPr wrap="none" lIns="186521" tIns="149217" rIns="186521" bIns="149217" rtlCol="0">
              <a:spAutoFit/>
            </a:bodyPr>
            <a:lstStyle/>
            <a:p>
              <a:pPr defTabSz="951304">
                <a:lnSpc>
                  <a:spcPct val="90000"/>
                </a:lnSpc>
                <a:spcAft>
                  <a:spcPts val="612"/>
                </a:spcAft>
                <a:defRPr/>
              </a:pPr>
              <a:r>
                <a:rPr lang="en-US" sz="4896">
                  <a:gradFill>
                    <a:gsLst>
                      <a:gs pos="2917">
                        <a:srgbClr val="FFFFFF"/>
                      </a:gs>
                      <a:gs pos="30000">
                        <a:srgbClr val="FFFFFF"/>
                      </a:gs>
                    </a:gsLst>
                    <a:lin ang="5400000" scaled="0"/>
                  </a:gradFill>
                  <a:latin typeface="Segoe UI Light"/>
                </a:rPr>
                <a:t>54</a:t>
              </a:r>
            </a:p>
          </p:txBody>
        </p:sp>
        <p:sp>
          <p:nvSpPr>
            <p:cNvPr id="163" name="TextBox 162">
              <a:extLst>
                <a:ext uri="{FF2B5EF4-FFF2-40B4-BE49-F238E27FC236}">
                  <a16:creationId xmlns:a16="http://schemas.microsoft.com/office/drawing/2014/main" id="{2808DF24-58E5-4BE0-A962-FAD7CFBB3781}"/>
                </a:ext>
              </a:extLst>
            </p:cNvPr>
            <p:cNvSpPr txBox="1"/>
            <p:nvPr/>
          </p:nvSpPr>
          <p:spPr>
            <a:xfrm>
              <a:off x="1321762" y="5704809"/>
              <a:ext cx="1028167" cy="634533"/>
            </a:xfrm>
            <a:prstGeom prst="rect">
              <a:avLst/>
            </a:prstGeom>
            <a:noFill/>
          </p:spPr>
          <p:txBody>
            <a:bodyPr wrap="none" lIns="186521" tIns="149217" rIns="186521" bIns="149217" rtlCol="0">
              <a:spAutoFit/>
            </a:bodyPr>
            <a:lstStyle/>
            <a:p>
              <a:pPr defTabSz="951304">
                <a:lnSpc>
                  <a:spcPct val="90000"/>
                </a:lnSpc>
                <a:spcAft>
                  <a:spcPts val="612"/>
                </a:spcAft>
                <a:defRPr/>
              </a:pPr>
              <a:r>
                <a:rPr lang="en-US" sz="1224">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a:t>
              </a:r>
              <a:br>
                <a:rPr lang="en-US" sz="1224">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24">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REGIONS</a:t>
              </a:r>
            </a:p>
          </p:txBody>
        </p:sp>
      </p:grpSp>
      <p:sp>
        <p:nvSpPr>
          <p:cNvPr id="164" name="Freeform: Shape 163">
            <a:extLst>
              <a:ext uri="{FF2B5EF4-FFF2-40B4-BE49-F238E27FC236}">
                <a16:creationId xmlns:a16="http://schemas.microsoft.com/office/drawing/2014/main" id="{5D2C2F70-5890-42D8-968E-A8BCC202F89A}"/>
              </a:ext>
            </a:extLst>
          </p:cNvPr>
          <p:cNvSpPr/>
          <p:nvPr/>
        </p:nvSpPr>
        <p:spPr bwMode="auto">
          <a:xfrm>
            <a:off x="2359653" y="5645509"/>
            <a:ext cx="0" cy="932603"/>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algn="ctr" defTabSz="951304">
              <a:defRPr/>
            </a:pPr>
            <a:endParaRPr lang="en-US" sz="1632">
              <a:solidFill>
                <a:srgbClr val="FFFFFF"/>
              </a:solidFill>
              <a:latin typeface="Segoe UI Semilight"/>
            </a:endParaRPr>
          </a:p>
        </p:txBody>
      </p:sp>
      <p:sp>
        <p:nvSpPr>
          <p:cNvPr id="166" name="TextBox 165">
            <a:extLst>
              <a:ext uri="{FF2B5EF4-FFF2-40B4-BE49-F238E27FC236}">
                <a16:creationId xmlns:a16="http://schemas.microsoft.com/office/drawing/2014/main" id="{4ADE2BF3-88BD-44D3-80E3-E5AD46C491D9}"/>
              </a:ext>
            </a:extLst>
          </p:cNvPr>
          <p:cNvSpPr txBox="1"/>
          <p:nvPr/>
        </p:nvSpPr>
        <p:spPr>
          <a:xfrm>
            <a:off x="2285069" y="5689406"/>
            <a:ext cx="2019774" cy="992917"/>
          </a:xfrm>
          <a:prstGeom prst="rect">
            <a:avLst/>
          </a:prstGeom>
          <a:noFill/>
        </p:spPr>
        <p:txBody>
          <a:bodyPr wrap="none" lIns="186521" tIns="149217" rIns="186521" bIns="149217" rtlCol="0">
            <a:spAutoFit/>
          </a:bodyPr>
          <a:lstStyle/>
          <a:p>
            <a:pPr defTabSz="951304">
              <a:lnSpc>
                <a:spcPct val="90000"/>
              </a:lnSpc>
              <a:spcAft>
                <a:spcPts val="612"/>
              </a:spcAft>
              <a:defRPr/>
            </a:pPr>
            <a:r>
              <a:rPr lang="en-US" sz="4896">
                <a:gradFill>
                  <a:gsLst>
                    <a:gs pos="2917">
                      <a:srgbClr val="FFFFFF"/>
                    </a:gs>
                    <a:gs pos="30000">
                      <a:srgbClr val="FFFFFF"/>
                    </a:gs>
                  </a:gsLst>
                  <a:lin ang="5400000" scaled="0"/>
                </a:gradFill>
                <a:latin typeface="Segoe UI Light"/>
              </a:rPr>
              <a:t>100K+</a:t>
            </a:r>
          </a:p>
        </p:txBody>
      </p:sp>
      <p:sp>
        <p:nvSpPr>
          <p:cNvPr id="167" name="TextBox 166">
            <a:extLst>
              <a:ext uri="{FF2B5EF4-FFF2-40B4-BE49-F238E27FC236}">
                <a16:creationId xmlns:a16="http://schemas.microsoft.com/office/drawing/2014/main" id="{D6FB7AF9-E75F-44C2-88E2-7DB505681FF0}"/>
              </a:ext>
            </a:extLst>
          </p:cNvPr>
          <p:cNvSpPr txBox="1"/>
          <p:nvPr/>
        </p:nvSpPr>
        <p:spPr>
          <a:xfrm>
            <a:off x="4013609" y="5858914"/>
            <a:ext cx="1937898" cy="647165"/>
          </a:xfrm>
          <a:prstGeom prst="rect">
            <a:avLst/>
          </a:prstGeom>
          <a:noFill/>
        </p:spPr>
        <p:txBody>
          <a:bodyPr wrap="none" lIns="186521" tIns="149217" rIns="186521" bIns="149217" rtlCol="0">
            <a:spAutoFit/>
          </a:bodyPr>
          <a:lstStyle/>
          <a:p>
            <a:pPr defTabSz="951304">
              <a:lnSpc>
                <a:spcPct val="90000"/>
              </a:lnSpc>
              <a:spcAft>
                <a:spcPts val="612"/>
              </a:spcAft>
              <a:defRPr/>
            </a:pPr>
            <a:r>
              <a:rPr lang="en-US" sz="1224">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MILES OF  FIBER</a:t>
            </a:r>
            <a:br>
              <a:rPr lang="en-US" sz="1224">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24">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AND SUBSEA CABLES</a:t>
            </a:r>
          </a:p>
        </p:txBody>
      </p:sp>
      <p:sp>
        <p:nvSpPr>
          <p:cNvPr id="168" name="Freeform: Shape 167">
            <a:extLst>
              <a:ext uri="{FF2B5EF4-FFF2-40B4-BE49-F238E27FC236}">
                <a16:creationId xmlns:a16="http://schemas.microsoft.com/office/drawing/2014/main" id="{2C1D1506-3E3D-45B1-880C-052688D176E2}"/>
              </a:ext>
            </a:extLst>
          </p:cNvPr>
          <p:cNvSpPr/>
          <p:nvPr/>
        </p:nvSpPr>
        <p:spPr bwMode="auto">
          <a:xfrm>
            <a:off x="5900884" y="5707656"/>
            <a:ext cx="0" cy="932603"/>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algn="ctr" defTabSz="951304">
              <a:defRPr/>
            </a:pPr>
            <a:endParaRPr lang="en-US" sz="1428">
              <a:solidFill>
                <a:srgbClr val="FFFFFF"/>
              </a:solidFill>
              <a:latin typeface="Segoe UI Semilight"/>
            </a:endParaRPr>
          </a:p>
        </p:txBody>
      </p:sp>
      <p:grpSp>
        <p:nvGrpSpPr>
          <p:cNvPr id="169" name="Group 168">
            <a:extLst>
              <a:ext uri="{FF2B5EF4-FFF2-40B4-BE49-F238E27FC236}">
                <a16:creationId xmlns:a16="http://schemas.microsoft.com/office/drawing/2014/main" id="{7E5572D8-43BC-4D4B-8267-2C7F96A0F488}"/>
              </a:ext>
            </a:extLst>
          </p:cNvPr>
          <p:cNvGrpSpPr/>
          <p:nvPr/>
        </p:nvGrpSpPr>
        <p:grpSpPr>
          <a:xfrm>
            <a:off x="6012964" y="5689406"/>
            <a:ext cx="2179315" cy="992917"/>
            <a:chOff x="9392637" y="5453869"/>
            <a:chExt cx="2136777" cy="973536"/>
          </a:xfrm>
        </p:grpSpPr>
        <p:sp>
          <p:nvSpPr>
            <p:cNvPr id="170" name="TextBox 169">
              <a:extLst>
                <a:ext uri="{FF2B5EF4-FFF2-40B4-BE49-F238E27FC236}">
                  <a16:creationId xmlns:a16="http://schemas.microsoft.com/office/drawing/2014/main" id="{1406501B-CDF2-4ED3-A0E0-41CDD7B832A2}"/>
                </a:ext>
              </a:extLst>
            </p:cNvPr>
            <p:cNvSpPr txBox="1"/>
            <p:nvPr/>
          </p:nvSpPr>
          <p:spPr>
            <a:xfrm>
              <a:off x="9392637" y="5453869"/>
              <a:ext cx="1659750" cy="973536"/>
            </a:xfrm>
            <a:prstGeom prst="rect">
              <a:avLst/>
            </a:prstGeom>
            <a:noFill/>
          </p:spPr>
          <p:txBody>
            <a:bodyPr wrap="none" lIns="186521" tIns="149217" rIns="186521" bIns="149217" rtlCol="0">
              <a:spAutoFit/>
            </a:bodyPr>
            <a:lstStyle/>
            <a:p>
              <a:pPr defTabSz="951304">
                <a:lnSpc>
                  <a:spcPct val="90000"/>
                </a:lnSpc>
                <a:spcAft>
                  <a:spcPts val="612"/>
                </a:spcAft>
                <a:defRPr/>
              </a:pPr>
              <a:r>
                <a:rPr lang="en-US" sz="4896">
                  <a:gradFill>
                    <a:gsLst>
                      <a:gs pos="2917">
                        <a:srgbClr val="FFFFFF"/>
                      </a:gs>
                      <a:gs pos="30000">
                        <a:srgbClr val="FFFFFF"/>
                      </a:gs>
                    </a:gsLst>
                    <a:lin ang="5400000" scaled="0"/>
                  </a:gradFill>
                  <a:latin typeface="Segoe UI Light"/>
                </a:rPr>
                <a:t>140+</a:t>
              </a:r>
            </a:p>
          </p:txBody>
        </p:sp>
        <p:sp>
          <p:nvSpPr>
            <p:cNvPr id="171" name="TextBox 170">
              <a:extLst>
                <a:ext uri="{FF2B5EF4-FFF2-40B4-BE49-F238E27FC236}">
                  <a16:creationId xmlns:a16="http://schemas.microsoft.com/office/drawing/2014/main" id="{778994C2-A723-4743-AEDC-DA7309432A17}"/>
                </a:ext>
              </a:extLst>
            </p:cNvPr>
            <p:cNvSpPr txBox="1"/>
            <p:nvPr/>
          </p:nvSpPr>
          <p:spPr>
            <a:xfrm>
              <a:off x="10775361" y="5651091"/>
              <a:ext cx="754053" cy="634533"/>
            </a:xfrm>
            <a:prstGeom prst="rect">
              <a:avLst/>
            </a:prstGeom>
            <a:noFill/>
          </p:spPr>
          <p:txBody>
            <a:bodyPr wrap="none" lIns="186521" tIns="149217" rIns="186521" bIns="149217" rtlCol="0">
              <a:spAutoFit/>
            </a:bodyPr>
            <a:lstStyle/>
            <a:p>
              <a:pPr defTabSz="951304">
                <a:lnSpc>
                  <a:spcPct val="90000"/>
                </a:lnSpc>
                <a:spcAft>
                  <a:spcPts val="612"/>
                </a:spcAft>
                <a:defRPr/>
              </a:pPr>
              <a:r>
                <a:rPr lang="en-US" sz="1224">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EDGE</a:t>
              </a:r>
              <a:br>
                <a:rPr lang="en-US" sz="1224">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24">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SITES</a:t>
              </a:r>
            </a:p>
          </p:txBody>
        </p:sp>
      </p:grpSp>
      <p:grpSp>
        <p:nvGrpSpPr>
          <p:cNvPr id="584" name="Group 583">
            <a:extLst>
              <a:ext uri="{FF2B5EF4-FFF2-40B4-BE49-F238E27FC236}">
                <a16:creationId xmlns:a16="http://schemas.microsoft.com/office/drawing/2014/main" id="{5310CE5B-5C88-420C-A605-0CB84B23C94D}"/>
              </a:ext>
            </a:extLst>
          </p:cNvPr>
          <p:cNvGrpSpPr/>
          <p:nvPr/>
        </p:nvGrpSpPr>
        <p:grpSpPr>
          <a:xfrm>
            <a:off x="1123581" y="1149951"/>
            <a:ext cx="10659946" cy="4262947"/>
            <a:chOff x="1138195" y="918757"/>
            <a:chExt cx="10555561" cy="4221797"/>
          </a:xfrm>
          <a:solidFill>
            <a:srgbClr val="FFFF00"/>
          </a:solidFill>
        </p:grpSpPr>
        <p:sp>
          <p:nvSpPr>
            <p:cNvPr id="585" name="Freeform: Shape 584">
              <a:extLst>
                <a:ext uri="{FF2B5EF4-FFF2-40B4-BE49-F238E27FC236}">
                  <a16:creationId xmlns:a16="http://schemas.microsoft.com/office/drawing/2014/main" id="{5F0EFB44-AB3C-44DD-86D1-6AB63FD611B9}"/>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86" name="Freeform: Shape 585">
              <a:extLst>
                <a:ext uri="{FF2B5EF4-FFF2-40B4-BE49-F238E27FC236}">
                  <a16:creationId xmlns:a16="http://schemas.microsoft.com/office/drawing/2014/main" id="{0F28D8CD-0C2A-4B7F-8F77-5C9E4D4F0220}"/>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87" name="Freeform: Shape 586">
              <a:extLst>
                <a:ext uri="{FF2B5EF4-FFF2-40B4-BE49-F238E27FC236}">
                  <a16:creationId xmlns:a16="http://schemas.microsoft.com/office/drawing/2014/main" id="{1D62E06A-18BA-422E-96E4-DA4B367818C9}"/>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88" name="Freeform: Shape 587">
              <a:extLst>
                <a:ext uri="{FF2B5EF4-FFF2-40B4-BE49-F238E27FC236}">
                  <a16:creationId xmlns:a16="http://schemas.microsoft.com/office/drawing/2014/main" id="{354D2704-2939-4948-A972-DB74602ADD6E}"/>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89" name="Freeform: Shape 588">
              <a:extLst>
                <a:ext uri="{FF2B5EF4-FFF2-40B4-BE49-F238E27FC236}">
                  <a16:creationId xmlns:a16="http://schemas.microsoft.com/office/drawing/2014/main" id="{CBEEFBC1-A1B4-4ACD-9C93-975FD97E7EB1}"/>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90" name="Freeform: Shape 589">
              <a:extLst>
                <a:ext uri="{FF2B5EF4-FFF2-40B4-BE49-F238E27FC236}">
                  <a16:creationId xmlns:a16="http://schemas.microsoft.com/office/drawing/2014/main" id="{30BA7187-7466-4AF6-B09E-22D8E7FFCFA8}"/>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91" name="Freeform: Shape 590">
              <a:extLst>
                <a:ext uri="{FF2B5EF4-FFF2-40B4-BE49-F238E27FC236}">
                  <a16:creationId xmlns:a16="http://schemas.microsoft.com/office/drawing/2014/main" id="{B1B0173F-23AE-4371-9CD4-8DE3043B2467}"/>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92" name="Freeform: Shape 591">
              <a:extLst>
                <a:ext uri="{FF2B5EF4-FFF2-40B4-BE49-F238E27FC236}">
                  <a16:creationId xmlns:a16="http://schemas.microsoft.com/office/drawing/2014/main" id="{EE8808E3-DC15-43C5-BCB0-B1251D391136}"/>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93" name="Freeform: Shape 592">
              <a:extLst>
                <a:ext uri="{FF2B5EF4-FFF2-40B4-BE49-F238E27FC236}">
                  <a16:creationId xmlns:a16="http://schemas.microsoft.com/office/drawing/2014/main" id="{D7D9025A-4951-4D58-868C-0985CF80753A}"/>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94" name="Freeform: Shape 593">
              <a:extLst>
                <a:ext uri="{FF2B5EF4-FFF2-40B4-BE49-F238E27FC236}">
                  <a16:creationId xmlns:a16="http://schemas.microsoft.com/office/drawing/2014/main" id="{F874267F-E711-43D0-AC74-813EB7613023}"/>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95" name="Freeform: Shape 594">
              <a:extLst>
                <a:ext uri="{FF2B5EF4-FFF2-40B4-BE49-F238E27FC236}">
                  <a16:creationId xmlns:a16="http://schemas.microsoft.com/office/drawing/2014/main" id="{D53C9465-7032-497E-818A-7D76D16197D2}"/>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96" name="Freeform: Shape 595">
              <a:extLst>
                <a:ext uri="{FF2B5EF4-FFF2-40B4-BE49-F238E27FC236}">
                  <a16:creationId xmlns:a16="http://schemas.microsoft.com/office/drawing/2014/main" id="{DEF75783-50C0-41F6-ACE0-090DA78FEAA3}"/>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97" name="Freeform: Shape 596">
              <a:extLst>
                <a:ext uri="{FF2B5EF4-FFF2-40B4-BE49-F238E27FC236}">
                  <a16:creationId xmlns:a16="http://schemas.microsoft.com/office/drawing/2014/main" id="{7B3C1AA7-26A1-469A-BD9F-EED724AA78C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98" name="Freeform: Shape 597">
              <a:extLst>
                <a:ext uri="{FF2B5EF4-FFF2-40B4-BE49-F238E27FC236}">
                  <a16:creationId xmlns:a16="http://schemas.microsoft.com/office/drawing/2014/main" id="{955D6055-9D30-4DB3-AEF6-AD9B7298962F}"/>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599" name="Freeform: Shape 598">
              <a:extLst>
                <a:ext uri="{FF2B5EF4-FFF2-40B4-BE49-F238E27FC236}">
                  <a16:creationId xmlns:a16="http://schemas.microsoft.com/office/drawing/2014/main" id="{36A9FEA6-B717-4245-B91F-5955EE9ED272}"/>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00" name="Freeform: Shape 599">
              <a:extLst>
                <a:ext uri="{FF2B5EF4-FFF2-40B4-BE49-F238E27FC236}">
                  <a16:creationId xmlns:a16="http://schemas.microsoft.com/office/drawing/2014/main" id="{7E429702-43CE-47CA-A660-A39590713FBF}"/>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01" name="Freeform: Shape 600">
              <a:extLst>
                <a:ext uri="{FF2B5EF4-FFF2-40B4-BE49-F238E27FC236}">
                  <a16:creationId xmlns:a16="http://schemas.microsoft.com/office/drawing/2014/main" id="{AA68AD43-259E-4045-AB07-542EE0798596}"/>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02" name="Freeform: Shape 601">
              <a:extLst>
                <a:ext uri="{FF2B5EF4-FFF2-40B4-BE49-F238E27FC236}">
                  <a16:creationId xmlns:a16="http://schemas.microsoft.com/office/drawing/2014/main" id="{94EEF74F-896B-4C1D-9594-48F7E00250ED}"/>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03" name="Freeform: Shape 602">
              <a:extLst>
                <a:ext uri="{FF2B5EF4-FFF2-40B4-BE49-F238E27FC236}">
                  <a16:creationId xmlns:a16="http://schemas.microsoft.com/office/drawing/2014/main" id="{136A7F40-D649-4718-A9DF-5C7AC9758E74}"/>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04" name="Freeform: Shape 603">
              <a:extLst>
                <a:ext uri="{FF2B5EF4-FFF2-40B4-BE49-F238E27FC236}">
                  <a16:creationId xmlns:a16="http://schemas.microsoft.com/office/drawing/2014/main" id="{BAC26EE1-71EB-45C5-A647-4D198E8F2904}"/>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05" name="Freeform: Shape 604">
              <a:extLst>
                <a:ext uri="{FF2B5EF4-FFF2-40B4-BE49-F238E27FC236}">
                  <a16:creationId xmlns:a16="http://schemas.microsoft.com/office/drawing/2014/main" id="{18E340B4-95BB-441A-B132-A3010A00C6A9}"/>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06" name="Freeform: Shape 605">
              <a:extLst>
                <a:ext uri="{FF2B5EF4-FFF2-40B4-BE49-F238E27FC236}">
                  <a16:creationId xmlns:a16="http://schemas.microsoft.com/office/drawing/2014/main" id="{CB468350-DE82-474E-902B-0BA7A09C2313}"/>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07" name="Freeform: Shape 606">
              <a:extLst>
                <a:ext uri="{FF2B5EF4-FFF2-40B4-BE49-F238E27FC236}">
                  <a16:creationId xmlns:a16="http://schemas.microsoft.com/office/drawing/2014/main" id="{14CC5BD6-A6A1-45E6-888F-DEE67A01516D}"/>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08" name="Freeform: Shape 607">
              <a:extLst>
                <a:ext uri="{FF2B5EF4-FFF2-40B4-BE49-F238E27FC236}">
                  <a16:creationId xmlns:a16="http://schemas.microsoft.com/office/drawing/2014/main" id="{174286DE-AB65-4480-A316-8356A1336968}"/>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09" name="Freeform: Shape 608">
              <a:extLst>
                <a:ext uri="{FF2B5EF4-FFF2-40B4-BE49-F238E27FC236}">
                  <a16:creationId xmlns:a16="http://schemas.microsoft.com/office/drawing/2014/main" id="{A06E7E4A-3A42-4F00-853C-0B456E0E915D}"/>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10" name="Freeform: Shape 609">
              <a:extLst>
                <a:ext uri="{FF2B5EF4-FFF2-40B4-BE49-F238E27FC236}">
                  <a16:creationId xmlns:a16="http://schemas.microsoft.com/office/drawing/2014/main" id="{C49525A9-B0C5-4DDE-BFEB-3D0E8FFED812}"/>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11" name="Freeform: Shape 610">
              <a:extLst>
                <a:ext uri="{FF2B5EF4-FFF2-40B4-BE49-F238E27FC236}">
                  <a16:creationId xmlns:a16="http://schemas.microsoft.com/office/drawing/2014/main" id="{41613119-3D66-4744-B6AE-32E5D71D56EE}"/>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12" name="Freeform: Shape 611">
              <a:extLst>
                <a:ext uri="{FF2B5EF4-FFF2-40B4-BE49-F238E27FC236}">
                  <a16:creationId xmlns:a16="http://schemas.microsoft.com/office/drawing/2014/main" id="{0382E9F7-CB63-4E84-920D-FDE0630FFAC8}"/>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13" name="Freeform: Shape 612">
              <a:extLst>
                <a:ext uri="{FF2B5EF4-FFF2-40B4-BE49-F238E27FC236}">
                  <a16:creationId xmlns:a16="http://schemas.microsoft.com/office/drawing/2014/main" id="{30867E2B-F8A3-4A65-928E-53A7C8D9DECD}"/>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14" name="Freeform: Shape 613">
              <a:extLst>
                <a:ext uri="{FF2B5EF4-FFF2-40B4-BE49-F238E27FC236}">
                  <a16:creationId xmlns:a16="http://schemas.microsoft.com/office/drawing/2014/main" id="{9CEE9761-A5DC-4D56-80FA-3945AE7C5458}"/>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15" name="Freeform: Shape 614">
              <a:extLst>
                <a:ext uri="{FF2B5EF4-FFF2-40B4-BE49-F238E27FC236}">
                  <a16:creationId xmlns:a16="http://schemas.microsoft.com/office/drawing/2014/main" id="{84AF3A69-C86B-4026-AFE0-4A8984652E41}"/>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16" name="Freeform: Shape 615">
              <a:extLst>
                <a:ext uri="{FF2B5EF4-FFF2-40B4-BE49-F238E27FC236}">
                  <a16:creationId xmlns:a16="http://schemas.microsoft.com/office/drawing/2014/main" id="{98D4099F-3410-4F8C-8F59-A03BC66615F9}"/>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17" name="Freeform: Shape 616">
              <a:extLst>
                <a:ext uri="{FF2B5EF4-FFF2-40B4-BE49-F238E27FC236}">
                  <a16:creationId xmlns:a16="http://schemas.microsoft.com/office/drawing/2014/main" id="{D40A97F3-B9E2-44CE-B499-B953EA5833C6}"/>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18" name="Freeform: Shape 617">
              <a:extLst>
                <a:ext uri="{FF2B5EF4-FFF2-40B4-BE49-F238E27FC236}">
                  <a16:creationId xmlns:a16="http://schemas.microsoft.com/office/drawing/2014/main" id="{5666863A-DFFB-4C4D-890D-F41549487570}"/>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19" name="Freeform: Shape 618">
              <a:extLst>
                <a:ext uri="{FF2B5EF4-FFF2-40B4-BE49-F238E27FC236}">
                  <a16:creationId xmlns:a16="http://schemas.microsoft.com/office/drawing/2014/main" id="{F4FD19B5-06B9-4854-A2B6-8144170A54BE}"/>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20" name="Freeform: Shape 619">
              <a:extLst>
                <a:ext uri="{FF2B5EF4-FFF2-40B4-BE49-F238E27FC236}">
                  <a16:creationId xmlns:a16="http://schemas.microsoft.com/office/drawing/2014/main" id="{4C4EEACE-5010-457A-AE6F-32D4336E345F}"/>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21" name="Freeform: Shape 620">
              <a:extLst>
                <a:ext uri="{FF2B5EF4-FFF2-40B4-BE49-F238E27FC236}">
                  <a16:creationId xmlns:a16="http://schemas.microsoft.com/office/drawing/2014/main" id="{B048F890-3D7D-4821-9979-7ADCB28A7012}"/>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22" name="Freeform: Shape 621">
              <a:extLst>
                <a:ext uri="{FF2B5EF4-FFF2-40B4-BE49-F238E27FC236}">
                  <a16:creationId xmlns:a16="http://schemas.microsoft.com/office/drawing/2014/main" id="{83A669CF-4DA9-43EE-8B67-6F4B09D7E076}"/>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23" name="Freeform: Shape 622">
              <a:extLst>
                <a:ext uri="{FF2B5EF4-FFF2-40B4-BE49-F238E27FC236}">
                  <a16:creationId xmlns:a16="http://schemas.microsoft.com/office/drawing/2014/main" id="{CF501347-2563-45B4-986B-A4E5DD37F85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24" name="Freeform: Shape 623">
              <a:extLst>
                <a:ext uri="{FF2B5EF4-FFF2-40B4-BE49-F238E27FC236}">
                  <a16:creationId xmlns:a16="http://schemas.microsoft.com/office/drawing/2014/main" id="{E978521F-EE6E-4B47-B2E2-E1A4BED2EEED}"/>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25" name="Freeform: Shape 624">
              <a:extLst>
                <a:ext uri="{FF2B5EF4-FFF2-40B4-BE49-F238E27FC236}">
                  <a16:creationId xmlns:a16="http://schemas.microsoft.com/office/drawing/2014/main" id="{4A1CB5AC-899F-4EAC-B59D-BE643B15997D}"/>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26" name="Freeform: Shape 625">
              <a:extLst>
                <a:ext uri="{FF2B5EF4-FFF2-40B4-BE49-F238E27FC236}">
                  <a16:creationId xmlns:a16="http://schemas.microsoft.com/office/drawing/2014/main" id="{0C38E47B-4747-4D08-AD36-17084B543BBD}"/>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27" name="Freeform: Shape 626">
              <a:extLst>
                <a:ext uri="{FF2B5EF4-FFF2-40B4-BE49-F238E27FC236}">
                  <a16:creationId xmlns:a16="http://schemas.microsoft.com/office/drawing/2014/main" id="{956316F6-2DE2-45AF-A0D3-F8F811FD9C46}"/>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28" name="Freeform: Shape 627">
              <a:extLst>
                <a:ext uri="{FF2B5EF4-FFF2-40B4-BE49-F238E27FC236}">
                  <a16:creationId xmlns:a16="http://schemas.microsoft.com/office/drawing/2014/main" id="{1FB860FA-BF9B-4A73-891C-1AF00DCDECE1}"/>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29" name="Freeform: Shape 628">
              <a:extLst>
                <a:ext uri="{FF2B5EF4-FFF2-40B4-BE49-F238E27FC236}">
                  <a16:creationId xmlns:a16="http://schemas.microsoft.com/office/drawing/2014/main" id="{F8556460-775A-47B8-A6CB-232E2D89B34B}"/>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30" name="Freeform: Shape 629">
              <a:extLst>
                <a:ext uri="{FF2B5EF4-FFF2-40B4-BE49-F238E27FC236}">
                  <a16:creationId xmlns:a16="http://schemas.microsoft.com/office/drawing/2014/main" id="{078C9C89-C52B-4419-A8B6-A4B835374367}"/>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31" name="Freeform: Shape 630">
              <a:extLst>
                <a:ext uri="{FF2B5EF4-FFF2-40B4-BE49-F238E27FC236}">
                  <a16:creationId xmlns:a16="http://schemas.microsoft.com/office/drawing/2014/main" id="{9FA22E4D-0AC7-4FF8-B79D-32EE0734BA88}"/>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32" name="Freeform: Shape 631">
              <a:extLst>
                <a:ext uri="{FF2B5EF4-FFF2-40B4-BE49-F238E27FC236}">
                  <a16:creationId xmlns:a16="http://schemas.microsoft.com/office/drawing/2014/main" id="{3BD51ADD-0DAB-450B-A023-AA5A093AE671}"/>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33" name="Freeform: Shape 632">
              <a:extLst>
                <a:ext uri="{FF2B5EF4-FFF2-40B4-BE49-F238E27FC236}">
                  <a16:creationId xmlns:a16="http://schemas.microsoft.com/office/drawing/2014/main" id="{A39CB3E0-4FCB-474D-AC45-ECA73E8A26B1}"/>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34" name="Freeform: Shape 633">
              <a:extLst>
                <a:ext uri="{FF2B5EF4-FFF2-40B4-BE49-F238E27FC236}">
                  <a16:creationId xmlns:a16="http://schemas.microsoft.com/office/drawing/2014/main" id="{A8D18164-FCD2-4B59-BC68-BB1DA31A1A25}"/>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35" name="Freeform: Shape 634">
              <a:extLst>
                <a:ext uri="{FF2B5EF4-FFF2-40B4-BE49-F238E27FC236}">
                  <a16:creationId xmlns:a16="http://schemas.microsoft.com/office/drawing/2014/main" id="{E126C16F-1DE6-4697-9FED-EECA4A68407C}"/>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36" name="Freeform: Shape 635">
              <a:extLst>
                <a:ext uri="{FF2B5EF4-FFF2-40B4-BE49-F238E27FC236}">
                  <a16:creationId xmlns:a16="http://schemas.microsoft.com/office/drawing/2014/main" id="{F9B4F40B-7441-463C-B2CC-77402606A187}"/>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37" name="Freeform: Shape 636">
              <a:extLst>
                <a:ext uri="{FF2B5EF4-FFF2-40B4-BE49-F238E27FC236}">
                  <a16:creationId xmlns:a16="http://schemas.microsoft.com/office/drawing/2014/main" id="{672C0E69-0F78-4B3C-8131-B6A15F0040F9}"/>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38" name="Freeform: Shape 637">
              <a:extLst>
                <a:ext uri="{FF2B5EF4-FFF2-40B4-BE49-F238E27FC236}">
                  <a16:creationId xmlns:a16="http://schemas.microsoft.com/office/drawing/2014/main" id="{224631D0-84D4-4F78-ADC8-C323D1ACEFB2}"/>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39" name="Freeform: Shape 638">
              <a:extLst>
                <a:ext uri="{FF2B5EF4-FFF2-40B4-BE49-F238E27FC236}">
                  <a16:creationId xmlns:a16="http://schemas.microsoft.com/office/drawing/2014/main" id="{AEDDB0C0-F3D8-46C7-BEA4-5EA4A2C7B728}"/>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40" name="Freeform: Shape 639">
              <a:extLst>
                <a:ext uri="{FF2B5EF4-FFF2-40B4-BE49-F238E27FC236}">
                  <a16:creationId xmlns:a16="http://schemas.microsoft.com/office/drawing/2014/main" id="{ECB5BB83-76FF-430F-B3A8-F62FE8A71074}"/>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41" name="Freeform: Shape 640">
              <a:extLst>
                <a:ext uri="{FF2B5EF4-FFF2-40B4-BE49-F238E27FC236}">
                  <a16:creationId xmlns:a16="http://schemas.microsoft.com/office/drawing/2014/main" id="{02DC6232-F0FC-47E3-A65C-86C1A3ADBA70}"/>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42" name="Freeform: Shape 641">
              <a:extLst>
                <a:ext uri="{FF2B5EF4-FFF2-40B4-BE49-F238E27FC236}">
                  <a16:creationId xmlns:a16="http://schemas.microsoft.com/office/drawing/2014/main" id="{3ACD6FEE-195F-4ED0-934F-7600DED21A42}"/>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43" name="Freeform: Shape 642">
              <a:extLst>
                <a:ext uri="{FF2B5EF4-FFF2-40B4-BE49-F238E27FC236}">
                  <a16:creationId xmlns:a16="http://schemas.microsoft.com/office/drawing/2014/main" id="{FB17A16A-FF18-49C8-BB03-FEF777BD6FC9}"/>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44" name="Freeform: Shape 643">
              <a:extLst>
                <a:ext uri="{FF2B5EF4-FFF2-40B4-BE49-F238E27FC236}">
                  <a16:creationId xmlns:a16="http://schemas.microsoft.com/office/drawing/2014/main" id="{4F29C627-B2EE-4FF4-92F4-3BA23A21B59E}"/>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45" name="Freeform: Shape 644">
              <a:extLst>
                <a:ext uri="{FF2B5EF4-FFF2-40B4-BE49-F238E27FC236}">
                  <a16:creationId xmlns:a16="http://schemas.microsoft.com/office/drawing/2014/main" id="{B5203C6B-53C6-4355-81CB-A229E58EB869}"/>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46" name="Freeform: Shape 645">
              <a:extLst>
                <a:ext uri="{FF2B5EF4-FFF2-40B4-BE49-F238E27FC236}">
                  <a16:creationId xmlns:a16="http://schemas.microsoft.com/office/drawing/2014/main" id="{49297F5A-3FA9-4DC4-BD1D-08E34459002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47" name="Freeform: Shape 646">
              <a:extLst>
                <a:ext uri="{FF2B5EF4-FFF2-40B4-BE49-F238E27FC236}">
                  <a16:creationId xmlns:a16="http://schemas.microsoft.com/office/drawing/2014/main" id="{E8A522B4-B889-468C-9654-DCA043CE5271}"/>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48" name="Freeform: Shape 647">
              <a:extLst>
                <a:ext uri="{FF2B5EF4-FFF2-40B4-BE49-F238E27FC236}">
                  <a16:creationId xmlns:a16="http://schemas.microsoft.com/office/drawing/2014/main" id="{962060B9-7BCD-4313-BDA9-A601D8525ADD}"/>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49" name="Freeform: Shape 648">
              <a:extLst>
                <a:ext uri="{FF2B5EF4-FFF2-40B4-BE49-F238E27FC236}">
                  <a16:creationId xmlns:a16="http://schemas.microsoft.com/office/drawing/2014/main" id="{305D76CF-7703-475E-BB29-DF13AF7D0573}"/>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50" name="Freeform: Shape 649">
              <a:extLst>
                <a:ext uri="{FF2B5EF4-FFF2-40B4-BE49-F238E27FC236}">
                  <a16:creationId xmlns:a16="http://schemas.microsoft.com/office/drawing/2014/main" id="{136D8861-20F8-459F-BD11-ED9B054E9118}"/>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51" name="Freeform: Shape 650">
              <a:extLst>
                <a:ext uri="{FF2B5EF4-FFF2-40B4-BE49-F238E27FC236}">
                  <a16:creationId xmlns:a16="http://schemas.microsoft.com/office/drawing/2014/main" id="{A25A85BD-64C9-4B04-BC41-2B00452561AC}"/>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52" name="Freeform: Shape 651">
              <a:extLst>
                <a:ext uri="{FF2B5EF4-FFF2-40B4-BE49-F238E27FC236}">
                  <a16:creationId xmlns:a16="http://schemas.microsoft.com/office/drawing/2014/main" id="{0C5E48A7-21B3-40E7-A60E-A8860B494AAC}"/>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53" name="Freeform: Shape 652">
              <a:extLst>
                <a:ext uri="{FF2B5EF4-FFF2-40B4-BE49-F238E27FC236}">
                  <a16:creationId xmlns:a16="http://schemas.microsoft.com/office/drawing/2014/main" id="{E46A9D50-15EB-4535-8027-AFC1A4053705}"/>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54" name="Freeform: Shape 653">
              <a:extLst>
                <a:ext uri="{FF2B5EF4-FFF2-40B4-BE49-F238E27FC236}">
                  <a16:creationId xmlns:a16="http://schemas.microsoft.com/office/drawing/2014/main" id="{E4394058-A41D-44CF-A957-51C3663BEEB5}"/>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55" name="Freeform: Shape 654">
              <a:extLst>
                <a:ext uri="{FF2B5EF4-FFF2-40B4-BE49-F238E27FC236}">
                  <a16:creationId xmlns:a16="http://schemas.microsoft.com/office/drawing/2014/main" id="{BEFC885E-13D4-4316-9377-002B6A99EB38}"/>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56" name="Freeform: Shape 655">
              <a:extLst>
                <a:ext uri="{FF2B5EF4-FFF2-40B4-BE49-F238E27FC236}">
                  <a16:creationId xmlns:a16="http://schemas.microsoft.com/office/drawing/2014/main" id="{104ABA5B-B9FF-4367-B361-0BDD7D6CC0CA}"/>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57" name="Freeform: Shape 656">
              <a:extLst>
                <a:ext uri="{FF2B5EF4-FFF2-40B4-BE49-F238E27FC236}">
                  <a16:creationId xmlns:a16="http://schemas.microsoft.com/office/drawing/2014/main" id="{2A46A3A1-D134-445D-8B5E-F86C2AB7A524}"/>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58" name="Freeform: Shape 657">
              <a:extLst>
                <a:ext uri="{FF2B5EF4-FFF2-40B4-BE49-F238E27FC236}">
                  <a16:creationId xmlns:a16="http://schemas.microsoft.com/office/drawing/2014/main" id="{07F9FB6C-61A9-416C-9F0A-3425E2C028CC}"/>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59" name="Freeform: Shape 658">
              <a:extLst>
                <a:ext uri="{FF2B5EF4-FFF2-40B4-BE49-F238E27FC236}">
                  <a16:creationId xmlns:a16="http://schemas.microsoft.com/office/drawing/2014/main" id="{51F08047-C21F-40EA-B868-753C224F72D0}"/>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60" name="Freeform: Shape 659">
              <a:extLst>
                <a:ext uri="{FF2B5EF4-FFF2-40B4-BE49-F238E27FC236}">
                  <a16:creationId xmlns:a16="http://schemas.microsoft.com/office/drawing/2014/main" id="{085945BA-9223-4D7F-8C31-9D86F53A9156}"/>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61" name="Freeform: Shape 660">
              <a:extLst>
                <a:ext uri="{FF2B5EF4-FFF2-40B4-BE49-F238E27FC236}">
                  <a16:creationId xmlns:a16="http://schemas.microsoft.com/office/drawing/2014/main" id="{32199C5A-0661-4727-8540-77B8854DC1CA}"/>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62" name="Freeform: Shape 661">
              <a:extLst>
                <a:ext uri="{FF2B5EF4-FFF2-40B4-BE49-F238E27FC236}">
                  <a16:creationId xmlns:a16="http://schemas.microsoft.com/office/drawing/2014/main" id="{719C8A02-4EF9-4055-8C0A-CEC47AFD000B}"/>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63" name="Freeform: Shape 662">
              <a:extLst>
                <a:ext uri="{FF2B5EF4-FFF2-40B4-BE49-F238E27FC236}">
                  <a16:creationId xmlns:a16="http://schemas.microsoft.com/office/drawing/2014/main" id="{8B3E51D4-0BB8-4FB1-B346-D45044BDBE14}"/>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64" name="Freeform: Shape 663">
              <a:extLst>
                <a:ext uri="{FF2B5EF4-FFF2-40B4-BE49-F238E27FC236}">
                  <a16:creationId xmlns:a16="http://schemas.microsoft.com/office/drawing/2014/main" id="{D0743CE1-0E94-4364-836D-5AC2732432DB}"/>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65" name="Freeform: Shape 664">
              <a:extLst>
                <a:ext uri="{FF2B5EF4-FFF2-40B4-BE49-F238E27FC236}">
                  <a16:creationId xmlns:a16="http://schemas.microsoft.com/office/drawing/2014/main" id="{97B1B3F0-DA91-4471-880D-BA73303273B4}"/>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66" name="Freeform: Shape 665">
              <a:extLst>
                <a:ext uri="{FF2B5EF4-FFF2-40B4-BE49-F238E27FC236}">
                  <a16:creationId xmlns:a16="http://schemas.microsoft.com/office/drawing/2014/main" id="{0D80C485-10C2-4982-B07F-52E3DC694FC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67" name="Freeform: Shape 666">
              <a:extLst>
                <a:ext uri="{FF2B5EF4-FFF2-40B4-BE49-F238E27FC236}">
                  <a16:creationId xmlns:a16="http://schemas.microsoft.com/office/drawing/2014/main" id="{B577E44B-1DD9-430C-A2CE-3A0DB450C979}"/>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68" name="Freeform: Shape 667">
              <a:extLst>
                <a:ext uri="{FF2B5EF4-FFF2-40B4-BE49-F238E27FC236}">
                  <a16:creationId xmlns:a16="http://schemas.microsoft.com/office/drawing/2014/main" id="{EC049292-059E-48A5-9871-9C6BAFB480F7}"/>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69" name="Freeform: Shape 668">
              <a:extLst>
                <a:ext uri="{FF2B5EF4-FFF2-40B4-BE49-F238E27FC236}">
                  <a16:creationId xmlns:a16="http://schemas.microsoft.com/office/drawing/2014/main" id="{7F410A56-3AF7-4C09-9D5E-3C839FD136D7}"/>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70" name="Freeform: Shape 669">
              <a:extLst>
                <a:ext uri="{FF2B5EF4-FFF2-40B4-BE49-F238E27FC236}">
                  <a16:creationId xmlns:a16="http://schemas.microsoft.com/office/drawing/2014/main" id="{A74A29FE-6E3B-42A3-8AC1-CEDFF58E790C}"/>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71" name="Freeform: Shape 670">
              <a:extLst>
                <a:ext uri="{FF2B5EF4-FFF2-40B4-BE49-F238E27FC236}">
                  <a16:creationId xmlns:a16="http://schemas.microsoft.com/office/drawing/2014/main" id="{D1214AB2-119E-493E-8FE2-FDB5CE3DD2FF}"/>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72" name="Freeform: Shape 671">
              <a:extLst>
                <a:ext uri="{FF2B5EF4-FFF2-40B4-BE49-F238E27FC236}">
                  <a16:creationId xmlns:a16="http://schemas.microsoft.com/office/drawing/2014/main" id="{8AAD695F-ED46-451C-ABC4-0ACF4B693E13}"/>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73" name="Freeform: Shape 672">
              <a:extLst>
                <a:ext uri="{FF2B5EF4-FFF2-40B4-BE49-F238E27FC236}">
                  <a16:creationId xmlns:a16="http://schemas.microsoft.com/office/drawing/2014/main" id="{77430020-EC60-463C-8EB0-1701C861A60C}"/>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74" name="Freeform: Shape 673">
              <a:extLst>
                <a:ext uri="{FF2B5EF4-FFF2-40B4-BE49-F238E27FC236}">
                  <a16:creationId xmlns:a16="http://schemas.microsoft.com/office/drawing/2014/main" id="{BD8F13BC-CEE1-4021-A2C6-5BBEC13300C3}"/>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75" name="Freeform: Shape 674">
              <a:extLst>
                <a:ext uri="{FF2B5EF4-FFF2-40B4-BE49-F238E27FC236}">
                  <a16:creationId xmlns:a16="http://schemas.microsoft.com/office/drawing/2014/main" id="{CA16275B-F059-4551-B488-512A31BE6DB3}"/>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76" name="Freeform: Shape 675">
              <a:extLst>
                <a:ext uri="{FF2B5EF4-FFF2-40B4-BE49-F238E27FC236}">
                  <a16:creationId xmlns:a16="http://schemas.microsoft.com/office/drawing/2014/main" id="{28350C93-AED0-4FF6-A4F8-E58A3E06073D}"/>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77" name="Freeform: Shape 676">
              <a:extLst>
                <a:ext uri="{FF2B5EF4-FFF2-40B4-BE49-F238E27FC236}">
                  <a16:creationId xmlns:a16="http://schemas.microsoft.com/office/drawing/2014/main" id="{4230B824-3497-4819-90E7-0E957F849A14}"/>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78" name="Freeform: Shape 677">
              <a:extLst>
                <a:ext uri="{FF2B5EF4-FFF2-40B4-BE49-F238E27FC236}">
                  <a16:creationId xmlns:a16="http://schemas.microsoft.com/office/drawing/2014/main" id="{6C79640B-71A8-42AC-BD08-6DCAFB2C6E3C}"/>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79" name="Freeform: Shape 678">
              <a:extLst>
                <a:ext uri="{FF2B5EF4-FFF2-40B4-BE49-F238E27FC236}">
                  <a16:creationId xmlns:a16="http://schemas.microsoft.com/office/drawing/2014/main" id="{94E5E781-5875-4AA6-A6DA-55F13622473F}"/>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80" name="Freeform: Shape 679">
              <a:extLst>
                <a:ext uri="{FF2B5EF4-FFF2-40B4-BE49-F238E27FC236}">
                  <a16:creationId xmlns:a16="http://schemas.microsoft.com/office/drawing/2014/main" id="{66E5D9C1-30D7-4549-89A1-34DFAB644F6D}"/>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81" name="Freeform: Shape 680">
              <a:extLst>
                <a:ext uri="{FF2B5EF4-FFF2-40B4-BE49-F238E27FC236}">
                  <a16:creationId xmlns:a16="http://schemas.microsoft.com/office/drawing/2014/main" id="{C33C54FF-8451-4666-A213-B3639D5A32A1}"/>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82" name="Freeform: Shape 681">
              <a:extLst>
                <a:ext uri="{FF2B5EF4-FFF2-40B4-BE49-F238E27FC236}">
                  <a16:creationId xmlns:a16="http://schemas.microsoft.com/office/drawing/2014/main" id="{3799DAFF-404E-47CB-963D-6F8AEF08E050}"/>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83" name="Freeform: Shape 682">
              <a:extLst>
                <a:ext uri="{FF2B5EF4-FFF2-40B4-BE49-F238E27FC236}">
                  <a16:creationId xmlns:a16="http://schemas.microsoft.com/office/drawing/2014/main" id="{590FDE5B-9220-46BA-A898-640AE7C6E5CD}"/>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84" name="Freeform: Shape 683">
              <a:extLst>
                <a:ext uri="{FF2B5EF4-FFF2-40B4-BE49-F238E27FC236}">
                  <a16:creationId xmlns:a16="http://schemas.microsoft.com/office/drawing/2014/main" id="{368456D9-2E6B-480C-81F9-56CA0E9ACB32}"/>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85" name="Freeform: Shape 684">
              <a:extLst>
                <a:ext uri="{FF2B5EF4-FFF2-40B4-BE49-F238E27FC236}">
                  <a16:creationId xmlns:a16="http://schemas.microsoft.com/office/drawing/2014/main" id="{D5378653-77E1-48D9-AB68-E3A4D28A242F}"/>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86" name="Freeform: Shape 685">
              <a:extLst>
                <a:ext uri="{FF2B5EF4-FFF2-40B4-BE49-F238E27FC236}">
                  <a16:creationId xmlns:a16="http://schemas.microsoft.com/office/drawing/2014/main" id="{CA580E69-69E5-4D25-BCBD-F1517CDD4C88}"/>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sp>
          <p:nvSpPr>
            <p:cNvPr id="687" name="Freeform: Shape 686">
              <a:extLst>
                <a:ext uri="{FF2B5EF4-FFF2-40B4-BE49-F238E27FC236}">
                  <a16:creationId xmlns:a16="http://schemas.microsoft.com/office/drawing/2014/main" id="{E608BD9F-31FE-458A-A5C7-E43D14B6110A}"/>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solidFill>
                <a:srgbClr val="FFFF00"/>
              </a:solidFill>
              <a:prstDash val="solid"/>
              <a:miter/>
            </a:ln>
          </p:spPr>
          <p:txBody>
            <a:bodyPr rtlCol="0" anchor="ctr"/>
            <a:lstStyle/>
            <a:p>
              <a:pPr defTabSz="932597">
                <a:defRPr/>
              </a:pPr>
              <a:endParaRPr lang="en-US" sz="1836">
                <a:solidFill>
                  <a:srgbClr val="1A1A1A"/>
                </a:solidFill>
                <a:latin typeface="Segoe UI"/>
              </a:endParaRPr>
            </a:p>
          </p:txBody>
        </p:sp>
      </p:grpSp>
      <p:sp>
        <p:nvSpPr>
          <p:cNvPr id="158" name="Title 1">
            <a:extLst>
              <a:ext uri="{FF2B5EF4-FFF2-40B4-BE49-F238E27FC236}">
                <a16:creationId xmlns:a16="http://schemas.microsoft.com/office/drawing/2014/main" id="{B243C98D-9C41-49B0-8EF8-574A99B7C33F}"/>
              </a:ext>
            </a:extLst>
          </p:cNvPr>
          <p:cNvSpPr txBox="1">
            <a:spLocks/>
          </p:cNvSpPr>
          <p:nvPr/>
        </p:nvSpPr>
        <p:spPr>
          <a:xfrm>
            <a:off x="268139" y="3892990"/>
            <a:ext cx="2314951" cy="565027"/>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856" spc="-51">
                <a:solidFill>
                  <a:srgbClr val="FFFFFF"/>
                </a:solidFill>
                <a:latin typeface="Segoe UI Light" panose="020B0502040204020203" pitchFamily="34" charset="0"/>
                <a:cs typeface="Segoe UI Light" panose="020B0502040204020203" pitchFamily="34" charset="0"/>
              </a:rPr>
              <a:t>Microsoft</a:t>
            </a:r>
            <a:br>
              <a:rPr lang="en-US" sz="2856" spc="-51">
                <a:solidFill>
                  <a:srgbClr val="FFFFFF"/>
                </a:solidFill>
                <a:latin typeface="Segoe UI Light" panose="020B0502040204020203" pitchFamily="34" charset="0"/>
                <a:cs typeface="Segoe UI Light" panose="020B0502040204020203" pitchFamily="34" charset="0"/>
              </a:rPr>
            </a:br>
            <a:r>
              <a:rPr lang="en-US" sz="2856" spc="-51">
                <a:solidFill>
                  <a:srgbClr val="FFFFFF"/>
                </a:solidFill>
                <a:latin typeface="Segoe UI Light" panose="020B0502040204020203" pitchFamily="34" charset="0"/>
                <a:cs typeface="Segoe UI Light" panose="020B0502040204020203" pitchFamily="34" charset="0"/>
              </a:rPr>
              <a:t>Global Network</a:t>
            </a:r>
          </a:p>
        </p:txBody>
      </p:sp>
      <p:sp>
        <p:nvSpPr>
          <p:cNvPr id="279" name="Freeform: Shape 163">
            <a:extLst>
              <a:ext uri="{FF2B5EF4-FFF2-40B4-BE49-F238E27FC236}">
                <a16:creationId xmlns:a16="http://schemas.microsoft.com/office/drawing/2014/main" id="{93706BD5-C75F-0E4B-8751-C49C27AD0089}"/>
              </a:ext>
            </a:extLst>
          </p:cNvPr>
          <p:cNvSpPr/>
          <p:nvPr/>
        </p:nvSpPr>
        <p:spPr bwMode="auto">
          <a:xfrm>
            <a:off x="8306340" y="5707656"/>
            <a:ext cx="0" cy="932603"/>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algn="ctr" defTabSz="951304">
              <a:defRPr/>
            </a:pPr>
            <a:endParaRPr lang="en-US" sz="1428">
              <a:solidFill>
                <a:srgbClr val="FFFFFF"/>
              </a:solidFill>
              <a:latin typeface="Segoe UI Semilight"/>
            </a:endParaRPr>
          </a:p>
        </p:txBody>
      </p:sp>
      <p:sp>
        <p:nvSpPr>
          <p:cNvPr id="280" name="TextBox 279">
            <a:extLst>
              <a:ext uri="{FF2B5EF4-FFF2-40B4-BE49-F238E27FC236}">
                <a16:creationId xmlns:a16="http://schemas.microsoft.com/office/drawing/2014/main" id="{A3B9FA0B-E2D6-E74F-A5F0-E3BA79072C20}"/>
              </a:ext>
            </a:extLst>
          </p:cNvPr>
          <p:cNvSpPr txBox="1"/>
          <p:nvPr/>
        </p:nvSpPr>
        <p:spPr>
          <a:xfrm>
            <a:off x="8520106" y="5689406"/>
            <a:ext cx="1784346" cy="992917"/>
          </a:xfrm>
          <a:prstGeom prst="rect">
            <a:avLst/>
          </a:prstGeom>
          <a:noFill/>
        </p:spPr>
        <p:txBody>
          <a:bodyPr wrap="none" lIns="186521" tIns="149217" rIns="186521" bIns="149217" rtlCol="0">
            <a:spAutoFit/>
          </a:bodyPr>
          <a:lstStyle/>
          <a:p>
            <a:pPr defTabSz="951304">
              <a:lnSpc>
                <a:spcPct val="90000"/>
              </a:lnSpc>
              <a:spcAft>
                <a:spcPts val="612"/>
              </a:spcAft>
              <a:defRPr/>
            </a:pPr>
            <a:r>
              <a:rPr lang="en-US" sz="4896">
                <a:gradFill>
                  <a:gsLst>
                    <a:gs pos="2917">
                      <a:srgbClr val="FFFFFF"/>
                    </a:gs>
                    <a:gs pos="30000">
                      <a:srgbClr val="FFFFFF"/>
                    </a:gs>
                  </a:gsLst>
                  <a:lin ang="5400000" scaled="0"/>
                </a:gradFill>
                <a:latin typeface="Segoe UI Light"/>
              </a:rPr>
              <a:t>200+</a:t>
            </a:r>
            <a:endParaRPr lang="en-US" sz="6731">
              <a:gradFill>
                <a:gsLst>
                  <a:gs pos="2917">
                    <a:srgbClr val="FFFFFF"/>
                  </a:gs>
                  <a:gs pos="30000">
                    <a:srgbClr val="FFFFFF"/>
                  </a:gs>
                </a:gsLst>
                <a:lin ang="5400000" scaled="0"/>
              </a:gradFill>
              <a:latin typeface="Segoe UI Light"/>
            </a:endParaRPr>
          </a:p>
        </p:txBody>
      </p:sp>
      <p:sp>
        <p:nvSpPr>
          <p:cNvPr id="281" name="TextBox 280">
            <a:extLst>
              <a:ext uri="{FF2B5EF4-FFF2-40B4-BE49-F238E27FC236}">
                <a16:creationId xmlns:a16="http://schemas.microsoft.com/office/drawing/2014/main" id="{137A8F94-04D2-A942-AB2B-75E1EAB91250}"/>
              </a:ext>
            </a:extLst>
          </p:cNvPr>
          <p:cNvSpPr txBox="1"/>
          <p:nvPr/>
        </p:nvSpPr>
        <p:spPr>
          <a:xfrm>
            <a:off x="10460241" y="5830662"/>
            <a:ext cx="1974559" cy="704713"/>
          </a:xfrm>
          <a:prstGeom prst="rect">
            <a:avLst/>
          </a:prstGeom>
          <a:noFill/>
        </p:spPr>
        <p:txBody>
          <a:bodyPr wrap="square" lIns="186521" tIns="149217" rIns="186521" bIns="149217" rtlCol="0">
            <a:spAutoFit/>
          </a:bodyPr>
          <a:lstStyle/>
          <a:p>
            <a:pPr defTabSz="951304">
              <a:lnSpc>
                <a:spcPct val="90000"/>
              </a:lnSpc>
              <a:spcAft>
                <a:spcPts val="612"/>
              </a:spcAft>
              <a:defRPr/>
            </a:pPr>
            <a:r>
              <a:rPr lang="en-US" sz="1428">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EXPRESSROUTE PARTNERs</a:t>
            </a:r>
            <a:endParaRPr lang="en-US" sz="1836">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75" name="TextBox 274">
            <a:extLst>
              <a:ext uri="{FF2B5EF4-FFF2-40B4-BE49-F238E27FC236}">
                <a16:creationId xmlns:a16="http://schemas.microsoft.com/office/drawing/2014/main" id="{C68009F6-D1C7-46A4-ABB4-79321C3A8D82}"/>
              </a:ext>
            </a:extLst>
          </p:cNvPr>
          <p:cNvSpPr txBox="1"/>
          <p:nvPr/>
        </p:nvSpPr>
        <p:spPr>
          <a:xfrm>
            <a:off x="11455096" y="6603732"/>
            <a:ext cx="1136920" cy="445417"/>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020" b="1">
                <a:solidFill>
                  <a:srgbClr val="FFFFFF"/>
                </a:solidFill>
                <a:latin typeface="Segoe UI"/>
              </a:rPr>
              <a:t>© Microsoft</a:t>
            </a:r>
          </a:p>
        </p:txBody>
      </p:sp>
      <p:sp>
        <p:nvSpPr>
          <p:cNvPr id="2" name="Rectangle 1">
            <a:extLst>
              <a:ext uri="{FF2B5EF4-FFF2-40B4-BE49-F238E27FC236}">
                <a16:creationId xmlns:a16="http://schemas.microsoft.com/office/drawing/2014/main" id="{52B54C37-0A9F-44C6-8F59-0C6CD2310596}"/>
              </a:ext>
            </a:extLst>
          </p:cNvPr>
          <p:cNvSpPr/>
          <p:nvPr/>
        </p:nvSpPr>
        <p:spPr>
          <a:xfrm>
            <a:off x="6093844" y="3308920"/>
            <a:ext cx="248835" cy="382308"/>
          </a:xfrm>
          <a:prstGeom prst="rect">
            <a:avLst/>
          </a:prstGeom>
        </p:spPr>
        <p:txBody>
          <a:bodyPr wrap="none">
            <a:spAutoFit/>
          </a:bodyPr>
          <a:lstStyle/>
          <a:p>
            <a:pPr defTabSz="932597"/>
            <a:r>
              <a:rPr lang="en-US" sz="1836">
                <a:solidFill>
                  <a:srgbClr val="000000"/>
                </a:solidFill>
                <a:latin typeface="Times New Roman" panose="02020603050405020304" pitchFamily="18" charset="0"/>
              </a:rPr>
              <a:t> </a:t>
            </a:r>
            <a:endParaRPr lang="en-US" sz="1836">
              <a:solidFill>
                <a:srgbClr val="FFFFFF"/>
              </a:solidFill>
              <a:latin typeface="Segoe UI"/>
            </a:endParaRPr>
          </a:p>
        </p:txBody>
      </p:sp>
    </p:spTree>
    <p:extLst>
      <p:ext uri="{BB962C8B-B14F-4D97-AF65-F5344CB8AC3E}">
        <p14:creationId xmlns:p14="http://schemas.microsoft.com/office/powerpoint/2010/main" val="129065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 Watcher: Visualize and Troubleshoot</a:t>
            </a:r>
            <a:endParaRPr lang="en-GB" baseline="30000" dirty="0">
              <a:solidFill>
                <a:schemeClr val="accent6">
                  <a:lumMod val="60000"/>
                  <a:lumOff val="40000"/>
                </a:schemeClr>
              </a:solidFill>
            </a:endParaRPr>
          </a:p>
        </p:txBody>
      </p:sp>
      <p:pic>
        <p:nvPicPr>
          <p:cNvPr id="93" name="Picture 92">
            <a:extLst>
              <a:ext uri="{FF2B5EF4-FFF2-40B4-BE49-F238E27FC236}">
                <a16:creationId xmlns:a16="http://schemas.microsoft.com/office/drawing/2014/main" id="{13FF4278-99E9-46AD-9D62-12982D041961}"/>
              </a:ext>
            </a:extLst>
          </p:cNvPr>
          <p:cNvPicPr>
            <a:picLocks noChangeAspect="1"/>
          </p:cNvPicPr>
          <p:nvPr/>
        </p:nvPicPr>
        <p:blipFill>
          <a:blip r:embed="rId3"/>
          <a:stretch>
            <a:fillRect/>
          </a:stretch>
        </p:blipFill>
        <p:spPr>
          <a:xfrm>
            <a:off x="330255" y="1212850"/>
            <a:ext cx="8766471" cy="4337577"/>
          </a:xfrm>
          <a:prstGeom prst="rect">
            <a:avLst/>
          </a:prstGeom>
        </p:spPr>
      </p:pic>
      <p:pic>
        <p:nvPicPr>
          <p:cNvPr id="94" name="Picture 93">
            <a:extLst>
              <a:ext uri="{FF2B5EF4-FFF2-40B4-BE49-F238E27FC236}">
                <a16:creationId xmlns:a16="http://schemas.microsoft.com/office/drawing/2014/main" id="{EFD0A22C-C6BD-4816-BB4C-050234123EED}"/>
              </a:ext>
            </a:extLst>
          </p:cNvPr>
          <p:cNvPicPr>
            <a:picLocks noChangeAspect="1"/>
          </p:cNvPicPr>
          <p:nvPr/>
        </p:nvPicPr>
        <p:blipFill>
          <a:blip r:embed="rId4"/>
          <a:stretch>
            <a:fillRect/>
          </a:stretch>
        </p:blipFill>
        <p:spPr>
          <a:xfrm>
            <a:off x="2013331" y="1607996"/>
            <a:ext cx="10346576" cy="5229249"/>
          </a:xfrm>
          <a:prstGeom prst="rect">
            <a:avLst/>
          </a:prstGeom>
        </p:spPr>
      </p:pic>
    </p:spTree>
    <p:extLst>
      <p:ext uri="{BB962C8B-B14F-4D97-AF65-F5344CB8AC3E}">
        <p14:creationId xmlns:p14="http://schemas.microsoft.com/office/powerpoint/2010/main" val="3589192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88" y="0"/>
            <a:ext cx="3497263" cy="6994027"/>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74688" y="361890"/>
            <a:ext cx="3367100" cy="917575"/>
          </a:xfrm>
        </p:spPr>
        <p:txBody>
          <a:bodyPr/>
          <a:lstStyle/>
          <a:p>
            <a:r>
              <a:rPr lang="en-US" sz="4080"/>
              <a:t>Network Virtual Appliances</a:t>
            </a:r>
          </a:p>
        </p:txBody>
      </p:sp>
      <p:sp>
        <p:nvSpPr>
          <p:cNvPr id="27" name="TextBox 26">
            <a:extLst>
              <a:ext uri="{FF2B5EF4-FFF2-40B4-BE49-F238E27FC236}">
                <a16:creationId xmlns:a16="http://schemas.microsoft.com/office/drawing/2014/main" id="{0066B9EB-2D3C-4224-BC95-EB65D8D97DAD}"/>
              </a:ext>
            </a:extLst>
          </p:cNvPr>
          <p:cNvSpPr txBox="1"/>
          <p:nvPr/>
        </p:nvSpPr>
        <p:spPr>
          <a:xfrm>
            <a:off x="195017" y="2945411"/>
            <a:ext cx="3222663" cy="3031263"/>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defTabSz="932597">
              <a:spcAft>
                <a:spcPts val="1836"/>
              </a:spcAft>
              <a:defRPr/>
            </a:pPr>
            <a:r>
              <a:rPr lang="en-US" sz="1632">
                <a:solidFill>
                  <a:srgbClr val="FFFFFF"/>
                </a:solidFill>
                <a:latin typeface="Segoe UI Semibold" panose="020B0702040204020203" pitchFamily="34" charset="0"/>
                <a:cs typeface="Segoe UI Semibold" panose="020B0702040204020203" pitchFamily="34" charset="0"/>
              </a:rPr>
              <a:t>Best-of-breed partner appliances in the Azure Marketplace</a:t>
            </a:r>
          </a:p>
          <a:p>
            <a:pPr>
              <a:spcAft>
                <a:spcPts val="1836"/>
              </a:spcAft>
              <a:defRPr/>
            </a:pPr>
            <a:r>
              <a:rPr lang="en-US" sz="1632">
                <a:solidFill>
                  <a:srgbClr val="FFFFFF"/>
                </a:solidFill>
                <a:latin typeface="Segoe UI Semibold" panose="020B0702040204020203" pitchFamily="34" charset="0"/>
                <a:cs typeface="Segoe UI Semibold" panose="020B0702040204020203" pitchFamily="34" charset="0"/>
              </a:rPr>
              <a:t>Extend on premises to Azure  using a familiar feel</a:t>
            </a:r>
          </a:p>
          <a:p>
            <a:pPr defTabSz="932597">
              <a:spcAft>
                <a:spcPts val="1836"/>
              </a:spcAft>
              <a:defRPr/>
            </a:pPr>
            <a:r>
              <a:rPr lang="en-US" sz="1632">
                <a:solidFill>
                  <a:srgbClr val="FFFFFF"/>
                </a:solidFill>
                <a:latin typeface="Segoe UI Semibold" panose="020B0702040204020203" pitchFamily="34" charset="0"/>
                <a:cs typeface="Segoe UI Semibold" panose="020B0702040204020203" pitchFamily="34" charset="0"/>
              </a:rPr>
              <a:t>Easy to deploy, configure and manage</a:t>
            </a:r>
          </a:p>
          <a:p>
            <a:pPr defTabSz="932597">
              <a:lnSpc>
                <a:spcPct val="90000"/>
              </a:lnSpc>
              <a:spcAft>
                <a:spcPts val="1836"/>
              </a:spcAft>
              <a:defRPr/>
            </a:pPr>
            <a:endParaRPr lang="en-US" sz="1632">
              <a:solidFill>
                <a:srgbClr val="FFFFFF"/>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B527C637-3561-D647-BD1A-29D9D7DF5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535" y="252115"/>
            <a:ext cx="8547336" cy="6484380"/>
          </a:xfrm>
          <a:prstGeom prst="rect">
            <a:avLst/>
          </a:prstGeom>
          <a:effectLst>
            <a:outerShdw blurRad="50800" dist="38100" dir="8100000" algn="tr" rotWithShape="0">
              <a:prstClr val="black">
                <a:alpha val="40000"/>
              </a:prstClr>
            </a:outerShdw>
          </a:effectLst>
        </p:spPr>
      </p:pic>
      <p:sp>
        <p:nvSpPr>
          <p:cNvPr id="6" name="TextBox 5">
            <a:extLst>
              <a:ext uri="{FF2B5EF4-FFF2-40B4-BE49-F238E27FC236}">
                <a16:creationId xmlns:a16="http://schemas.microsoft.com/office/drawing/2014/main" id="{A3AC64E4-35EB-48EF-BB2B-7B07FBF2A75D}"/>
              </a:ext>
            </a:extLst>
          </p:cNvPr>
          <p:cNvSpPr txBox="1"/>
          <p:nvPr/>
        </p:nvSpPr>
        <p:spPr>
          <a:xfrm>
            <a:off x="11455096" y="6603732"/>
            <a:ext cx="1136920" cy="445417"/>
          </a:xfrm>
          <a:prstGeom prst="rect">
            <a:avLst/>
          </a:prstGeom>
          <a:noFill/>
        </p:spPr>
        <p:txBody>
          <a:bodyPr wrap="none" lIns="186521" tIns="149217" rIns="186521" bIns="149217" rtlCol="0">
            <a:spAutoFit/>
          </a:bodyPr>
          <a:lstStyle/>
          <a:p>
            <a:pPr>
              <a:lnSpc>
                <a:spcPct val="90000"/>
              </a:lnSpc>
              <a:spcAft>
                <a:spcPts val="612"/>
              </a:spcAft>
            </a:pPr>
            <a:r>
              <a:rPr lang="en-US" sz="1020" b="1">
                <a:gradFill>
                  <a:gsLst>
                    <a:gs pos="2917">
                      <a:schemeClr val="tx1"/>
                    </a:gs>
                    <a:gs pos="30000">
                      <a:schemeClr val="tx1"/>
                    </a:gs>
                  </a:gsLst>
                  <a:lin ang="5400000" scaled="0"/>
                </a:gradFill>
              </a:rPr>
              <a:t>© Microsoft</a:t>
            </a:r>
          </a:p>
        </p:txBody>
      </p:sp>
    </p:spTree>
    <p:extLst>
      <p:ext uri="{BB962C8B-B14F-4D97-AF65-F5344CB8AC3E}">
        <p14:creationId xmlns:p14="http://schemas.microsoft.com/office/powerpoint/2010/main" val="35671088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Top Corners Rounded 132">
            <a:extLst>
              <a:ext uri="{FF2B5EF4-FFF2-40B4-BE49-F238E27FC236}">
                <a16:creationId xmlns:a16="http://schemas.microsoft.com/office/drawing/2014/main" id="{423606B3-BE30-41AA-B5C3-95E8C5404863}"/>
              </a:ext>
            </a:extLst>
          </p:cNvPr>
          <p:cNvSpPr/>
          <p:nvPr/>
        </p:nvSpPr>
        <p:spPr bwMode="auto">
          <a:xfrm rot="16200000">
            <a:off x="2045500" y="49793"/>
            <a:ext cx="2074831" cy="5419758"/>
          </a:xfrm>
          <a:prstGeom prst="round2SameRect">
            <a:avLst>
              <a:gd name="adj1" fmla="val 4555"/>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b="1">
              <a:solidFill>
                <a:schemeClr val="accent4">
                  <a:lumMod val="50000"/>
                </a:schemeClr>
              </a:solidFill>
              <a:latin typeface="Arial" panose="020B0604020202020204" pitchFamily="34" charset="0"/>
              <a:cs typeface="Arial" panose="020B0604020202020204" pitchFamily="34" charset="0"/>
            </a:endParaRPr>
          </a:p>
        </p:txBody>
      </p:sp>
      <p:sp>
        <p:nvSpPr>
          <p:cNvPr id="132" name="Rectangle: Top Corners Rounded 131">
            <a:extLst>
              <a:ext uri="{FF2B5EF4-FFF2-40B4-BE49-F238E27FC236}">
                <a16:creationId xmlns:a16="http://schemas.microsoft.com/office/drawing/2014/main" id="{54C3BA1A-04C2-4CAB-ABFB-31AD624AB9EA}"/>
              </a:ext>
            </a:extLst>
          </p:cNvPr>
          <p:cNvSpPr/>
          <p:nvPr/>
        </p:nvSpPr>
        <p:spPr bwMode="auto">
          <a:xfrm rot="5400000" flipH="1">
            <a:off x="2178126" y="2188021"/>
            <a:ext cx="1936614" cy="5419758"/>
          </a:xfrm>
          <a:prstGeom prst="round2SameRect">
            <a:avLst>
              <a:gd name="adj1" fmla="val 4053"/>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b="1">
              <a:solidFill>
                <a:schemeClr val="accent4">
                  <a:lumMod val="50000"/>
                </a:schemeClr>
              </a:solidFill>
              <a:latin typeface="Arial" panose="020B0604020202020204" pitchFamily="34" charset="0"/>
              <a:cs typeface="Arial" panose="020B0604020202020204" pitchFamily="34" charset="0"/>
            </a:endParaRPr>
          </a:p>
        </p:txBody>
      </p:sp>
      <p:sp>
        <p:nvSpPr>
          <p:cNvPr id="131" name="Rectangle: Top Corners Rounded 130">
            <a:extLst>
              <a:ext uri="{FF2B5EF4-FFF2-40B4-BE49-F238E27FC236}">
                <a16:creationId xmlns:a16="http://schemas.microsoft.com/office/drawing/2014/main" id="{109BD284-FD8D-4F01-8425-B033240C83C6}"/>
              </a:ext>
            </a:extLst>
          </p:cNvPr>
          <p:cNvSpPr/>
          <p:nvPr/>
        </p:nvSpPr>
        <p:spPr bwMode="auto">
          <a:xfrm rot="5400000" flipH="1">
            <a:off x="8206591" y="1895071"/>
            <a:ext cx="1936614" cy="5871036"/>
          </a:xfrm>
          <a:prstGeom prst="round2SameRect">
            <a:avLst>
              <a:gd name="adj1" fmla="val 4053"/>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b="1">
              <a:solidFill>
                <a:schemeClr val="accent4">
                  <a:lumMod val="50000"/>
                </a:schemeClr>
              </a:solidFill>
              <a:latin typeface="Arial" panose="020B0604020202020204" pitchFamily="34" charset="0"/>
              <a:cs typeface="Arial" panose="020B0604020202020204" pitchFamily="34" charset="0"/>
            </a:endParaRPr>
          </a:p>
        </p:txBody>
      </p:sp>
      <p:sp>
        <p:nvSpPr>
          <p:cNvPr id="130" name="Rectangle: Top Corners Rounded 129">
            <a:extLst>
              <a:ext uri="{FF2B5EF4-FFF2-40B4-BE49-F238E27FC236}">
                <a16:creationId xmlns:a16="http://schemas.microsoft.com/office/drawing/2014/main" id="{79EE35BF-B556-4CD8-B034-27F0F24AC79F}"/>
              </a:ext>
            </a:extLst>
          </p:cNvPr>
          <p:cNvSpPr/>
          <p:nvPr/>
        </p:nvSpPr>
        <p:spPr bwMode="auto">
          <a:xfrm rot="16200000">
            <a:off x="8153187" y="-145289"/>
            <a:ext cx="2025353" cy="5859400"/>
          </a:xfrm>
          <a:prstGeom prst="round2SameRect">
            <a:avLst>
              <a:gd name="adj1" fmla="val 4889"/>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b="1">
              <a:solidFill>
                <a:schemeClr val="accent4">
                  <a:lumMod val="50000"/>
                </a:schemeClr>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E8AAA27-549D-4CEA-AA83-017A06AEDCA4}"/>
              </a:ext>
            </a:extLst>
          </p:cNvPr>
          <p:cNvSpPr/>
          <p:nvPr/>
        </p:nvSpPr>
        <p:spPr bwMode="auto">
          <a:xfrm>
            <a:off x="4110088" y="1722257"/>
            <a:ext cx="4209267" cy="4209267"/>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b="1">
              <a:solidFill>
                <a:schemeClr val="accent4">
                  <a:lumMod val="50000"/>
                </a:schemeClr>
              </a:solidFill>
              <a:latin typeface="Arial" panose="020B0604020202020204" pitchFamily="34" charset="0"/>
              <a:cs typeface="Arial" panose="020B0604020202020204" pitchFamily="34" charset="0"/>
            </a:endParaRPr>
          </a:p>
        </p:txBody>
      </p:sp>
      <p:sp>
        <p:nvSpPr>
          <p:cNvPr id="86" name="Title 85">
            <a:extLst>
              <a:ext uri="{FF2B5EF4-FFF2-40B4-BE49-F238E27FC236}">
                <a16:creationId xmlns:a16="http://schemas.microsoft.com/office/drawing/2014/main" id="{727AB67D-7E74-41B5-894C-204C3DA58FB5}"/>
              </a:ext>
            </a:extLst>
          </p:cNvPr>
          <p:cNvSpPr>
            <a:spLocks noGrp="1"/>
          </p:cNvSpPr>
          <p:nvPr>
            <p:ph type="title"/>
          </p:nvPr>
        </p:nvSpPr>
        <p:spPr>
          <a:xfrm>
            <a:off x="600062" y="466301"/>
            <a:ext cx="11237870" cy="565027"/>
          </a:xfrm>
        </p:spPr>
        <p:txBody>
          <a:bodyPr/>
          <a:lstStyle/>
          <a:p>
            <a:r>
              <a:rPr lang="en-US"/>
              <a:t>Network needs are changing</a:t>
            </a:r>
          </a:p>
        </p:txBody>
      </p:sp>
      <p:grpSp>
        <p:nvGrpSpPr>
          <p:cNvPr id="12" name="Group 11">
            <a:extLst>
              <a:ext uri="{FF2B5EF4-FFF2-40B4-BE49-F238E27FC236}">
                <a16:creationId xmlns:a16="http://schemas.microsoft.com/office/drawing/2014/main" id="{ADCA7912-6016-4F1F-B262-DBC442AE678F}"/>
              </a:ext>
            </a:extLst>
          </p:cNvPr>
          <p:cNvGrpSpPr/>
          <p:nvPr/>
        </p:nvGrpSpPr>
        <p:grpSpPr>
          <a:xfrm>
            <a:off x="3973762" y="1593140"/>
            <a:ext cx="4487365" cy="4487364"/>
            <a:chOff x="3896111" y="1747271"/>
            <a:chExt cx="4399777" cy="4399776"/>
          </a:xfrm>
        </p:grpSpPr>
        <p:sp>
          <p:nvSpPr>
            <p:cNvPr id="7" name="Freeform 5">
              <a:extLst>
                <a:ext uri="{FF2B5EF4-FFF2-40B4-BE49-F238E27FC236}">
                  <a16:creationId xmlns:a16="http://schemas.microsoft.com/office/drawing/2014/main" id="{CA157C74-8F0C-4F02-9125-0397F948B1BE}"/>
                </a:ext>
              </a:extLst>
            </p:cNvPr>
            <p:cNvSpPr>
              <a:spLocks/>
            </p:cNvSpPr>
            <p:nvPr/>
          </p:nvSpPr>
          <p:spPr bwMode="auto">
            <a:xfrm>
              <a:off x="4267059" y="2120231"/>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91" name="Freeform 5">
              <a:extLst>
                <a:ext uri="{FF2B5EF4-FFF2-40B4-BE49-F238E27FC236}">
                  <a16:creationId xmlns:a16="http://schemas.microsoft.com/office/drawing/2014/main" id="{4F7C5EA7-3914-4492-80A3-714193BBE643}"/>
                </a:ext>
              </a:extLst>
            </p:cNvPr>
            <p:cNvSpPr>
              <a:spLocks/>
            </p:cNvSpPr>
            <p:nvPr/>
          </p:nvSpPr>
          <p:spPr bwMode="auto">
            <a:xfrm flipH="1">
              <a:off x="6129053" y="2120231"/>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99" name="Freeform 5">
              <a:extLst>
                <a:ext uri="{FF2B5EF4-FFF2-40B4-BE49-F238E27FC236}">
                  <a16:creationId xmlns:a16="http://schemas.microsoft.com/office/drawing/2014/main" id="{08A3C32B-AAAF-4B47-BB44-386B1903E75F}"/>
                </a:ext>
              </a:extLst>
            </p:cNvPr>
            <p:cNvSpPr>
              <a:spLocks/>
            </p:cNvSpPr>
            <p:nvPr/>
          </p:nvSpPr>
          <p:spPr bwMode="auto">
            <a:xfrm flipV="1">
              <a:off x="4267059" y="3975564"/>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00" name="Freeform 5">
              <a:extLst>
                <a:ext uri="{FF2B5EF4-FFF2-40B4-BE49-F238E27FC236}">
                  <a16:creationId xmlns:a16="http://schemas.microsoft.com/office/drawing/2014/main" id="{41C939B0-1BD6-4F80-8151-5501F9F7D5A4}"/>
                </a:ext>
              </a:extLst>
            </p:cNvPr>
            <p:cNvSpPr>
              <a:spLocks/>
            </p:cNvSpPr>
            <p:nvPr/>
          </p:nvSpPr>
          <p:spPr bwMode="auto">
            <a:xfrm flipH="1" flipV="1">
              <a:off x="6129053" y="3975564"/>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grpSp>
          <p:nvGrpSpPr>
            <p:cNvPr id="141" name="Group 140">
              <a:extLst>
                <a:ext uri="{FF2B5EF4-FFF2-40B4-BE49-F238E27FC236}">
                  <a16:creationId xmlns:a16="http://schemas.microsoft.com/office/drawing/2014/main" id="{AA754290-DB63-429B-BCC8-F0AD5FD33F7C}"/>
                </a:ext>
              </a:extLst>
            </p:cNvPr>
            <p:cNvGrpSpPr/>
            <p:nvPr/>
          </p:nvGrpSpPr>
          <p:grpSpPr>
            <a:xfrm>
              <a:off x="3896111" y="1747271"/>
              <a:ext cx="4399777" cy="4399776"/>
              <a:chOff x="3896111" y="1747271"/>
              <a:chExt cx="4399777" cy="4399776"/>
            </a:xfrm>
          </p:grpSpPr>
          <p:sp>
            <p:nvSpPr>
              <p:cNvPr id="4" name="Arc 3">
                <a:extLst>
                  <a:ext uri="{FF2B5EF4-FFF2-40B4-BE49-F238E27FC236}">
                    <a16:creationId xmlns:a16="http://schemas.microsoft.com/office/drawing/2014/main" id="{C5A968B7-452E-48DD-A589-80606A4D6A6C}"/>
                  </a:ext>
                </a:extLst>
              </p:cNvPr>
              <p:cNvSpPr/>
              <p:nvPr/>
            </p:nvSpPr>
            <p:spPr>
              <a:xfrm flipH="1">
                <a:off x="4204720" y="2042926"/>
                <a:ext cx="3782561" cy="3782561"/>
              </a:xfrm>
              <a:prstGeom prst="arc">
                <a:avLst>
                  <a:gd name="adj1" fmla="val 19509"/>
                  <a:gd name="adj2" fmla="val 0"/>
                </a:avLst>
              </a:prstGeom>
              <a:ln w="377825">
                <a:solidFill>
                  <a:srgbClr val="0070C0"/>
                </a:solidFill>
                <a:headEnd type="none" w="sm" len="sm"/>
                <a:tailEnd type="none" w="lg" len="med"/>
              </a:ln>
              <a:effectLst>
                <a:outerShdw blurRad="190500" dist="38100" dir="2700000" sx="101000" sy="101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b="1">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F3B6453D-1212-4924-ACAF-B246854B9507}"/>
                  </a:ext>
                </a:extLst>
              </p:cNvPr>
              <p:cNvGrpSpPr/>
              <p:nvPr/>
            </p:nvGrpSpPr>
            <p:grpSpPr>
              <a:xfrm>
                <a:off x="7678674" y="3638552"/>
                <a:ext cx="617214" cy="617214"/>
                <a:chOff x="7359650" y="2791459"/>
                <a:chExt cx="764540" cy="764540"/>
              </a:xfrm>
            </p:grpSpPr>
            <p:sp>
              <p:nvSpPr>
                <p:cNvPr id="13" name="Oval 12">
                  <a:extLst>
                    <a:ext uri="{FF2B5EF4-FFF2-40B4-BE49-F238E27FC236}">
                      <a16:creationId xmlns:a16="http://schemas.microsoft.com/office/drawing/2014/main" id="{FA80EE16-3526-4D5C-B54D-D82A32775D27}"/>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b="1">
                    <a:solidFill>
                      <a:schemeClr val="bg1"/>
                    </a:solidFill>
                    <a:latin typeface="Arial" panose="020B0604020202020204" pitchFamily="34" charset="0"/>
                    <a:cs typeface="Arial" panose="020B0604020202020204" pitchFamily="34" charset="0"/>
                  </a:endParaRPr>
                </a:p>
              </p:txBody>
            </p:sp>
            <p:sp>
              <p:nvSpPr>
                <p:cNvPr id="21" name="Freeform 5">
                  <a:extLst>
                    <a:ext uri="{FF2B5EF4-FFF2-40B4-BE49-F238E27FC236}">
                      <a16:creationId xmlns:a16="http://schemas.microsoft.com/office/drawing/2014/main" id="{6931AA3C-0D47-42F8-9660-449B7613CE5C}"/>
                    </a:ext>
                  </a:extLst>
                </p:cNvPr>
                <p:cNvSpPr>
                  <a:spLocks/>
                </p:cNvSpPr>
                <p:nvPr/>
              </p:nvSpPr>
              <p:spPr bwMode="auto">
                <a:xfrm rot="13500000">
                  <a:off x="7610677" y="2959595"/>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797A3D95-A0FB-4029-BBDD-8ED5536A50EA}"/>
                  </a:ext>
                </a:extLst>
              </p:cNvPr>
              <p:cNvGrpSpPr/>
              <p:nvPr/>
            </p:nvGrpSpPr>
            <p:grpSpPr>
              <a:xfrm rot="10800000">
                <a:off x="3896111" y="3638550"/>
                <a:ext cx="617216" cy="617216"/>
                <a:chOff x="7359650" y="2791459"/>
                <a:chExt cx="764540" cy="764540"/>
              </a:xfrm>
            </p:grpSpPr>
            <p:sp>
              <p:nvSpPr>
                <p:cNvPr id="24" name="Oval 23">
                  <a:extLst>
                    <a:ext uri="{FF2B5EF4-FFF2-40B4-BE49-F238E27FC236}">
                      <a16:creationId xmlns:a16="http://schemas.microsoft.com/office/drawing/2014/main" id="{682B23B8-3C45-4571-B500-12D3CD57145D}"/>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b="1">
                    <a:solidFill>
                      <a:schemeClr val="bg1"/>
                    </a:solidFill>
                    <a:latin typeface="Arial" panose="020B0604020202020204" pitchFamily="34" charset="0"/>
                    <a:cs typeface="Arial" panose="020B0604020202020204" pitchFamily="34" charset="0"/>
                  </a:endParaRPr>
                </a:p>
              </p:txBody>
            </p:sp>
            <p:sp>
              <p:nvSpPr>
                <p:cNvPr id="25" name="Freeform 5">
                  <a:extLst>
                    <a:ext uri="{FF2B5EF4-FFF2-40B4-BE49-F238E27FC236}">
                      <a16:creationId xmlns:a16="http://schemas.microsoft.com/office/drawing/2014/main" id="{EB1EB322-AFB1-4A99-BC48-0B7FA9CA4BF0}"/>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BF81B167-237A-4CFE-842A-E0ABBB134BD4}"/>
                  </a:ext>
                </a:extLst>
              </p:cNvPr>
              <p:cNvGrpSpPr/>
              <p:nvPr/>
            </p:nvGrpSpPr>
            <p:grpSpPr>
              <a:xfrm rot="5400000">
                <a:off x="5787392" y="5529832"/>
                <a:ext cx="617214" cy="617216"/>
                <a:chOff x="7359650" y="2791459"/>
                <a:chExt cx="764540" cy="764540"/>
              </a:xfrm>
            </p:grpSpPr>
            <p:sp>
              <p:nvSpPr>
                <p:cNvPr id="32" name="Oval 31">
                  <a:extLst>
                    <a:ext uri="{FF2B5EF4-FFF2-40B4-BE49-F238E27FC236}">
                      <a16:creationId xmlns:a16="http://schemas.microsoft.com/office/drawing/2014/main" id="{2FE06DE8-16E9-4184-9329-7D9FFC772034}"/>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b="1">
                    <a:solidFill>
                      <a:schemeClr val="bg1"/>
                    </a:solidFill>
                    <a:latin typeface="Arial" panose="020B0604020202020204" pitchFamily="34" charset="0"/>
                    <a:cs typeface="Arial" panose="020B0604020202020204" pitchFamily="34" charset="0"/>
                  </a:endParaRPr>
                </a:p>
              </p:txBody>
            </p:sp>
            <p:sp>
              <p:nvSpPr>
                <p:cNvPr id="33" name="Freeform 5">
                  <a:extLst>
                    <a:ext uri="{FF2B5EF4-FFF2-40B4-BE49-F238E27FC236}">
                      <a16:creationId xmlns:a16="http://schemas.microsoft.com/office/drawing/2014/main" id="{DA2F925A-9007-4547-BF5C-EDC34AB6BC16}"/>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B685C80C-EBBD-4067-AF01-C49D5F30DA6B}"/>
                  </a:ext>
                </a:extLst>
              </p:cNvPr>
              <p:cNvGrpSpPr/>
              <p:nvPr/>
            </p:nvGrpSpPr>
            <p:grpSpPr>
              <a:xfrm rot="16200000">
                <a:off x="5787392" y="1747272"/>
                <a:ext cx="617216" cy="617214"/>
                <a:chOff x="7359650" y="2791459"/>
                <a:chExt cx="764540" cy="764540"/>
              </a:xfrm>
            </p:grpSpPr>
            <p:sp>
              <p:nvSpPr>
                <p:cNvPr id="30" name="Oval 29">
                  <a:extLst>
                    <a:ext uri="{FF2B5EF4-FFF2-40B4-BE49-F238E27FC236}">
                      <a16:creationId xmlns:a16="http://schemas.microsoft.com/office/drawing/2014/main" id="{98AB1A9F-94D5-4910-8C61-C91408C19EB8}"/>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b="1">
                    <a:solidFill>
                      <a:schemeClr val="bg1"/>
                    </a:solidFill>
                    <a:latin typeface="Arial" panose="020B0604020202020204" pitchFamily="34" charset="0"/>
                    <a:cs typeface="Arial" panose="020B0604020202020204" pitchFamily="34" charset="0"/>
                  </a:endParaRPr>
                </a:p>
              </p:txBody>
            </p:sp>
            <p:sp>
              <p:nvSpPr>
                <p:cNvPr id="31" name="Freeform 5">
                  <a:extLst>
                    <a:ext uri="{FF2B5EF4-FFF2-40B4-BE49-F238E27FC236}">
                      <a16:creationId xmlns:a16="http://schemas.microsoft.com/office/drawing/2014/main" id="{0ACE34E9-A91F-4771-AAD8-9B17161AE24B}"/>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grpSp>
          <p:sp>
            <p:nvSpPr>
              <p:cNvPr id="37" name="Rectangle 36">
                <a:extLst>
                  <a:ext uri="{FF2B5EF4-FFF2-40B4-BE49-F238E27FC236}">
                    <a16:creationId xmlns:a16="http://schemas.microsoft.com/office/drawing/2014/main" id="{F15DFDAF-46D6-4364-8169-0EB282B19704}"/>
                  </a:ext>
                </a:extLst>
              </p:cNvPr>
              <p:cNvSpPr/>
              <p:nvPr/>
            </p:nvSpPr>
            <p:spPr>
              <a:xfrm rot="2700000">
                <a:off x="4203117" y="2078072"/>
                <a:ext cx="3765446" cy="3749642"/>
              </a:xfrm>
              <a:prstGeom prst="rect">
                <a:avLst/>
              </a:prstGeom>
              <a:noFill/>
              <a:effectLst/>
            </p:spPr>
            <p:txBody>
              <a:bodyPr spcFirstLastPara="1" wrap="none" lIns="93260" tIns="46630" rIns="93260" bIns="46630" numCol="1">
                <a:prstTxWarp prst="textArchUp">
                  <a:avLst>
                    <a:gd name="adj" fmla="val 14063950"/>
                  </a:avLst>
                </a:prstTxWarp>
                <a:spAutoFit/>
              </a:bodyPr>
              <a:lstStyle/>
              <a:p>
                <a:pPr algn="ctr" defTabSz="932597">
                  <a:defRPr/>
                </a:pPr>
                <a:r>
                  <a:rPr lang="en-US" sz="2040" b="1">
                    <a:ln w="0"/>
                    <a:solidFill>
                      <a:schemeClr val="bg1"/>
                    </a:solidFill>
                    <a:latin typeface="Arial" panose="020B0604020202020204" pitchFamily="34" charset="0"/>
                    <a:cs typeface="Arial" panose="020B0604020202020204" pitchFamily="34" charset="0"/>
                  </a:rPr>
                  <a:t>Protect</a:t>
                </a:r>
              </a:p>
            </p:txBody>
          </p:sp>
          <p:sp>
            <p:nvSpPr>
              <p:cNvPr id="36" name="Rectangle 35">
                <a:extLst>
                  <a:ext uri="{FF2B5EF4-FFF2-40B4-BE49-F238E27FC236}">
                    <a16:creationId xmlns:a16="http://schemas.microsoft.com/office/drawing/2014/main" id="{AD144743-0F1A-4C76-98D8-15B7CA23A17E}"/>
                  </a:ext>
                </a:extLst>
              </p:cNvPr>
              <p:cNvSpPr/>
              <p:nvPr/>
            </p:nvSpPr>
            <p:spPr>
              <a:xfrm rot="18900000">
                <a:off x="4219317" y="2100038"/>
                <a:ext cx="3773577" cy="3757740"/>
              </a:xfrm>
              <a:prstGeom prst="rect">
                <a:avLst/>
              </a:prstGeom>
              <a:noFill/>
              <a:effectLst/>
            </p:spPr>
            <p:txBody>
              <a:bodyPr spcFirstLastPara="1" wrap="none" lIns="93260" tIns="46630" rIns="93260" bIns="46630" numCol="1">
                <a:prstTxWarp prst="textArchUp">
                  <a:avLst>
                    <a:gd name="adj" fmla="val 14063950"/>
                  </a:avLst>
                </a:prstTxWarp>
                <a:spAutoFit/>
              </a:bodyPr>
              <a:lstStyle/>
              <a:p>
                <a:pPr algn="ctr" defTabSz="932597">
                  <a:defRPr/>
                </a:pPr>
                <a:r>
                  <a:rPr lang="en-US" sz="2040" b="1">
                    <a:ln w="0"/>
                    <a:solidFill>
                      <a:schemeClr val="bg1"/>
                    </a:solidFill>
                    <a:latin typeface="Arial" panose="020B0604020202020204" pitchFamily="34" charset="0"/>
                    <a:cs typeface="Arial" panose="020B0604020202020204" pitchFamily="34" charset="0"/>
                  </a:rPr>
                  <a:t>Connect</a:t>
                </a:r>
              </a:p>
            </p:txBody>
          </p:sp>
          <p:sp>
            <p:nvSpPr>
              <p:cNvPr id="38" name="Rectangle 37">
                <a:extLst>
                  <a:ext uri="{FF2B5EF4-FFF2-40B4-BE49-F238E27FC236}">
                    <a16:creationId xmlns:a16="http://schemas.microsoft.com/office/drawing/2014/main" id="{9C677879-F1BA-4887-A38A-8596AF3DD4D6}"/>
                  </a:ext>
                </a:extLst>
              </p:cNvPr>
              <p:cNvSpPr/>
              <p:nvPr/>
            </p:nvSpPr>
            <p:spPr>
              <a:xfrm rot="18900000">
                <a:off x="4185039" y="2051739"/>
                <a:ext cx="3842106" cy="3825982"/>
              </a:xfrm>
              <a:prstGeom prst="rect">
                <a:avLst/>
              </a:prstGeom>
              <a:noFill/>
              <a:effectLst/>
            </p:spPr>
            <p:txBody>
              <a:bodyPr spcFirstLastPara="1" wrap="none" lIns="93260" tIns="46630" rIns="93260" bIns="46630" numCol="1">
                <a:prstTxWarp prst="textArchDown">
                  <a:avLst/>
                </a:prstTxWarp>
                <a:spAutoFit/>
              </a:bodyPr>
              <a:lstStyle/>
              <a:p>
                <a:pPr algn="ctr" defTabSz="932597">
                  <a:defRPr/>
                </a:pPr>
                <a:r>
                  <a:rPr lang="en-US" sz="2040" b="1">
                    <a:ln w="0"/>
                    <a:solidFill>
                      <a:schemeClr val="bg1"/>
                    </a:solidFill>
                    <a:latin typeface="Arial" panose="020B0604020202020204" pitchFamily="34" charset="0"/>
                    <a:cs typeface="Arial" panose="020B0604020202020204" pitchFamily="34" charset="0"/>
                  </a:rPr>
                  <a:t>Deliver</a:t>
                </a:r>
              </a:p>
            </p:txBody>
          </p:sp>
          <p:sp>
            <p:nvSpPr>
              <p:cNvPr id="40" name="Rectangle 39">
                <a:extLst>
                  <a:ext uri="{FF2B5EF4-FFF2-40B4-BE49-F238E27FC236}">
                    <a16:creationId xmlns:a16="http://schemas.microsoft.com/office/drawing/2014/main" id="{8A0B52DB-46B8-4EC1-9773-4AA3F88C5E3D}"/>
                  </a:ext>
                </a:extLst>
              </p:cNvPr>
              <p:cNvSpPr/>
              <p:nvPr/>
            </p:nvSpPr>
            <p:spPr>
              <a:xfrm rot="2700000">
                <a:off x="4168146" y="2120841"/>
                <a:ext cx="3745981" cy="3730261"/>
              </a:xfrm>
              <a:prstGeom prst="rect">
                <a:avLst/>
              </a:prstGeom>
              <a:noFill/>
              <a:effectLst/>
            </p:spPr>
            <p:txBody>
              <a:bodyPr spcFirstLastPara="1" wrap="none" lIns="93260" tIns="46630" rIns="93260" bIns="46630" numCol="1">
                <a:prstTxWarp prst="textArchDown">
                  <a:avLst/>
                </a:prstTxWarp>
                <a:spAutoFit/>
              </a:bodyPr>
              <a:lstStyle/>
              <a:p>
                <a:pPr algn="ctr" defTabSz="932597">
                  <a:defRPr/>
                </a:pPr>
                <a:r>
                  <a:rPr lang="en-US" sz="2040" b="1">
                    <a:ln w="0"/>
                    <a:solidFill>
                      <a:schemeClr val="bg1"/>
                    </a:solidFill>
                    <a:latin typeface="Arial" panose="020B0604020202020204" pitchFamily="34" charset="0"/>
                    <a:cs typeface="Arial" panose="020B0604020202020204" pitchFamily="34" charset="0"/>
                  </a:rPr>
                  <a:t>Monitor</a:t>
                </a:r>
              </a:p>
            </p:txBody>
          </p:sp>
        </p:grpSp>
        <p:grpSp>
          <p:nvGrpSpPr>
            <p:cNvPr id="90" name="Group 8">
              <a:extLst>
                <a:ext uri="{FF2B5EF4-FFF2-40B4-BE49-F238E27FC236}">
                  <a16:creationId xmlns:a16="http://schemas.microsoft.com/office/drawing/2014/main" id="{98406BF5-1C05-4D8C-A882-71B9CE69BCA4}"/>
                </a:ext>
              </a:extLst>
            </p:cNvPr>
            <p:cNvGrpSpPr>
              <a:grpSpLocks noChangeAspect="1"/>
            </p:cNvGrpSpPr>
            <p:nvPr/>
          </p:nvGrpSpPr>
          <p:grpSpPr bwMode="auto">
            <a:xfrm>
              <a:off x="4918466" y="2908356"/>
              <a:ext cx="874908" cy="597744"/>
              <a:chOff x="2230" y="937"/>
              <a:chExt cx="524" cy="358"/>
            </a:xfrm>
          </p:grpSpPr>
          <p:sp>
            <p:nvSpPr>
              <p:cNvPr id="92" name="Oval 9">
                <a:extLst>
                  <a:ext uri="{FF2B5EF4-FFF2-40B4-BE49-F238E27FC236}">
                    <a16:creationId xmlns:a16="http://schemas.microsoft.com/office/drawing/2014/main" id="{AD0A62CD-77BC-4A8D-889D-E3076DBF6A87}"/>
                  </a:ext>
                </a:extLst>
              </p:cNvPr>
              <p:cNvSpPr>
                <a:spLocks noChangeArrowheads="1"/>
              </p:cNvSpPr>
              <p:nvPr/>
            </p:nvSpPr>
            <p:spPr bwMode="auto">
              <a:xfrm>
                <a:off x="2313" y="937"/>
                <a:ext cx="358" cy="358"/>
              </a:xfrm>
              <a:prstGeom prst="ellipse">
                <a:avLst/>
              </a:prstGeom>
              <a:noFill/>
              <a:ln w="317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93" name="Oval 10">
                <a:extLst>
                  <a:ext uri="{FF2B5EF4-FFF2-40B4-BE49-F238E27FC236}">
                    <a16:creationId xmlns:a16="http://schemas.microsoft.com/office/drawing/2014/main" id="{02959604-55E6-450B-A8CD-7DE8442AAFF8}"/>
                  </a:ext>
                </a:extLst>
              </p:cNvPr>
              <p:cNvSpPr>
                <a:spLocks noChangeArrowheads="1"/>
              </p:cNvSpPr>
              <p:nvPr/>
            </p:nvSpPr>
            <p:spPr bwMode="auto">
              <a:xfrm>
                <a:off x="2403" y="937"/>
                <a:ext cx="178" cy="358"/>
              </a:xfrm>
              <a:prstGeom prst="ellipse">
                <a:avLst/>
              </a:prstGeom>
              <a:noFill/>
              <a:ln w="317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94" name="Line 11">
                <a:extLst>
                  <a:ext uri="{FF2B5EF4-FFF2-40B4-BE49-F238E27FC236}">
                    <a16:creationId xmlns:a16="http://schemas.microsoft.com/office/drawing/2014/main" id="{8E635CE6-52BD-416E-B28A-3EB7E17A38E8}"/>
                  </a:ext>
                </a:extLst>
              </p:cNvPr>
              <p:cNvSpPr>
                <a:spLocks noChangeShapeType="1"/>
              </p:cNvSpPr>
              <p:nvPr/>
            </p:nvSpPr>
            <p:spPr bwMode="auto">
              <a:xfrm>
                <a:off x="2492" y="937"/>
                <a:ext cx="0" cy="358"/>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95" name="Freeform 12">
                <a:extLst>
                  <a:ext uri="{FF2B5EF4-FFF2-40B4-BE49-F238E27FC236}">
                    <a16:creationId xmlns:a16="http://schemas.microsoft.com/office/drawing/2014/main" id="{8C0062EC-FA9E-44EA-9272-4D62770EEC9C}"/>
                  </a:ext>
                </a:extLst>
              </p:cNvPr>
              <p:cNvSpPr>
                <a:spLocks/>
              </p:cNvSpPr>
              <p:nvPr/>
            </p:nvSpPr>
            <p:spPr bwMode="auto">
              <a:xfrm>
                <a:off x="2230" y="1035"/>
                <a:ext cx="422" cy="0"/>
              </a:xfrm>
              <a:custGeom>
                <a:avLst/>
                <a:gdLst>
                  <a:gd name="T0" fmla="*/ 422 w 422"/>
                  <a:gd name="T1" fmla="*/ 102 w 422"/>
                  <a:gd name="T2" fmla="*/ 0 w 422"/>
                </a:gdLst>
                <a:ahLst/>
                <a:cxnLst>
                  <a:cxn ang="0">
                    <a:pos x="T0" y="0"/>
                  </a:cxn>
                  <a:cxn ang="0">
                    <a:pos x="T1" y="0"/>
                  </a:cxn>
                  <a:cxn ang="0">
                    <a:pos x="T2" y="0"/>
                  </a:cxn>
                </a:cxnLst>
                <a:rect l="0" t="0" r="r" b="b"/>
                <a:pathLst>
                  <a:path w="422">
                    <a:moveTo>
                      <a:pt x="422" y="0"/>
                    </a:moveTo>
                    <a:lnTo>
                      <a:pt x="102" y="0"/>
                    </a:lnTo>
                    <a:lnTo>
                      <a:pt x="0" y="0"/>
                    </a:lnTo>
                  </a:path>
                </a:pathLst>
              </a:custGeom>
              <a:noFill/>
              <a:ln w="31750" cap="flat">
                <a:solidFill>
                  <a:srgbClr val="0070C0"/>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96" name="Line 13">
                <a:extLst>
                  <a:ext uri="{FF2B5EF4-FFF2-40B4-BE49-F238E27FC236}">
                    <a16:creationId xmlns:a16="http://schemas.microsoft.com/office/drawing/2014/main" id="{7400E127-3B7C-467A-9D74-8858AD95DB10}"/>
                  </a:ext>
                </a:extLst>
              </p:cNvPr>
              <p:cNvSpPr>
                <a:spLocks noChangeShapeType="1"/>
              </p:cNvSpPr>
              <p:nvPr/>
            </p:nvSpPr>
            <p:spPr bwMode="auto">
              <a:xfrm flipH="1">
                <a:off x="2332" y="1198"/>
                <a:ext cx="320" cy="0"/>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97" name="Line 14">
                <a:extLst>
                  <a:ext uri="{FF2B5EF4-FFF2-40B4-BE49-F238E27FC236}">
                    <a16:creationId xmlns:a16="http://schemas.microsoft.com/office/drawing/2014/main" id="{5AAA284A-237E-45A4-9D07-4F3F1157C5ED}"/>
                  </a:ext>
                </a:extLst>
              </p:cNvPr>
              <p:cNvSpPr>
                <a:spLocks noChangeShapeType="1"/>
              </p:cNvSpPr>
              <p:nvPr/>
            </p:nvSpPr>
            <p:spPr bwMode="auto">
              <a:xfrm>
                <a:off x="2313" y="1116"/>
                <a:ext cx="358" cy="0"/>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98" name="Line 15">
                <a:extLst>
                  <a:ext uri="{FF2B5EF4-FFF2-40B4-BE49-F238E27FC236}">
                    <a16:creationId xmlns:a16="http://schemas.microsoft.com/office/drawing/2014/main" id="{4FBBE82B-A7AD-44DA-BB18-8C58187FBB68}"/>
                  </a:ext>
                </a:extLst>
              </p:cNvPr>
              <p:cNvSpPr>
                <a:spLocks noChangeShapeType="1"/>
              </p:cNvSpPr>
              <p:nvPr/>
            </p:nvSpPr>
            <p:spPr bwMode="auto">
              <a:xfrm flipH="1">
                <a:off x="2652" y="1198"/>
                <a:ext cx="102" cy="0"/>
              </a:xfrm>
              <a:prstGeom prst="line">
                <a:avLst/>
              </a:prstGeom>
              <a:noFill/>
              <a:ln w="31750" cap="flat">
                <a:solidFill>
                  <a:srgbClr val="0070C0"/>
                </a:solidFill>
                <a:prstDash val="solid"/>
                <a:miter lim="800000"/>
                <a:headEnd type="oval"/>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grpSp>
        <p:grpSp>
          <p:nvGrpSpPr>
            <p:cNvPr id="116" name="Group 29">
              <a:extLst>
                <a:ext uri="{FF2B5EF4-FFF2-40B4-BE49-F238E27FC236}">
                  <a16:creationId xmlns:a16="http://schemas.microsoft.com/office/drawing/2014/main" id="{12B74E6D-94FB-439D-A77D-9055C5DF605A}"/>
                </a:ext>
              </a:extLst>
            </p:cNvPr>
            <p:cNvGrpSpPr>
              <a:grpSpLocks noChangeAspect="1"/>
            </p:cNvGrpSpPr>
            <p:nvPr/>
          </p:nvGrpSpPr>
          <p:grpSpPr bwMode="auto">
            <a:xfrm>
              <a:off x="6468152" y="2868747"/>
              <a:ext cx="597934" cy="645706"/>
              <a:chOff x="3646" y="1949"/>
              <a:chExt cx="388" cy="419"/>
            </a:xfrm>
          </p:grpSpPr>
          <p:sp>
            <p:nvSpPr>
              <p:cNvPr id="118" name="Freeform 30">
                <a:extLst>
                  <a:ext uri="{FF2B5EF4-FFF2-40B4-BE49-F238E27FC236}">
                    <a16:creationId xmlns:a16="http://schemas.microsoft.com/office/drawing/2014/main" id="{8678A97F-19E1-4D94-83CC-BDBC29C6BF64}"/>
                  </a:ext>
                </a:extLst>
              </p:cNvPr>
              <p:cNvSpPr>
                <a:spLocks/>
              </p:cNvSpPr>
              <p:nvPr/>
            </p:nvSpPr>
            <p:spPr bwMode="auto">
              <a:xfrm>
                <a:off x="3646" y="1949"/>
                <a:ext cx="388" cy="419"/>
              </a:xfrm>
              <a:custGeom>
                <a:avLst/>
                <a:gdLst>
                  <a:gd name="T0" fmla="*/ 145 w 284"/>
                  <a:gd name="T1" fmla="*/ 306 h 307"/>
                  <a:gd name="T2" fmla="*/ 142 w 284"/>
                  <a:gd name="T3" fmla="*/ 307 h 307"/>
                  <a:gd name="T4" fmla="*/ 139 w 284"/>
                  <a:gd name="T5" fmla="*/ 306 h 307"/>
                  <a:gd name="T6" fmla="*/ 0 w 284"/>
                  <a:gd name="T7" fmla="*/ 64 h 307"/>
                  <a:gd name="T8" fmla="*/ 0 w 284"/>
                  <a:gd name="T9" fmla="*/ 64 h 307"/>
                  <a:gd name="T10" fmla="*/ 142 w 284"/>
                  <a:gd name="T11" fmla="*/ 0 h 307"/>
                  <a:gd name="T12" fmla="*/ 284 w 284"/>
                  <a:gd name="T13" fmla="*/ 64 h 307"/>
                  <a:gd name="T14" fmla="*/ 284 w 284"/>
                  <a:gd name="T15" fmla="*/ 64 h 307"/>
                  <a:gd name="T16" fmla="*/ 145 w 284"/>
                  <a:gd name="T17" fmla="*/ 30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307">
                    <a:moveTo>
                      <a:pt x="145" y="306"/>
                    </a:moveTo>
                    <a:cubicBezTo>
                      <a:pt x="142" y="307"/>
                      <a:pt x="142" y="307"/>
                      <a:pt x="142" y="307"/>
                    </a:cubicBezTo>
                    <a:cubicBezTo>
                      <a:pt x="139" y="306"/>
                      <a:pt x="139" y="306"/>
                      <a:pt x="139" y="306"/>
                    </a:cubicBezTo>
                    <a:cubicBezTo>
                      <a:pt x="53" y="255"/>
                      <a:pt x="0" y="163"/>
                      <a:pt x="0" y="64"/>
                    </a:cubicBezTo>
                    <a:cubicBezTo>
                      <a:pt x="0" y="64"/>
                      <a:pt x="0" y="64"/>
                      <a:pt x="0" y="64"/>
                    </a:cubicBezTo>
                    <a:cubicBezTo>
                      <a:pt x="142" y="0"/>
                      <a:pt x="142" y="0"/>
                      <a:pt x="142" y="0"/>
                    </a:cubicBezTo>
                    <a:cubicBezTo>
                      <a:pt x="284" y="64"/>
                      <a:pt x="284" y="64"/>
                      <a:pt x="284" y="64"/>
                    </a:cubicBezTo>
                    <a:cubicBezTo>
                      <a:pt x="284" y="64"/>
                      <a:pt x="284" y="64"/>
                      <a:pt x="284" y="64"/>
                    </a:cubicBezTo>
                    <a:cubicBezTo>
                      <a:pt x="284" y="163"/>
                      <a:pt x="231" y="255"/>
                      <a:pt x="145" y="306"/>
                    </a:cubicBezTo>
                    <a:close/>
                  </a:path>
                </a:pathLst>
              </a:custGeom>
              <a:noFill/>
              <a:ln w="317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19" name="Freeform 31">
                <a:extLst>
                  <a:ext uri="{FF2B5EF4-FFF2-40B4-BE49-F238E27FC236}">
                    <a16:creationId xmlns:a16="http://schemas.microsoft.com/office/drawing/2014/main" id="{90AD8DA9-A98F-4DF2-8967-FCD42854CDF3}"/>
                  </a:ext>
                </a:extLst>
              </p:cNvPr>
              <p:cNvSpPr>
                <a:spLocks/>
              </p:cNvSpPr>
              <p:nvPr/>
            </p:nvSpPr>
            <p:spPr bwMode="auto">
              <a:xfrm>
                <a:off x="3765" y="2075"/>
                <a:ext cx="179" cy="127"/>
              </a:xfrm>
              <a:custGeom>
                <a:avLst/>
                <a:gdLst>
                  <a:gd name="T0" fmla="*/ 179 w 179"/>
                  <a:gd name="T1" fmla="*/ 0 h 127"/>
                  <a:gd name="T2" fmla="*/ 52 w 179"/>
                  <a:gd name="T3" fmla="*/ 127 h 127"/>
                  <a:gd name="T4" fmla="*/ 0 w 179"/>
                  <a:gd name="T5" fmla="*/ 76 h 127"/>
                </a:gdLst>
                <a:ahLst/>
                <a:cxnLst>
                  <a:cxn ang="0">
                    <a:pos x="T0" y="T1"/>
                  </a:cxn>
                  <a:cxn ang="0">
                    <a:pos x="T2" y="T3"/>
                  </a:cxn>
                  <a:cxn ang="0">
                    <a:pos x="T4" y="T5"/>
                  </a:cxn>
                </a:cxnLst>
                <a:rect l="0" t="0" r="r" b="b"/>
                <a:pathLst>
                  <a:path w="179" h="127">
                    <a:moveTo>
                      <a:pt x="179" y="0"/>
                    </a:moveTo>
                    <a:lnTo>
                      <a:pt x="52" y="127"/>
                    </a:lnTo>
                    <a:lnTo>
                      <a:pt x="0" y="76"/>
                    </a:lnTo>
                  </a:path>
                </a:pathLst>
              </a:custGeom>
              <a:noFill/>
              <a:ln w="317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grpSp>
        <p:grpSp>
          <p:nvGrpSpPr>
            <p:cNvPr id="121" name="Group 34">
              <a:extLst>
                <a:ext uri="{FF2B5EF4-FFF2-40B4-BE49-F238E27FC236}">
                  <a16:creationId xmlns:a16="http://schemas.microsoft.com/office/drawing/2014/main" id="{B1FFFE74-B755-4C7E-B5E8-F69092607E7B}"/>
                </a:ext>
              </a:extLst>
            </p:cNvPr>
            <p:cNvGrpSpPr>
              <a:grpSpLocks noChangeAspect="1"/>
            </p:cNvGrpSpPr>
            <p:nvPr/>
          </p:nvGrpSpPr>
          <p:grpSpPr bwMode="auto">
            <a:xfrm>
              <a:off x="6448219" y="4438486"/>
              <a:ext cx="635358" cy="498784"/>
              <a:chOff x="6903" y="2644"/>
              <a:chExt cx="428" cy="336"/>
            </a:xfrm>
          </p:grpSpPr>
          <p:sp>
            <p:nvSpPr>
              <p:cNvPr id="123" name="Rectangle 35">
                <a:extLst>
                  <a:ext uri="{FF2B5EF4-FFF2-40B4-BE49-F238E27FC236}">
                    <a16:creationId xmlns:a16="http://schemas.microsoft.com/office/drawing/2014/main" id="{B4162C1F-7208-4D03-8EE5-D962B78CB795}"/>
                  </a:ext>
                </a:extLst>
              </p:cNvPr>
              <p:cNvSpPr>
                <a:spLocks noChangeArrowheads="1"/>
              </p:cNvSpPr>
              <p:nvPr/>
            </p:nvSpPr>
            <p:spPr bwMode="auto">
              <a:xfrm>
                <a:off x="6903" y="2644"/>
                <a:ext cx="428" cy="336"/>
              </a:xfrm>
              <a:prstGeom prst="rect">
                <a:avLst/>
              </a:prstGeom>
              <a:noFill/>
              <a:ln w="317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24" name="Line 36">
                <a:extLst>
                  <a:ext uri="{FF2B5EF4-FFF2-40B4-BE49-F238E27FC236}">
                    <a16:creationId xmlns:a16="http://schemas.microsoft.com/office/drawing/2014/main" id="{9A94981C-3057-43EA-931A-8B51F757BC81}"/>
                  </a:ext>
                </a:extLst>
              </p:cNvPr>
              <p:cNvSpPr>
                <a:spLocks noChangeShapeType="1"/>
              </p:cNvSpPr>
              <p:nvPr/>
            </p:nvSpPr>
            <p:spPr bwMode="auto">
              <a:xfrm>
                <a:off x="6903" y="2707"/>
                <a:ext cx="428" cy="0"/>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25" name="Line 37">
                <a:extLst>
                  <a:ext uri="{FF2B5EF4-FFF2-40B4-BE49-F238E27FC236}">
                    <a16:creationId xmlns:a16="http://schemas.microsoft.com/office/drawing/2014/main" id="{CB1A3D0A-A122-41F3-972E-F51E5AFDF103}"/>
                  </a:ext>
                </a:extLst>
              </p:cNvPr>
              <p:cNvSpPr>
                <a:spLocks noChangeShapeType="1"/>
              </p:cNvSpPr>
              <p:nvPr/>
            </p:nvSpPr>
            <p:spPr bwMode="auto">
              <a:xfrm>
                <a:off x="6947" y="2931"/>
                <a:ext cx="306" cy="0"/>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26" name="Line 38">
                <a:extLst>
                  <a:ext uri="{FF2B5EF4-FFF2-40B4-BE49-F238E27FC236}">
                    <a16:creationId xmlns:a16="http://schemas.microsoft.com/office/drawing/2014/main" id="{E7C45AA2-6CC1-407F-90D0-83E76A55804E}"/>
                  </a:ext>
                </a:extLst>
              </p:cNvPr>
              <p:cNvSpPr>
                <a:spLocks noChangeShapeType="1"/>
              </p:cNvSpPr>
              <p:nvPr/>
            </p:nvSpPr>
            <p:spPr bwMode="auto">
              <a:xfrm>
                <a:off x="6947" y="2887"/>
                <a:ext cx="212" cy="0"/>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27" name="Line 39">
                <a:extLst>
                  <a:ext uri="{FF2B5EF4-FFF2-40B4-BE49-F238E27FC236}">
                    <a16:creationId xmlns:a16="http://schemas.microsoft.com/office/drawing/2014/main" id="{DF64447B-0141-43A3-BF30-CF363B6558E5}"/>
                  </a:ext>
                </a:extLst>
              </p:cNvPr>
              <p:cNvSpPr>
                <a:spLocks noChangeShapeType="1"/>
              </p:cNvSpPr>
              <p:nvPr/>
            </p:nvSpPr>
            <p:spPr bwMode="auto">
              <a:xfrm flipV="1">
                <a:off x="6947" y="2760"/>
                <a:ext cx="66" cy="66"/>
              </a:xfrm>
              <a:prstGeom prst="line">
                <a:avLst/>
              </a:prstGeom>
              <a:noFill/>
              <a:ln w="31750" cap="flat">
                <a:solidFill>
                  <a:srgbClr val="0070C0"/>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28" name="Line 40">
                <a:extLst>
                  <a:ext uri="{FF2B5EF4-FFF2-40B4-BE49-F238E27FC236}">
                    <a16:creationId xmlns:a16="http://schemas.microsoft.com/office/drawing/2014/main" id="{A9B25481-D5A2-4196-B7F3-94299D95F902}"/>
                  </a:ext>
                </a:extLst>
              </p:cNvPr>
              <p:cNvSpPr>
                <a:spLocks noChangeShapeType="1"/>
              </p:cNvSpPr>
              <p:nvPr/>
            </p:nvSpPr>
            <p:spPr bwMode="auto">
              <a:xfrm flipH="1" flipV="1">
                <a:off x="7013" y="2760"/>
                <a:ext cx="65" cy="66"/>
              </a:xfrm>
              <a:prstGeom prst="line">
                <a:avLst/>
              </a:prstGeom>
              <a:noFill/>
              <a:ln w="31750" cap="flat">
                <a:solidFill>
                  <a:srgbClr val="0070C0"/>
                </a:solidFill>
                <a:prstDash val="solid"/>
                <a:miter lim="800000"/>
                <a:headEnd type="oval" w="sm" len="sm"/>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29" name="Line 41">
                <a:extLst>
                  <a:ext uri="{FF2B5EF4-FFF2-40B4-BE49-F238E27FC236}">
                    <a16:creationId xmlns:a16="http://schemas.microsoft.com/office/drawing/2014/main" id="{F4B01DC5-0EF2-4148-8C3C-4DBAE9157DC6}"/>
                  </a:ext>
                </a:extLst>
              </p:cNvPr>
              <p:cNvSpPr>
                <a:spLocks noChangeShapeType="1"/>
              </p:cNvSpPr>
              <p:nvPr/>
            </p:nvSpPr>
            <p:spPr bwMode="auto">
              <a:xfrm flipV="1">
                <a:off x="7078" y="2760"/>
                <a:ext cx="66" cy="66"/>
              </a:xfrm>
              <a:prstGeom prst="line">
                <a:avLst/>
              </a:prstGeom>
              <a:noFill/>
              <a:ln w="31750" cap="flat">
                <a:solidFill>
                  <a:srgbClr val="0070C0"/>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grpSp>
        <p:grpSp>
          <p:nvGrpSpPr>
            <p:cNvPr id="110" name="Group 109">
              <a:extLst>
                <a:ext uri="{FF2B5EF4-FFF2-40B4-BE49-F238E27FC236}">
                  <a16:creationId xmlns:a16="http://schemas.microsoft.com/office/drawing/2014/main" id="{95C568B0-DA4A-4858-AF9A-0572111B7523}"/>
                </a:ext>
              </a:extLst>
            </p:cNvPr>
            <p:cNvGrpSpPr/>
            <p:nvPr/>
          </p:nvGrpSpPr>
          <p:grpSpPr>
            <a:xfrm>
              <a:off x="5044745" y="4405313"/>
              <a:ext cx="643330" cy="531914"/>
              <a:chOff x="247610" y="3008512"/>
              <a:chExt cx="1074277" cy="888229"/>
            </a:xfrm>
          </p:grpSpPr>
          <p:sp>
            <p:nvSpPr>
              <p:cNvPr id="102" name="Freeform 19">
                <a:extLst>
                  <a:ext uri="{FF2B5EF4-FFF2-40B4-BE49-F238E27FC236}">
                    <a16:creationId xmlns:a16="http://schemas.microsoft.com/office/drawing/2014/main" id="{286FB9B7-D765-486B-8D74-70C421422FEA}"/>
                  </a:ext>
                </a:extLst>
              </p:cNvPr>
              <p:cNvSpPr>
                <a:spLocks/>
              </p:cNvSpPr>
              <p:nvPr/>
            </p:nvSpPr>
            <p:spPr bwMode="auto">
              <a:xfrm>
                <a:off x="247610" y="3008512"/>
                <a:ext cx="1074277" cy="888229"/>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03" name="Line 20">
                <a:extLst>
                  <a:ext uri="{FF2B5EF4-FFF2-40B4-BE49-F238E27FC236}">
                    <a16:creationId xmlns:a16="http://schemas.microsoft.com/office/drawing/2014/main" id="{D1753FE5-B27E-4829-863F-E74F3047DDF5}"/>
                  </a:ext>
                </a:extLst>
              </p:cNvPr>
              <p:cNvSpPr>
                <a:spLocks noChangeShapeType="1"/>
              </p:cNvSpPr>
              <p:nvPr/>
            </p:nvSpPr>
            <p:spPr bwMode="auto">
              <a:xfrm flipV="1">
                <a:off x="784750" y="3488886"/>
                <a:ext cx="252668" cy="209804"/>
              </a:xfrm>
              <a:prstGeom prst="line">
                <a:avLst/>
              </a:prstGeom>
              <a:noFill/>
              <a:ln w="31750" cap="flat">
                <a:solidFill>
                  <a:srgbClr val="0070C0"/>
                </a:solidFill>
                <a:prstDash val="solid"/>
                <a:miter lim="800000"/>
                <a:headEnd type="oval"/>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05" name="Line 22">
                <a:extLst>
                  <a:ext uri="{FF2B5EF4-FFF2-40B4-BE49-F238E27FC236}">
                    <a16:creationId xmlns:a16="http://schemas.microsoft.com/office/drawing/2014/main" id="{7D2E70E7-06B2-489E-AED8-2583B1025AEA}"/>
                  </a:ext>
                </a:extLst>
              </p:cNvPr>
              <p:cNvSpPr>
                <a:spLocks noChangeShapeType="1"/>
              </p:cNvSpPr>
              <p:nvPr/>
            </p:nvSpPr>
            <p:spPr bwMode="auto">
              <a:xfrm>
                <a:off x="784749" y="3008512"/>
                <a:ext cx="0" cy="132034"/>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06" name="Line 23">
                <a:extLst>
                  <a:ext uri="{FF2B5EF4-FFF2-40B4-BE49-F238E27FC236}">
                    <a16:creationId xmlns:a16="http://schemas.microsoft.com/office/drawing/2014/main" id="{962701BE-2ADA-4F9B-9F3B-9575192B0BEC}"/>
                  </a:ext>
                </a:extLst>
              </p:cNvPr>
              <p:cNvSpPr>
                <a:spLocks noChangeShapeType="1"/>
              </p:cNvSpPr>
              <p:nvPr/>
            </p:nvSpPr>
            <p:spPr bwMode="auto">
              <a:xfrm flipH="1">
                <a:off x="1072823" y="3164552"/>
                <a:ext cx="93024" cy="96025"/>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07" name="Line 24">
                <a:extLst>
                  <a:ext uri="{FF2B5EF4-FFF2-40B4-BE49-F238E27FC236}">
                    <a16:creationId xmlns:a16="http://schemas.microsoft.com/office/drawing/2014/main" id="{43DE498A-CEF2-4FB7-9D5E-9F7F39E91FBF}"/>
                  </a:ext>
                </a:extLst>
              </p:cNvPr>
              <p:cNvSpPr>
                <a:spLocks noChangeShapeType="1"/>
              </p:cNvSpPr>
              <p:nvPr/>
            </p:nvSpPr>
            <p:spPr bwMode="auto">
              <a:xfrm flipH="1">
                <a:off x="1192854" y="3518644"/>
                <a:ext cx="129033" cy="0"/>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08" name="Line 25">
                <a:extLst>
                  <a:ext uri="{FF2B5EF4-FFF2-40B4-BE49-F238E27FC236}">
                    <a16:creationId xmlns:a16="http://schemas.microsoft.com/office/drawing/2014/main" id="{EF3737BA-7A2C-449A-AF04-32D2C6F3B410}"/>
                  </a:ext>
                </a:extLst>
              </p:cNvPr>
              <p:cNvSpPr>
                <a:spLocks noChangeShapeType="1"/>
              </p:cNvSpPr>
              <p:nvPr/>
            </p:nvSpPr>
            <p:spPr bwMode="auto">
              <a:xfrm flipH="1">
                <a:off x="247610" y="3518644"/>
                <a:ext cx="129033" cy="0"/>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sp>
            <p:nvSpPr>
              <p:cNvPr id="109" name="Line 26">
                <a:extLst>
                  <a:ext uri="{FF2B5EF4-FFF2-40B4-BE49-F238E27FC236}">
                    <a16:creationId xmlns:a16="http://schemas.microsoft.com/office/drawing/2014/main" id="{D84C5C98-8164-464E-A1BB-A5857D1E04AD}"/>
                  </a:ext>
                </a:extLst>
              </p:cNvPr>
              <p:cNvSpPr>
                <a:spLocks noChangeShapeType="1"/>
              </p:cNvSpPr>
              <p:nvPr/>
            </p:nvSpPr>
            <p:spPr bwMode="auto">
              <a:xfrm>
                <a:off x="403650" y="3164552"/>
                <a:ext cx="93024" cy="96025"/>
              </a:xfrm>
              <a:prstGeom prst="line">
                <a:avLst/>
              </a:prstGeom>
              <a:noFill/>
              <a:ln w="317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b="1">
                  <a:solidFill>
                    <a:schemeClr val="bg1"/>
                  </a:solidFill>
                  <a:latin typeface="Arial" panose="020B0604020202020204" pitchFamily="34" charset="0"/>
                  <a:cs typeface="Arial" panose="020B0604020202020204" pitchFamily="34" charset="0"/>
                </a:endParaRPr>
              </a:p>
            </p:txBody>
          </p:sp>
        </p:grpSp>
      </p:grpSp>
      <p:pic>
        <p:nvPicPr>
          <p:cNvPr id="3" name="Picture 2">
            <a:extLst>
              <a:ext uri="{FF2B5EF4-FFF2-40B4-BE49-F238E27FC236}">
                <a16:creationId xmlns:a16="http://schemas.microsoft.com/office/drawing/2014/main" id="{EC19C8E8-9DF1-C04D-9BEE-D2196DDEFC89}"/>
              </a:ext>
            </a:extLst>
          </p:cNvPr>
          <p:cNvPicPr>
            <a:picLocks noChangeAspect="1"/>
          </p:cNvPicPr>
          <p:nvPr/>
        </p:nvPicPr>
        <p:blipFill>
          <a:blip r:embed="rId2"/>
          <a:stretch>
            <a:fillRect/>
          </a:stretch>
        </p:blipFill>
        <p:spPr>
          <a:xfrm>
            <a:off x="11075907" y="6545636"/>
            <a:ext cx="1358893" cy="448889"/>
          </a:xfrm>
          <a:prstGeom prst="rect">
            <a:avLst/>
          </a:prstGeom>
        </p:spPr>
      </p:pic>
      <p:sp>
        <p:nvSpPr>
          <p:cNvPr id="2" name="Rectangle 1">
            <a:extLst>
              <a:ext uri="{FF2B5EF4-FFF2-40B4-BE49-F238E27FC236}">
                <a16:creationId xmlns:a16="http://schemas.microsoft.com/office/drawing/2014/main" id="{F31EA206-83D1-4756-BC9F-1AE53CC0AE7C}"/>
              </a:ext>
            </a:extLst>
          </p:cNvPr>
          <p:cNvSpPr/>
          <p:nvPr/>
        </p:nvSpPr>
        <p:spPr>
          <a:xfrm>
            <a:off x="8592375" y="4779442"/>
            <a:ext cx="3584658" cy="990628"/>
          </a:xfrm>
          <a:prstGeom prst="rect">
            <a:avLst/>
          </a:prstGeom>
        </p:spPr>
        <p:txBody>
          <a:bodyPr wrap="square" anchor="t">
            <a:spAutoFit/>
          </a:bodyPr>
          <a:lstStyle/>
          <a:p>
            <a:r>
              <a:rPr lang="en-US" sz="1428" b="1">
                <a:solidFill>
                  <a:schemeClr val="accent4">
                    <a:lumMod val="50000"/>
                  </a:schemeClr>
                </a:solidFill>
                <a:latin typeface="Arial" panose="020B0604020202020204" pitchFamily="34" charset="0"/>
                <a:cs typeface="Arial" panose="020B0604020202020204" pitchFamily="34" charset="0"/>
              </a:rPr>
              <a:t>Create the best user experience</a:t>
            </a:r>
          </a:p>
          <a:p>
            <a:endParaRPr lang="en-US" sz="1428" b="1">
              <a:solidFill>
                <a:schemeClr val="accent4">
                  <a:lumMod val="50000"/>
                </a:schemeClr>
              </a:solidFill>
              <a:latin typeface="Arial" panose="020B0604020202020204" pitchFamily="34" charset="0"/>
              <a:cs typeface="Arial" panose="020B0604020202020204" pitchFamily="34" charset="0"/>
            </a:endParaRPr>
          </a:p>
          <a:p>
            <a:r>
              <a:rPr lang="en-US" sz="1428" b="1">
                <a:solidFill>
                  <a:schemeClr val="accent4">
                    <a:lumMod val="50000"/>
                  </a:schemeClr>
                </a:solidFill>
                <a:latin typeface="Arial" panose="020B0604020202020204" pitchFamily="34" charset="0"/>
                <a:cs typeface="Arial" panose="020B0604020202020204" pitchFamily="34" charset="0"/>
              </a:rPr>
              <a:t>Insights and analytics to boost performance</a:t>
            </a:r>
          </a:p>
        </p:txBody>
      </p:sp>
      <p:sp>
        <p:nvSpPr>
          <p:cNvPr id="61" name="TextBox 60">
            <a:extLst>
              <a:ext uri="{FF2B5EF4-FFF2-40B4-BE49-F238E27FC236}">
                <a16:creationId xmlns:a16="http://schemas.microsoft.com/office/drawing/2014/main" id="{1DEE650C-72FC-4E14-BBCA-CA7CFCB6F90E}"/>
              </a:ext>
            </a:extLst>
          </p:cNvPr>
          <p:cNvSpPr txBox="1"/>
          <p:nvPr/>
        </p:nvSpPr>
        <p:spPr>
          <a:xfrm>
            <a:off x="579352" y="4831110"/>
            <a:ext cx="3823906" cy="896457"/>
          </a:xfrm>
          <a:prstGeom prst="rect">
            <a:avLst/>
          </a:prstGeom>
          <a:noFill/>
        </p:spPr>
        <p:txBody>
          <a:bodyPr wrap="square" lIns="0" tIns="0" rIns="0" bIns="0" rtlCol="0" anchor="t">
            <a:spAutoFit/>
          </a:bodyPr>
          <a:lstStyle/>
          <a:p>
            <a:pPr algn="l"/>
            <a:r>
              <a:rPr lang="en-US" sz="1428" b="1">
                <a:solidFill>
                  <a:schemeClr val="accent4">
                    <a:lumMod val="50000"/>
                  </a:schemeClr>
                </a:solidFill>
                <a:latin typeface="Arial" panose="020B0604020202020204" pitchFamily="34" charset="0"/>
                <a:cs typeface="Arial" panose="020B0604020202020204" pitchFamily="34" charset="0"/>
              </a:rPr>
              <a:t>Visibility and instant alerts on network anomalies</a:t>
            </a:r>
          </a:p>
          <a:p>
            <a:pPr algn="l"/>
            <a:endParaRPr lang="en-US" sz="1428" b="1">
              <a:solidFill>
                <a:schemeClr val="accent4">
                  <a:lumMod val="50000"/>
                </a:schemeClr>
              </a:solidFill>
              <a:latin typeface="Arial" panose="020B0604020202020204" pitchFamily="34" charset="0"/>
              <a:cs typeface="Arial" panose="020B0604020202020204" pitchFamily="34" charset="0"/>
            </a:endParaRPr>
          </a:p>
          <a:p>
            <a:r>
              <a:rPr lang="en-US" sz="1428" b="1">
                <a:solidFill>
                  <a:schemeClr val="accent4">
                    <a:lumMod val="50000"/>
                  </a:schemeClr>
                </a:solidFill>
                <a:latin typeface="Arial" panose="020B0604020202020204" pitchFamily="34" charset="0"/>
                <a:cs typeface="Arial" panose="020B0604020202020204" pitchFamily="34" charset="0"/>
              </a:rPr>
              <a:t>Rich traffic analytics </a:t>
            </a:r>
          </a:p>
        </p:txBody>
      </p:sp>
      <p:sp>
        <p:nvSpPr>
          <p:cNvPr id="62" name="TextBox 61">
            <a:extLst>
              <a:ext uri="{FF2B5EF4-FFF2-40B4-BE49-F238E27FC236}">
                <a16:creationId xmlns:a16="http://schemas.microsoft.com/office/drawing/2014/main" id="{9FB0B697-0086-469F-A375-5421F3D4FA23}"/>
              </a:ext>
            </a:extLst>
          </p:cNvPr>
          <p:cNvSpPr txBox="1"/>
          <p:nvPr/>
        </p:nvSpPr>
        <p:spPr>
          <a:xfrm>
            <a:off x="8606824" y="1992247"/>
            <a:ext cx="3435167" cy="1130118"/>
          </a:xfrm>
          <a:prstGeom prst="rect">
            <a:avLst/>
          </a:prstGeom>
          <a:noFill/>
        </p:spPr>
        <p:txBody>
          <a:bodyPr wrap="square" lIns="0" tIns="0" rIns="0" bIns="0" rtlCol="0" anchor="t">
            <a:spAutoFit/>
          </a:bodyPr>
          <a:lstStyle/>
          <a:p>
            <a:r>
              <a:rPr lang="en-US" sz="1428" b="1">
                <a:solidFill>
                  <a:schemeClr val="accent4">
                    <a:lumMod val="50000"/>
                  </a:schemeClr>
                </a:solidFill>
                <a:latin typeface="Arial" panose="020B0604020202020204" pitchFamily="34" charset="0"/>
                <a:cs typeface="Arial" panose="020B0604020202020204" pitchFamily="34" charset="0"/>
              </a:rPr>
              <a:t>Protecting distributed web applications</a:t>
            </a:r>
          </a:p>
          <a:p>
            <a:endParaRPr lang="en-US" sz="1428" b="1">
              <a:solidFill>
                <a:schemeClr val="accent4">
                  <a:lumMod val="50000"/>
                </a:schemeClr>
              </a:solidFill>
              <a:latin typeface="Arial" panose="020B0604020202020204" pitchFamily="34" charset="0"/>
              <a:cs typeface="Arial" panose="020B0604020202020204" pitchFamily="34" charset="0"/>
            </a:endParaRPr>
          </a:p>
          <a:p>
            <a:r>
              <a:rPr lang="en-US" sz="1428" b="1">
                <a:solidFill>
                  <a:schemeClr val="accent4">
                    <a:lumMod val="50000"/>
                  </a:schemeClr>
                </a:solidFill>
                <a:latin typeface="Arial" panose="020B0604020202020204" pitchFamily="34" charset="0"/>
                <a:cs typeface="Arial" panose="020B0604020202020204" pitchFamily="34" charset="0"/>
              </a:rPr>
              <a:t>Rise of increasingly sophisticated attack vectors</a:t>
            </a:r>
          </a:p>
          <a:p>
            <a:endParaRPr lang="en-US" sz="1632" b="1">
              <a:solidFill>
                <a:schemeClr val="accent4">
                  <a:lumMod val="50000"/>
                </a:schemeClr>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79F3B530-0B85-4A2B-B3D0-D1E8F5FEEFC4}"/>
              </a:ext>
            </a:extLst>
          </p:cNvPr>
          <p:cNvSpPr txBox="1"/>
          <p:nvPr/>
        </p:nvSpPr>
        <p:spPr>
          <a:xfrm>
            <a:off x="513553" y="1919279"/>
            <a:ext cx="4209267" cy="1344685"/>
          </a:xfrm>
          <a:prstGeom prst="rect">
            <a:avLst/>
          </a:prstGeom>
          <a:noFill/>
        </p:spPr>
        <p:txBody>
          <a:bodyPr wrap="square" lIns="0" tIns="0" rIns="0" bIns="0" rtlCol="0" anchor="t">
            <a:spAutoFit/>
          </a:bodyPr>
          <a:lstStyle/>
          <a:p>
            <a:pPr algn="l"/>
            <a:r>
              <a:rPr lang="en-US" sz="1428" b="1">
                <a:solidFill>
                  <a:schemeClr val="accent4">
                    <a:lumMod val="50000"/>
                  </a:schemeClr>
                </a:solidFill>
                <a:latin typeface="Arial" panose="020B0604020202020204" pitchFamily="34" charset="0"/>
                <a:cs typeface="Arial" panose="020B0604020202020204" pitchFamily="34" charset="0"/>
              </a:rPr>
              <a:t>High bandwidth connections for massive data ingestion</a:t>
            </a:r>
          </a:p>
          <a:p>
            <a:pPr algn="l"/>
            <a:endParaRPr lang="en-US" sz="1428" b="1">
              <a:solidFill>
                <a:schemeClr val="accent4">
                  <a:lumMod val="50000"/>
                </a:schemeClr>
              </a:solidFill>
              <a:latin typeface="Arial" panose="020B0604020202020204" pitchFamily="34" charset="0"/>
              <a:cs typeface="Arial" panose="020B0604020202020204" pitchFamily="34" charset="0"/>
            </a:endParaRPr>
          </a:p>
          <a:p>
            <a:r>
              <a:rPr lang="en-US" sz="1428" b="1">
                <a:solidFill>
                  <a:schemeClr val="accent4">
                    <a:lumMod val="50000"/>
                  </a:schemeClr>
                </a:solidFill>
                <a:latin typeface="Arial" panose="020B0604020202020204" pitchFamily="34" charset="0"/>
                <a:cs typeface="Arial" panose="020B0604020202020204" pitchFamily="34" charset="0"/>
              </a:rPr>
              <a:t>Network As A Service – Internet &amp; SDWAN</a:t>
            </a:r>
          </a:p>
          <a:p>
            <a:pPr algn="l"/>
            <a:endParaRPr lang="en-US" sz="1428" b="1">
              <a:solidFill>
                <a:schemeClr val="accent4">
                  <a:lumMod val="50000"/>
                </a:schemeClr>
              </a:solidFill>
              <a:latin typeface="Arial" panose="020B0604020202020204" pitchFamily="34" charset="0"/>
              <a:cs typeface="Arial" panose="020B0604020202020204" pitchFamily="34" charset="0"/>
            </a:endParaRPr>
          </a:p>
          <a:p>
            <a:pPr algn="l"/>
            <a:endParaRPr lang="en-US" sz="1428" b="1">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070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networking</a:t>
            </a:r>
          </a:p>
        </p:txBody>
      </p:sp>
      <p:graphicFrame>
        <p:nvGraphicFramePr>
          <p:cNvPr id="93" name="Table 119">
            <a:extLst>
              <a:ext uri="{FF2B5EF4-FFF2-40B4-BE49-F238E27FC236}">
                <a16:creationId xmlns:a16="http://schemas.microsoft.com/office/drawing/2014/main" id="{F84910AB-4E12-43D2-BB1D-FAABDE3B3522}"/>
              </a:ext>
            </a:extLst>
          </p:cNvPr>
          <p:cNvGraphicFramePr>
            <a:graphicFrameLocks noGrp="1"/>
          </p:cNvGraphicFramePr>
          <p:nvPr>
            <p:extLst>
              <p:ext uri="{D42A27DB-BD31-4B8C-83A1-F6EECF244321}">
                <p14:modId xmlns:p14="http://schemas.microsoft.com/office/powerpoint/2010/main" val="2467171795"/>
              </p:ext>
            </p:extLst>
          </p:nvPr>
        </p:nvGraphicFramePr>
        <p:xfrm>
          <a:off x="600063" y="4969795"/>
          <a:ext cx="11237871" cy="1865207"/>
        </p:xfrm>
        <a:graphic>
          <a:graphicData uri="http://schemas.openxmlformats.org/drawingml/2006/table">
            <a:tbl>
              <a:tblPr firstRow="1" bandRow="1"/>
              <a:tblGrid>
                <a:gridCol w="1415727">
                  <a:extLst>
                    <a:ext uri="{9D8B030D-6E8A-4147-A177-3AD203B41FA5}">
                      <a16:colId xmlns:a16="http://schemas.microsoft.com/office/drawing/2014/main" val="3875687048"/>
                    </a:ext>
                  </a:extLst>
                </a:gridCol>
                <a:gridCol w="1651842">
                  <a:extLst>
                    <a:ext uri="{9D8B030D-6E8A-4147-A177-3AD203B41FA5}">
                      <a16:colId xmlns:a16="http://schemas.microsoft.com/office/drawing/2014/main" val="1719213335"/>
                    </a:ext>
                  </a:extLst>
                </a:gridCol>
                <a:gridCol w="1605410">
                  <a:extLst>
                    <a:ext uri="{9D8B030D-6E8A-4147-A177-3AD203B41FA5}">
                      <a16:colId xmlns:a16="http://schemas.microsoft.com/office/drawing/2014/main" val="2995477289"/>
                    </a:ext>
                  </a:extLst>
                </a:gridCol>
                <a:gridCol w="1644929">
                  <a:extLst>
                    <a:ext uri="{9D8B030D-6E8A-4147-A177-3AD203B41FA5}">
                      <a16:colId xmlns:a16="http://schemas.microsoft.com/office/drawing/2014/main" val="20001"/>
                    </a:ext>
                  </a:extLst>
                </a:gridCol>
                <a:gridCol w="1700042">
                  <a:extLst>
                    <a:ext uri="{9D8B030D-6E8A-4147-A177-3AD203B41FA5}">
                      <a16:colId xmlns:a16="http://schemas.microsoft.com/office/drawing/2014/main" val="20003"/>
                    </a:ext>
                  </a:extLst>
                </a:gridCol>
                <a:gridCol w="1470283">
                  <a:extLst>
                    <a:ext uri="{9D8B030D-6E8A-4147-A177-3AD203B41FA5}">
                      <a16:colId xmlns:a16="http://schemas.microsoft.com/office/drawing/2014/main" val="1244853872"/>
                    </a:ext>
                  </a:extLst>
                </a:gridCol>
                <a:gridCol w="1749638">
                  <a:extLst>
                    <a:ext uri="{9D8B030D-6E8A-4147-A177-3AD203B41FA5}">
                      <a16:colId xmlns:a16="http://schemas.microsoft.com/office/drawing/2014/main" val="20005"/>
                    </a:ext>
                  </a:extLst>
                </a:gridCol>
              </a:tblGrid>
              <a:tr h="466302">
                <a:tc>
                  <a:txBody>
                    <a:bodyPr/>
                    <a:lstStyle>
                      <a:lvl1pPr marL="0" algn="l" defTabSz="932594" rtl="0" eaLnBrk="1" latinLnBrk="0" hangingPunct="1">
                        <a:defRPr sz="1800" b="1" kern="1200">
                          <a:solidFill>
                            <a:schemeClr val="lt1"/>
                          </a:solidFill>
                          <a:latin typeface="Segoe UI"/>
                        </a:defRPr>
                      </a:lvl1pPr>
                      <a:lvl2pPr marL="466298" algn="l" defTabSz="932594" rtl="0" eaLnBrk="1" latinLnBrk="0" hangingPunct="1">
                        <a:defRPr sz="1800" b="1" kern="1200">
                          <a:solidFill>
                            <a:schemeClr val="lt1"/>
                          </a:solidFill>
                          <a:latin typeface="Segoe UI"/>
                        </a:defRPr>
                      </a:lvl2pPr>
                      <a:lvl3pPr marL="932594" algn="l" defTabSz="932594" rtl="0" eaLnBrk="1" latinLnBrk="0" hangingPunct="1">
                        <a:defRPr sz="1800" b="1" kern="1200">
                          <a:solidFill>
                            <a:schemeClr val="lt1"/>
                          </a:solidFill>
                          <a:latin typeface="Segoe UI"/>
                        </a:defRPr>
                      </a:lvl3pPr>
                      <a:lvl4pPr marL="1398892" algn="l" defTabSz="932594" rtl="0" eaLnBrk="1" latinLnBrk="0" hangingPunct="1">
                        <a:defRPr sz="1800" b="1" kern="1200">
                          <a:solidFill>
                            <a:schemeClr val="lt1"/>
                          </a:solidFill>
                          <a:latin typeface="Segoe UI"/>
                        </a:defRPr>
                      </a:lvl4pPr>
                      <a:lvl5pPr marL="1865188" algn="l" defTabSz="932594" rtl="0" eaLnBrk="1" latinLnBrk="0" hangingPunct="1">
                        <a:defRPr sz="1800" b="1" kern="1200">
                          <a:solidFill>
                            <a:schemeClr val="lt1"/>
                          </a:solidFill>
                          <a:latin typeface="Segoe UI"/>
                        </a:defRPr>
                      </a:lvl5pPr>
                      <a:lvl6pPr marL="2331487" algn="l" defTabSz="932594" rtl="0" eaLnBrk="1" latinLnBrk="0" hangingPunct="1">
                        <a:defRPr sz="1800" b="1" kern="1200">
                          <a:solidFill>
                            <a:schemeClr val="lt1"/>
                          </a:solidFill>
                          <a:latin typeface="Segoe UI"/>
                        </a:defRPr>
                      </a:lvl6pPr>
                      <a:lvl7pPr marL="2797783" algn="l" defTabSz="932594" rtl="0" eaLnBrk="1" latinLnBrk="0" hangingPunct="1">
                        <a:defRPr sz="1800" b="1" kern="1200">
                          <a:solidFill>
                            <a:schemeClr val="lt1"/>
                          </a:solidFill>
                          <a:latin typeface="Segoe UI"/>
                        </a:defRPr>
                      </a:lvl7pPr>
                      <a:lvl8pPr marL="3264080" algn="l" defTabSz="932594" rtl="0" eaLnBrk="1" latinLnBrk="0" hangingPunct="1">
                        <a:defRPr sz="1800" b="1" kern="1200">
                          <a:solidFill>
                            <a:schemeClr val="lt1"/>
                          </a:solidFill>
                          <a:latin typeface="Segoe UI"/>
                        </a:defRPr>
                      </a:lvl8pPr>
                      <a:lvl9pPr marL="3730379" algn="l" defTabSz="932594" rtl="0" eaLnBrk="1" latinLnBrk="0" hangingPunct="1">
                        <a:defRPr sz="1800" b="1" kern="1200">
                          <a:solidFill>
                            <a:schemeClr val="lt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DC Hardware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1A1A">
                        <a:lumMod val="75000"/>
                        <a:lumOff val="25000"/>
                      </a:srgbClr>
                    </a:solidFill>
                  </a:tcPr>
                </a:tc>
                <a:tc>
                  <a:txBody>
                    <a:bodyPr/>
                    <a:lstStyle>
                      <a:lvl1pPr marL="0" algn="l" defTabSz="932594" rtl="0" eaLnBrk="1" latinLnBrk="0" hangingPunct="1">
                        <a:defRPr sz="1800" b="1" kern="1200">
                          <a:solidFill>
                            <a:schemeClr val="lt1"/>
                          </a:solidFill>
                          <a:latin typeface="Segoe UI"/>
                        </a:defRPr>
                      </a:lvl1pPr>
                      <a:lvl2pPr marL="466298" algn="l" defTabSz="932594" rtl="0" eaLnBrk="1" latinLnBrk="0" hangingPunct="1">
                        <a:defRPr sz="1800" b="1" kern="1200">
                          <a:solidFill>
                            <a:schemeClr val="lt1"/>
                          </a:solidFill>
                          <a:latin typeface="Segoe UI"/>
                        </a:defRPr>
                      </a:lvl2pPr>
                      <a:lvl3pPr marL="932594" algn="l" defTabSz="932594" rtl="0" eaLnBrk="1" latinLnBrk="0" hangingPunct="1">
                        <a:defRPr sz="1800" b="1" kern="1200">
                          <a:solidFill>
                            <a:schemeClr val="lt1"/>
                          </a:solidFill>
                          <a:latin typeface="Segoe UI"/>
                        </a:defRPr>
                      </a:lvl3pPr>
                      <a:lvl4pPr marL="1398892" algn="l" defTabSz="932594" rtl="0" eaLnBrk="1" latinLnBrk="0" hangingPunct="1">
                        <a:defRPr sz="1800" b="1" kern="1200">
                          <a:solidFill>
                            <a:schemeClr val="lt1"/>
                          </a:solidFill>
                          <a:latin typeface="Segoe UI"/>
                        </a:defRPr>
                      </a:lvl4pPr>
                      <a:lvl5pPr marL="1865188" algn="l" defTabSz="932594" rtl="0" eaLnBrk="1" latinLnBrk="0" hangingPunct="1">
                        <a:defRPr sz="1800" b="1" kern="1200">
                          <a:solidFill>
                            <a:schemeClr val="lt1"/>
                          </a:solidFill>
                          <a:latin typeface="Segoe UI"/>
                        </a:defRPr>
                      </a:lvl5pPr>
                      <a:lvl6pPr marL="2331487" algn="l" defTabSz="932594" rtl="0" eaLnBrk="1" latinLnBrk="0" hangingPunct="1">
                        <a:defRPr sz="1800" b="1" kern="1200">
                          <a:solidFill>
                            <a:schemeClr val="lt1"/>
                          </a:solidFill>
                          <a:latin typeface="Segoe UI"/>
                        </a:defRPr>
                      </a:lvl6pPr>
                      <a:lvl7pPr marL="2797783" algn="l" defTabSz="932594" rtl="0" eaLnBrk="1" latinLnBrk="0" hangingPunct="1">
                        <a:defRPr sz="1800" b="1" kern="1200">
                          <a:solidFill>
                            <a:schemeClr val="lt1"/>
                          </a:solidFill>
                          <a:latin typeface="Segoe UI"/>
                        </a:defRPr>
                      </a:lvl7pPr>
                      <a:lvl8pPr marL="3264080" algn="l" defTabSz="932594" rtl="0" eaLnBrk="1" latinLnBrk="0" hangingPunct="1">
                        <a:defRPr sz="1800" b="1" kern="1200">
                          <a:solidFill>
                            <a:schemeClr val="lt1"/>
                          </a:solidFill>
                          <a:latin typeface="Segoe UI"/>
                        </a:defRPr>
                      </a:lvl8pPr>
                      <a:lvl9pPr marL="3730379" algn="l" defTabSz="932594" rtl="0" eaLnBrk="1" latinLnBrk="0" hangingPunct="1">
                        <a:defRPr sz="1800" b="1" kern="1200">
                          <a:solidFill>
                            <a:schemeClr val="lt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Services</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32594" rtl="0" eaLnBrk="1" latinLnBrk="0" hangingPunct="1">
                        <a:defRPr sz="1800" b="1" kern="1200">
                          <a:solidFill>
                            <a:schemeClr val="lt1"/>
                          </a:solidFill>
                          <a:latin typeface="Segoe UI"/>
                        </a:defRPr>
                      </a:lvl1pPr>
                      <a:lvl2pPr marL="466298" algn="l" defTabSz="932594" rtl="0" eaLnBrk="1" latinLnBrk="0" hangingPunct="1">
                        <a:defRPr sz="1800" b="1" kern="1200">
                          <a:solidFill>
                            <a:schemeClr val="lt1"/>
                          </a:solidFill>
                          <a:latin typeface="Segoe UI"/>
                        </a:defRPr>
                      </a:lvl2pPr>
                      <a:lvl3pPr marL="932594" algn="l" defTabSz="932594" rtl="0" eaLnBrk="1" latinLnBrk="0" hangingPunct="1">
                        <a:defRPr sz="1800" b="1" kern="1200">
                          <a:solidFill>
                            <a:schemeClr val="lt1"/>
                          </a:solidFill>
                          <a:latin typeface="Segoe UI"/>
                        </a:defRPr>
                      </a:lvl3pPr>
                      <a:lvl4pPr marL="1398892" algn="l" defTabSz="932594" rtl="0" eaLnBrk="1" latinLnBrk="0" hangingPunct="1">
                        <a:defRPr sz="1800" b="1" kern="1200">
                          <a:solidFill>
                            <a:schemeClr val="lt1"/>
                          </a:solidFill>
                          <a:latin typeface="Segoe UI"/>
                        </a:defRPr>
                      </a:lvl4pPr>
                      <a:lvl5pPr marL="1865188" algn="l" defTabSz="932594" rtl="0" eaLnBrk="1" latinLnBrk="0" hangingPunct="1">
                        <a:defRPr sz="1800" b="1" kern="1200">
                          <a:solidFill>
                            <a:schemeClr val="lt1"/>
                          </a:solidFill>
                          <a:latin typeface="Segoe UI"/>
                        </a:defRPr>
                      </a:lvl5pPr>
                      <a:lvl6pPr marL="2331487" algn="l" defTabSz="932594" rtl="0" eaLnBrk="1" latinLnBrk="0" hangingPunct="1">
                        <a:defRPr sz="1800" b="1" kern="1200">
                          <a:solidFill>
                            <a:schemeClr val="lt1"/>
                          </a:solidFill>
                          <a:latin typeface="Segoe UI"/>
                        </a:defRPr>
                      </a:lvl6pPr>
                      <a:lvl7pPr marL="2797783" algn="l" defTabSz="932594" rtl="0" eaLnBrk="1" latinLnBrk="0" hangingPunct="1">
                        <a:defRPr sz="1800" b="1" kern="1200">
                          <a:solidFill>
                            <a:schemeClr val="lt1"/>
                          </a:solidFill>
                          <a:latin typeface="Segoe UI"/>
                        </a:defRPr>
                      </a:lvl7pPr>
                      <a:lvl8pPr marL="3264080" algn="l" defTabSz="932594" rtl="0" eaLnBrk="1" latinLnBrk="0" hangingPunct="1">
                        <a:defRPr sz="1800" b="1" kern="1200">
                          <a:solidFill>
                            <a:schemeClr val="lt1"/>
                          </a:solidFill>
                          <a:latin typeface="Segoe UI"/>
                        </a:defRPr>
                      </a:lvl8pPr>
                      <a:lvl9pPr marL="3730379" algn="l" defTabSz="932594" rtl="0" eaLnBrk="1" latinLnBrk="0" hangingPunct="1">
                        <a:defRPr sz="1800" b="1" kern="1200">
                          <a:solidFill>
                            <a:schemeClr val="lt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Intra-Region</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a:gsLst>
                        <a:gs pos="59000">
                          <a:srgbClr val="737373"/>
                        </a:gs>
                        <a:gs pos="40000">
                          <a:srgbClr val="0078D4"/>
                        </a:gs>
                      </a:gsLst>
                      <a:lin ang="2700000" scaled="1"/>
                    </a:gradFill>
                  </a:tcPr>
                </a:tc>
                <a:tc>
                  <a:txBody>
                    <a:bodyPr/>
                    <a:lstStyle>
                      <a:lvl1pPr marL="0" algn="l" defTabSz="932594" rtl="0" eaLnBrk="1" latinLnBrk="0" hangingPunct="1">
                        <a:defRPr sz="1800" b="1" kern="1200">
                          <a:solidFill>
                            <a:schemeClr val="lt1"/>
                          </a:solidFill>
                          <a:latin typeface="Segoe UI"/>
                        </a:defRPr>
                      </a:lvl1pPr>
                      <a:lvl2pPr marL="466298" algn="l" defTabSz="932594" rtl="0" eaLnBrk="1" latinLnBrk="0" hangingPunct="1">
                        <a:defRPr sz="1800" b="1" kern="1200">
                          <a:solidFill>
                            <a:schemeClr val="lt1"/>
                          </a:solidFill>
                          <a:latin typeface="Segoe UI"/>
                        </a:defRPr>
                      </a:lvl2pPr>
                      <a:lvl3pPr marL="932594" algn="l" defTabSz="932594" rtl="0" eaLnBrk="1" latinLnBrk="0" hangingPunct="1">
                        <a:defRPr sz="1800" b="1" kern="1200">
                          <a:solidFill>
                            <a:schemeClr val="lt1"/>
                          </a:solidFill>
                          <a:latin typeface="Segoe UI"/>
                        </a:defRPr>
                      </a:lvl3pPr>
                      <a:lvl4pPr marL="1398892" algn="l" defTabSz="932594" rtl="0" eaLnBrk="1" latinLnBrk="0" hangingPunct="1">
                        <a:defRPr sz="1800" b="1" kern="1200">
                          <a:solidFill>
                            <a:schemeClr val="lt1"/>
                          </a:solidFill>
                          <a:latin typeface="Segoe UI"/>
                        </a:defRPr>
                      </a:lvl4pPr>
                      <a:lvl5pPr marL="1865188" algn="l" defTabSz="932594" rtl="0" eaLnBrk="1" latinLnBrk="0" hangingPunct="1">
                        <a:defRPr sz="1800" b="1" kern="1200">
                          <a:solidFill>
                            <a:schemeClr val="lt1"/>
                          </a:solidFill>
                          <a:latin typeface="Segoe UI"/>
                        </a:defRPr>
                      </a:lvl5pPr>
                      <a:lvl6pPr marL="2331487" algn="l" defTabSz="932594" rtl="0" eaLnBrk="1" latinLnBrk="0" hangingPunct="1">
                        <a:defRPr sz="1800" b="1" kern="1200">
                          <a:solidFill>
                            <a:schemeClr val="lt1"/>
                          </a:solidFill>
                          <a:latin typeface="Segoe UI"/>
                        </a:defRPr>
                      </a:lvl6pPr>
                      <a:lvl7pPr marL="2797783" algn="l" defTabSz="932594" rtl="0" eaLnBrk="1" latinLnBrk="0" hangingPunct="1">
                        <a:defRPr sz="1800" b="1" kern="1200">
                          <a:solidFill>
                            <a:schemeClr val="lt1"/>
                          </a:solidFill>
                          <a:latin typeface="Segoe UI"/>
                        </a:defRPr>
                      </a:lvl7pPr>
                      <a:lvl8pPr marL="3264080" algn="l" defTabSz="932594" rtl="0" eaLnBrk="1" latinLnBrk="0" hangingPunct="1">
                        <a:defRPr sz="1800" b="1" kern="1200">
                          <a:solidFill>
                            <a:schemeClr val="lt1"/>
                          </a:solidFill>
                          <a:latin typeface="Segoe UI"/>
                        </a:defRPr>
                      </a:lvl8pPr>
                      <a:lvl9pPr marL="3730379" algn="l" defTabSz="932594" rtl="0" eaLnBrk="1" latinLnBrk="0" hangingPunct="1">
                        <a:defRPr sz="1800" b="1" kern="1200">
                          <a:solidFill>
                            <a:schemeClr val="lt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WAN Backbone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37373"/>
                    </a:solidFill>
                  </a:tcPr>
                </a:tc>
                <a:tc>
                  <a:txBody>
                    <a:bodyPr/>
                    <a:lstStyle>
                      <a:lvl1pPr marL="0" algn="l" defTabSz="932594" rtl="0" eaLnBrk="1" latinLnBrk="0" hangingPunct="1">
                        <a:defRPr sz="1800" b="1" kern="1200">
                          <a:solidFill>
                            <a:schemeClr val="lt1"/>
                          </a:solidFill>
                          <a:latin typeface="Segoe UI"/>
                        </a:defRPr>
                      </a:lvl1pPr>
                      <a:lvl2pPr marL="466298" algn="l" defTabSz="932594" rtl="0" eaLnBrk="1" latinLnBrk="0" hangingPunct="1">
                        <a:defRPr sz="1800" b="1" kern="1200">
                          <a:solidFill>
                            <a:schemeClr val="lt1"/>
                          </a:solidFill>
                          <a:latin typeface="Segoe UI"/>
                        </a:defRPr>
                      </a:lvl2pPr>
                      <a:lvl3pPr marL="932594" algn="l" defTabSz="932594" rtl="0" eaLnBrk="1" latinLnBrk="0" hangingPunct="1">
                        <a:defRPr sz="1800" b="1" kern="1200">
                          <a:solidFill>
                            <a:schemeClr val="lt1"/>
                          </a:solidFill>
                          <a:latin typeface="Segoe UI"/>
                        </a:defRPr>
                      </a:lvl3pPr>
                      <a:lvl4pPr marL="1398892" algn="l" defTabSz="932594" rtl="0" eaLnBrk="1" latinLnBrk="0" hangingPunct="1">
                        <a:defRPr sz="1800" b="1" kern="1200">
                          <a:solidFill>
                            <a:schemeClr val="lt1"/>
                          </a:solidFill>
                          <a:latin typeface="Segoe UI"/>
                        </a:defRPr>
                      </a:lvl4pPr>
                      <a:lvl5pPr marL="1865188" algn="l" defTabSz="932594" rtl="0" eaLnBrk="1" latinLnBrk="0" hangingPunct="1">
                        <a:defRPr sz="1800" b="1" kern="1200">
                          <a:solidFill>
                            <a:schemeClr val="lt1"/>
                          </a:solidFill>
                          <a:latin typeface="Segoe UI"/>
                        </a:defRPr>
                      </a:lvl5pPr>
                      <a:lvl6pPr marL="2331487" algn="l" defTabSz="932594" rtl="0" eaLnBrk="1" latinLnBrk="0" hangingPunct="1">
                        <a:defRPr sz="1800" b="1" kern="1200">
                          <a:solidFill>
                            <a:schemeClr val="lt1"/>
                          </a:solidFill>
                          <a:latin typeface="Segoe UI"/>
                        </a:defRPr>
                      </a:lvl6pPr>
                      <a:lvl7pPr marL="2797783" algn="l" defTabSz="932594" rtl="0" eaLnBrk="1" latinLnBrk="0" hangingPunct="1">
                        <a:defRPr sz="1800" b="1" kern="1200">
                          <a:solidFill>
                            <a:schemeClr val="lt1"/>
                          </a:solidFill>
                          <a:latin typeface="Segoe UI"/>
                        </a:defRPr>
                      </a:lvl7pPr>
                      <a:lvl8pPr marL="3264080" algn="l" defTabSz="932594" rtl="0" eaLnBrk="1" latinLnBrk="0" hangingPunct="1">
                        <a:defRPr sz="1800" b="1" kern="1200">
                          <a:solidFill>
                            <a:schemeClr val="lt1"/>
                          </a:solidFill>
                          <a:latin typeface="Segoe UI"/>
                        </a:defRPr>
                      </a:lvl8pPr>
                      <a:lvl9pPr marL="3730379" algn="l" defTabSz="932594" rtl="0" eaLnBrk="1" latinLnBrk="0" hangingPunct="1">
                        <a:defRPr sz="1800" b="1" kern="1200">
                          <a:solidFill>
                            <a:schemeClr val="lt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Edge and ExpressRoute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lvl1pPr marL="0" algn="l" defTabSz="932594" rtl="0" eaLnBrk="1" latinLnBrk="0" hangingPunct="1">
                        <a:defRPr sz="1800" b="1" kern="1200">
                          <a:solidFill>
                            <a:schemeClr val="lt1"/>
                          </a:solidFill>
                          <a:latin typeface="Segoe UI"/>
                        </a:defRPr>
                      </a:lvl1pPr>
                      <a:lvl2pPr marL="466298" algn="l" defTabSz="932594" rtl="0" eaLnBrk="1" latinLnBrk="0" hangingPunct="1">
                        <a:defRPr sz="1800" b="1" kern="1200">
                          <a:solidFill>
                            <a:schemeClr val="lt1"/>
                          </a:solidFill>
                          <a:latin typeface="Segoe UI"/>
                        </a:defRPr>
                      </a:lvl2pPr>
                      <a:lvl3pPr marL="932594" algn="l" defTabSz="932594" rtl="0" eaLnBrk="1" latinLnBrk="0" hangingPunct="1">
                        <a:defRPr sz="1800" b="1" kern="1200">
                          <a:solidFill>
                            <a:schemeClr val="lt1"/>
                          </a:solidFill>
                          <a:latin typeface="Segoe UI"/>
                        </a:defRPr>
                      </a:lvl3pPr>
                      <a:lvl4pPr marL="1398892" algn="l" defTabSz="932594" rtl="0" eaLnBrk="1" latinLnBrk="0" hangingPunct="1">
                        <a:defRPr sz="1800" b="1" kern="1200">
                          <a:solidFill>
                            <a:schemeClr val="lt1"/>
                          </a:solidFill>
                          <a:latin typeface="Segoe UI"/>
                        </a:defRPr>
                      </a:lvl4pPr>
                      <a:lvl5pPr marL="1865188" algn="l" defTabSz="932594" rtl="0" eaLnBrk="1" latinLnBrk="0" hangingPunct="1">
                        <a:defRPr sz="1800" b="1" kern="1200">
                          <a:solidFill>
                            <a:schemeClr val="lt1"/>
                          </a:solidFill>
                          <a:latin typeface="Segoe UI"/>
                        </a:defRPr>
                      </a:lvl5pPr>
                      <a:lvl6pPr marL="2331487" algn="l" defTabSz="932594" rtl="0" eaLnBrk="1" latinLnBrk="0" hangingPunct="1">
                        <a:defRPr sz="1800" b="1" kern="1200">
                          <a:solidFill>
                            <a:schemeClr val="lt1"/>
                          </a:solidFill>
                          <a:latin typeface="Segoe UI"/>
                        </a:defRPr>
                      </a:lvl6pPr>
                      <a:lvl7pPr marL="2797783" algn="l" defTabSz="932594" rtl="0" eaLnBrk="1" latinLnBrk="0" hangingPunct="1">
                        <a:defRPr sz="1800" b="1" kern="1200">
                          <a:solidFill>
                            <a:schemeClr val="lt1"/>
                          </a:solidFill>
                          <a:latin typeface="Segoe UI"/>
                        </a:defRPr>
                      </a:lvl7pPr>
                      <a:lvl8pPr marL="3264080" algn="l" defTabSz="932594" rtl="0" eaLnBrk="1" latinLnBrk="0" hangingPunct="1">
                        <a:defRPr sz="1800" b="1" kern="1200">
                          <a:solidFill>
                            <a:schemeClr val="lt1"/>
                          </a:solidFill>
                          <a:latin typeface="Segoe UI"/>
                        </a:defRPr>
                      </a:lvl8pPr>
                      <a:lvl9pPr marL="3730379" algn="l" defTabSz="932594" rtl="0" eaLnBrk="1" latinLnBrk="0" hangingPunct="1">
                        <a:defRPr sz="1800" b="1" kern="1200">
                          <a:solidFill>
                            <a:schemeClr val="lt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CDN</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32594" rtl="0" eaLnBrk="1" latinLnBrk="0" hangingPunct="1">
                        <a:defRPr sz="1800" b="1" kern="1200">
                          <a:solidFill>
                            <a:schemeClr val="lt1"/>
                          </a:solidFill>
                          <a:latin typeface="Segoe UI"/>
                        </a:defRPr>
                      </a:lvl1pPr>
                      <a:lvl2pPr marL="466298" algn="l" defTabSz="932594" rtl="0" eaLnBrk="1" latinLnBrk="0" hangingPunct="1">
                        <a:defRPr sz="1800" b="1" kern="1200">
                          <a:solidFill>
                            <a:schemeClr val="lt1"/>
                          </a:solidFill>
                          <a:latin typeface="Segoe UI"/>
                        </a:defRPr>
                      </a:lvl2pPr>
                      <a:lvl3pPr marL="932594" algn="l" defTabSz="932594" rtl="0" eaLnBrk="1" latinLnBrk="0" hangingPunct="1">
                        <a:defRPr sz="1800" b="1" kern="1200">
                          <a:solidFill>
                            <a:schemeClr val="lt1"/>
                          </a:solidFill>
                          <a:latin typeface="Segoe UI"/>
                        </a:defRPr>
                      </a:lvl3pPr>
                      <a:lvl4pPr marL="1398892" algn="l" defTabSz="932594" rtl="0" eaLnBrk="1" latinLnBrk="0" hangingPunct="1">
                        <a:defRPr sz="1800" b="1" kern="1200">
                          <a:solidFill>
                            <a:schemeClr val="lt1"/>
                          </a:solidFill>
                          <a:latin typeface="Segoe UI"/>
                        </a:defRPr>
                      </a:lvl4pPr>
                      <a:lvl5pPr marL="1865188" algn="l" defTabSz="932594" rtl="0" eaLnBrk="1" latinLnBrk="0" hangingPunct="1">
                        <a:defRPr sz="1800" b="1" kern="1200">
                          <a:solidFill>
                            <a:schemeClr val="lt1"/>
                          </a:solidFill>
                          <a:latin typeface="Segoe UI"/>
                        </a:defRPr>
                      </a:lvl5pPr>
                      <a:lvl6pPr marL="2331487" algn="l" defTabSz="932594" rtl="0" eaLnBrk="1" latinLnBrk="0" hangingPunct="1">
                        <a:defRPr sz="1800" b="1" kern="1200">
                          <a:solidFill>
                            <a:schemeClr val="lt1"/>
                          </a:solidFill>
                          <a:latin typeface="Segoe UI"/>
                        </a:defRPr>
                      </a:lvl6pPr>
                      <a:lvl7pPr marL="2797783" algn="l" defTabSz="932594" rtl="0" eaLnBrk="1" latinLnBrk="0" hangingPunct="1">
                        <a:defRPr sz="1800" b="1" kern="1200">
                          <a:solidFill>
                            <a:schemeClr val="lt1"/>
                          </a:solidFill>
                          <a:latin typeface="Segoe UI"/>
                        </a:defRPr>
                      </a:lvl7pPr>
                      <a:lvl8pPr marL="3264080" algn="l" defTabSz="932594" rtl="0" eaLnBrk="1" latinLnBrk="0" hangingPunct="1">
                        <a:defRPr sz="1800" b="1" kern="1200">
                          <a:solidFill>
                            <a:schemeClr val="lt1"/>
                          </a:solidFill>
                          <a:latin typeface="Segoe UI"/>
                        </a:defRPr>
                      </a:lvl8pPr>
                      <a:lvl9pPr marL="3730379" algn="l" defTabSz="932594" rtl="0" eaLnBrk="1" latinLnBrk="0" hangingPunct="1">
                        <a:defRPr sz="1800" b="1" kern="1200">
                          <a:solidFill>
                            <a:schemeClr val="lt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Last Mile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50"/>
                    </a:solidFill>
                  </a:tcPr>
                </a:tc>
                <a:extLst>
                  <a:ext uri="{0D108BD9-81ED-4DB2-BD59-A6C34878D82A}">
                    <a16:rowId xmlns:a16="http://schemas.microsoft.com/office/drawing/2014/main" val="10000"/>
                  </a:ext>
                </a:extLst>
              </a:tr>
              <a:tr h="1398905">
                <a:tc>
                  <a:txBody>
                    <a:bodyPr/>
                    <a:lstStyle>
                      <a:lvl1pPr marL="0" algn="l" defTabSz="932594" rtl="0" eaLnBrk="1" latinLnBrk="0" hangingPunct="1">
                        <a:defRPr sz="1800" kern="1200">
                          <a:solidFill>
                            <a:schemeClr val="dk1"/>
                          </a:solidFill>
                          <a:latin typeface="Segoe UI"/>
                        </a:defRPr>
                      </a:lvl1pPr>
                      <a:lvl2pPr marL="466298" algn="l" defTabSz="932594" rtl="0" eaLnBrk="1" latinLnBrk="0" hangingPunct="1">
                        <a:defRPr sz="1800" kern="1200">
                          <a:solidFill>
                            <a:schemeClr val="dk1"/>
                          </a:solidFill>
                          <a:latin typeface="Segoe UI"/>
                        </a:defRPr>
                      </a:lvl2pPr>
                      <a:lvl3pPr marL="932594" algn="l" defTabSz="932594" rtl="0" eaLnBrk="1" latinLnBrk="0" hangingPunct="1">
                        <a:defRPr sz="1800" kern="1200">
                          <a:solidFill>
                            <a:schemeClr val="dk1"/>
                          </a:solidFill>
                          <a:latin typeface="Segoe UI"/>
                        </a:defRPr>
                      </a:lvl3pPr>
                      <a:lvl4pPr marL="1398892" algn="l" defTabSz="932594" rtl="0" eaLnBrk="1" latinLnBrk="0" hangingPunct="1">
                        <a:defRPr sz="1800" kern="1200">
                          <a:solidFill>
                            <a:schemeClr val="dk1"/>
                          </a:solidFill>
                          <a:latin typeface="Segoe UI"/>
                        </a:defRPr>
                      </a:lvl4pPr>
                      <a:lvl5pPr marL="1865188" algn="l" defTabSz="932594" rtl="0" eaLnBrk="1" latinLnBrk="0" hangingPunct="1">
                        <a:defRPr sz="1800" kern="1200">
                          <a:solidFill>
                            <a:schemeClr val="dk1"/>
                          </a:solidFill>
                          <a:latin typeface="Segoe UI"/>
                        </a:defRPr>
                      </a:lvl5pPr>
                      <a:lvl6pPr marL="2331487" algn="l" defTabSz="932594" rtl="0" eaLnBrk="1" latinLnBrk="0" hangingPunct="1">
                        <a:defRPr sz="1800" kern="1200">
                          <a:solidFill>
                            <a:schemeClr val="dk1"/>
                          </a:solidFill>
                          <a:latin typeface="Segoe UI"/>
                        </a:defRPr>
                      </a:lvl6pPr>
                      <a:lvl7pPr marL="2797783" algn="l" defTabSz="932594" rtl="0" eaLnBrk="1" latinLnBrk="0" hangingPunct="1">
                        <a:defRPr sz="1800" kern="1200">
                          <a:solidFill>
                            <a:schemeClr val="dk1"/>
                          </a:solidFill>
                          <a:latin typeface="Segoe UI"/>
                        </a:defRPr>
                      </a:lvl7pPr>
                      <a:lvl8pPr marL="3264080" algn="l" defTabSz="932594" rtl="0" eaLnBrk="1" latinLnBrk="0" hangingPunct="1">
                        <a:defRPr sz="1800" kern="1200">
                          <a:solidFill>
                            <a:schemeClr val="dk1"/>
                          </a:solidFill>
                          <a:latin typeface="Segoe UI"/>
                        </a:defRPr>
                      </a:lvl8pPr>
                      <a:lvl9pPr marL="3730379" algn="l" defTabSz="932594" rtl="0" eaLnBrk="1" latinLnBrk="0" hangingPunct="1">
                        <a:defRPr sz="1800" kern="1200">
                          <a:solidFill>
                            <a:schemeClr val="dk1"/>
                          </a:solidFill>
                          <a:latin typeface="Segoe UI"/>
                        </a:defRPr>
                      </a:lvl9p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err="1">
                          <a:gradFill>
                            <a:gsLst>
                              <a:gs pos="2917">
                                <a:srgbClr val="2F2F2F"/>
                              </a:gs>
                              <a:gs pos="30000">
                                <a:srgbClr val="2F2F2F"/>
                              </a:gs>
                            </a:gsLst>
                            <a:lin ang="5400000" scaled="0"/>
                          </a:gradFill>
                          <a:latin typeface="+mn-lt"/>
                          <a:ea typeface="+mn-ea"/>
                          <a:cs typeface="+mn-cs"/>
                        </a:rPr>
                        <a:t>SmartNIC</a:t>
                      </a:r>
                      <a:r>
                        <a:rPr lang="en-US" sz="1200" b="0" i="0" u="none" kern="1200">
                          <a:gradFill>
                            <a:gsLst>
                              <a:gs pos="2917">
                                <a:srgbClr val="2F2F2F"/>
                              </a:gs>
                              <a:gs pos="30000">
                                <a:srgbClr val="2F2F2F"/>
                              </a:gs>
                            </a:gsLst>
                            <a:lin ang="5400000" scaled="0"/>
                          </a:gradFill>
                          <a:latin typeface="+mn-lt"/>
                          <a:ea typeface="+mn-ea"/>
                          <a:cs typeface="+mn-cs"/>
                        </a:rPr>
                        <a:t>/</a:t>
                      </a:r>
                      <a:br>
                        <a:rPr lang="en-US" sz="1200" b="0" i="0" u="none" kern="1200">
                          <a:gradFill>
                            <a:gsLst>
                              <a:gs pos="2917">
                                <a:srgbClr val="2F2F2F"/>
                              </a:gs>
                              <a:gs pos="30000">
                                <a:srgbClr val="2F2F2F"/>
                              </a:gs>
                            </a:gsLst>
                            <a:lin ang="5400000" scaled="0"/>
                          </a:gradFill>
                          <a:latin typeface="+mn-lt"/>
                          <a:ea typeface="+mn-ea"/>
                          <a:cs typeface="+mn-cs"/>
                        </a:rPr>
                      </a:br>
                      <a:r>
                        <a:rPr lang="en-US" sz="1200" b="0" i="0" u="none" kern="1200">
                          <a:gradFill>
                            <a:gsLst>
                              <a:gs pos="2917">
                                <a:srgbClr val="2F2F2F"/>
                              </a:gs>
                              <a:gs pos="30000">
                                <a:srgbClr val="2F2F2F"/>
                              </a:gs>
                            </a:gsLst>
                            <a:lin ang="5400000" scaled="0"/>
                          </a:gradFill>
                          <a:latin typeface="+mn-lt"/>
                          <a:ea typeface="+mn-ea"/>
                          <a:cs typeface="+mn-cs"/>
                        </a:rPr>
                        <a:t>FPGA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err="1">
                          <a:gradFill>
                            <a:gsLst>
                              <a:gs pos="2917">
                                <a:srgbClr val="2F2F2F"/>
                              </a:gs>
                              <a:gs pos="30000">
                                <a:srgbClr val="2F2F2F"/>
                              </a:gs>
                            </a:gsLst>
                            <a:lin ang="5400000" scaled="0"/>
                          </a:gradFill>
                          <a:latin typeface="+mn-lt"/>
                          <a:ea typeface="+mn-ea"/>
                          <a:cs typeface="+mn-cs"/>
                        </a:rPr>
                        <a:t>SONiC</a:t>
                      </a:r>
                      <a:endParaRPr lang="en-US" sz="1200" b="0" i="0" u="none" kern="1200">
                        <a:gradFill>
                          <a:gsLst>
                            <a:gs pos="2917">
                              <a:srgbClr val="2F2F2F"/>
                            </a:gs>
                            <a:gs pos="30000">
                              <a:srgbClr val="2F2F2F"/>
                            </a:gs>
                          </a:gsLst>
                          <a:lin ang="5400000" scaled="0"/>
                        </a:gra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kern="1200">
                        <a:gradFill>
                          <a:gsLst>
                            <a:gs pos="2917">
                              <a:srgbClr val="2F2F2F"/>
                            </a:gs>
                            <a:gs pos="30000">
                              <a:srgbClr val="2F2F2F"/>
                            </a:gs>
                          </a:gsLst>
                          <a:lin ang="5400000" scaled="0"/>
                        </a:gradFill>
                        <a:latin typeface="+mn-lt"/>
                        <a:ea typeface="+mn-ea"/>
                        <a:cs typeface="+mn-cs"/>
                      </a:endParaRP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2594" rtl="0" eaLnBrk="1" latinLnBrk="0" hangingPunct="1">
                        <a:defRPr sz="1800" kern="1200">
                          <a:solidFill>
                            <a:schemeClr val="dk1"/>
                          </a:solidFill>
                          <a:latin typeface="Segoe UI"/>
                        </a:defRPr>
                      </a:lvl1pPr>
                      <a:lvl2pPr marL="466298" algn="l" defTabSz="932594" rtl="0" eaLnBrk="1" latinLnBrk="0" hangingPunct="1">
                        <a:defRPr sz="1800" kern="1200">
                          <a:solidFill>
                            <a:schemeClr val="dk1"/>
                          </a:solidFill>
                          <a:latin typeface="Segoe UI"/>
                        </a:defRPr>
                      </a:lvl2pPr>
                      <a:lvl3pPr marL="932594" algn="l" defTabSz="932594" rtl="0" eaLnBrk="1" latinLnBrk="0" hangingPunct="1">
                        <a:defRPr sz="1800" kern="1200">
                          <a:solidFill>
                            <a:schemeClr val="dk1"/>
                          </a:solidFill>
                          <a:latin typeface="Segoe UI"/>
                        </a:defRPr>
                      </a:lvl3pPr>
                      <a:lvl4pPr marL="1398892" algn="l" defTabSz="932594" rtl="0" eaLnBrk="1" latinLnBrk="0" hangingPunct="1">
                        <a:defRPr sz="1800" kern="1200">
                          <a:solidFill>
                            <a:schemeClr val="dk1"/>
                          </a:solidFill>
                          <a:latin typeface="Segoe UI"/>
                        </a:defRPr>
                      </a:lvl4pPr>
                      <a:lvl5pPr marL="1865188" algn="l" defTabSz="932594" rtl="0" eaLnBrk="1" latinLnBrk="0" hangingPunct="1">
                        <a:defRPr sz="1800" kern="1200">
                          <a:solidFill>
                            <a:schemeClr val="dk1"/>
                          </a:solidFill>
                          <a:latin typeface="Segoe UI"/>
                        </a:defRPr>
                      </a:lvl5pPr>
                      <a:lvl6pPr marL="2331487" algn="l" defTabSz="932594" rtl="0" eaLnBrk="1" latinLnBrk="0" hangingPunct="1">
                        <a:defRPr sz="1800" kern="1200">
                          <a:solidFill>
                            <a:schemeClr val="dk1"/>
                          </a:solidFill>
                          <a:latin typeface="Segoe UI"/>
                        </a:defRPr>
                      </a:lvl6pPr>
                      <a:lvl7pPr marL="2797783" algn="l" defTabSz="932594" rtl="0" eaLnBrk="1" latinLnBrk="0" hangingPunct="1">
                        <a:defRPr sz="1800" kern="1200">
                          <a:solidFill>
                            <a:schemeClr val="dk1"/>
                          </a:solidFill>
                          <a:latin typeface="Segoe UI"/>
                        </a:defRPr>
                      </a:lvl7pPr>
                      <a:lvl8pPr marL="3264080" algn="l" defTabSz="932594" rtl="0" eaLnBrk="1" latinLnBrk="0" hangingPunct="1">
                        <a:defRPr sz="1800" kern="1200">
                          <a:solidFill>
                            <a:schemeClr val="dk1"/>
                          </a:solidFill>
                          <a:latin typeface="Segoe UI"/>
                        </a:defRPr>
                      </a:lvl8pPr>
                      <a:lvl9pPr marL="3730379" algn="l" defTabSz="932594" rtl="0" eaLnBrk="1" latinLnBrk="0" hangingPunct="1">
                        <a:defRPr sz="1800" kern="1200">
                          <a:solidFill>
                            <a:schemeClr val="dk1"/>
                          </a:solidFill>
                          <a:latin typeface="Segoe UI"/>
                        </a:defRPr>
                      </a:lvl9p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gradFill>
                            <a:gsLst>
                              <a:gs pos="2917">
                                <a:srgbClr val="2F2F2F"/>
                              </a:gs>
                              <a:gs pos="30000">
                                <a:srgbClr val="2F2F2F"/>
                              </a:gs>
                            </a:gsLst>
                            <a:lin ang="5400000" scaled="0"/>
                          </a:gradFill>
                          <a:latin typeface="+mn-lt"/>
                          <a:ea typeface="+mn-ea"/>
                          <a:cs typeface="+mn-cs"/>
                        </a:rPr>
                        <a:t>Virtual Networks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gradFill>
                            <a:gsLst>
                              <a:gs pos="2917">
                                <a:srgbClr val="2F2F2F"/>
                              </a:gs>
                              <a:gs pos="30000">
                                <a:srgbClr val="2F2F2F"/>
                              </a:gs>
                            </a:gsLst>
                            <a:lin ang="5400000" scaled="0"/>
                          </a:gradFill>
                          <a:latin typeface="+mn-lt"/>
                          <a:ea typeface="+mn-ea"/>
                          <a:cs typeface="+mn-cs"/>
                        </a:rPr>
                        <a:t>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gradFill>
                            <a:gsLst>
                              <a:gs pos="2917">
                                <a:srgbClr val="2F2F2F"/>
                              </a:gs>
                              <a:gs pos="30000">
                                <a:srgbClr val="2F2F2F"/>
                              </a:gs>
                            </a:gsLst>
                            <a:lin ang="5400000" scaled="0"/>
                          </a:gradFill>
                          <a:latin typeface="+mn-lt"/>
                          <a:ea typeface="+mn-ea"/>
                          <a:cs typeface="+mn-cs"/>
                        </a:rPr>
                        <a:t>VPN 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gradFill>
                            <a:gsLst>
                              <a:gs pos="2917">
                                <a:srgbClr val="2F2F2F"/>
                              </a:gs>
                              <a:gs pos="30000">
                                <a:srgbClr val="2F2F2F"/>
                              </a:gs>
                            </a:gsLst>
                            <a:lin ang="5400000" scaled="0"/>
                          </a:gradFill>
                          <a:latin typeface="+mn-lt"/>
                          <a:ea typeface="+mn-ea"/>
                          <a:cs typeface="+mn-cs"/>
                        </a:rPr>
                        <a:t>Firewall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gradFill>
                            <a:gsLst>
                              <a:gs pos="2917">
                                <a:srgbClr val="2F2F2F"/>
                              </a:gs>
                              <a:gs pos="30000">
                                <a:srgbClr val="2F2F2F"/>
                              </a:gs>
                            </a:gsLst>
                            <a:lin ang="5400000" scaled="0"/>
                          </a:gradFill>
                          <a:latin typeface="+mn-lt"/>
                          <a:ea typeface="+mn-ea"/>
                          <a:cs typeface="+mn-cs"/>
                        </a:rPr>
                        <a:t>DDoS Protection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gradFill>
                            <a:gsLst>
                              <a:gs pos="2917">
                                <a:srgbClr val="2F2F2F"/>
                              </a:gs>
                              <a:gs pos="30000">
                                <a:srgbClr val="2F2F2F"/>
                              </a:gs>
                            </a:gsLst>
                            <a:lin ang="5400000" scaled="0"/>
                          </a:gradFill>
                          <a:latin typeface="+mn-lt"/>
                          <a:ea typeface="+mn-ea"/>
                          <a:cs typeface="+mn-cs"/>
                        </a:rPr>
                        <a:t>DNS &amp; Traffic Management</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2594" rtl="0" eaLnBrk="1" latinLnBrk="0" hangingPunct="1">
                        <a:defRPr sz="1800" kern="1200">
                          <a:solidFill>
                            <a:schemeClr val="dk1"/>
                          </a:solidFill>
                          <a:latin typeface="Segoe UI"/>
                        </a:defRPr>
                      </a:lvl1pPr>
                      <a:lvl2pPr marL="466298" algn="l" defTabSz="932594" rtl="0" eaLnBrk="1" latinLnBrk="0" hangingPunct="1">
                        <a:defRPr sz="1800" kern="1200">
                          <a:solidFill>
                            <a:schemeClr val="dk1"/>
                          </a:solidFill>
                          <a:latin typeface="Segoe UI"/>
                        </a:defRPr>
                      </a:lvl2pPr>
                      <a:lvl3pPr marL="932594" algn="l" defTabSz="932594" rtl="0" eaLnBrk="1" latinLnBrk="0" hangingPunct="1">
                        <a:defRPr sz="1800" kern="1200">
                          <a:solidFill>
                            <a:schemeClr val="dk1"/>
                          </a:solidFill>
                          <a:latin typeface="Segoe UI"/>
                        </a:defRPr>
                      </a:lvl3pPr>
                      <a:lvl4pPr marL="1398892" algn="l" defTabSz="932594" rtl="0" eaLnBrk="1" latinLnBrk="0" hangingPunct="1">
                        <a:defRPr sz="1800" kern="1200">
                          <a:solidFill>
                            <a:schemeClr val="dk1"/>
                          </a:solidFill>
                          <a:latin typeface="Segoe UI"/>
                        </a:defRPr>
                      </a:lvl4pPr>
                      <a:lvl5pPr marL="1865188" algn="l" defTabSz="932594" rtl="0" eaLnBrk="1" latinLnBrk="0" hangingPunct="1">
                        <a:defRPr sz="1800" kern="1200">
                          <a:solidFill>
                            <a:schemeClr val="dk1"/>
                          </a:solidFill>
                          <a:latin typeface="Segoe UI"/>
                        </a:defRPr>
                      </a:lvl5pPr>
                      <a:lvl6pPr marL="2331487" algn="l" defTabSz="932594" rtl="0" eaLnBrk="1" latinLnBrk="0" hangingPunct="1">
                        <a:defRPr sz="1800" kern="1200">
                          <a:solidFill>
                            <a:schemeClr val="dk1"/>
                          </a:solidFill>
                          <a:latin typeface="Segoe UI"/>
                        </a:defRPr>
                      </a:lvl6pPr>
                      <a:lvl7pPr marL="2797783" algn="l" defTabSz="932594" rtl="0" eaLnBrk="1" latinLnBrk="0" hangingPunct="1">
                        <a:defRPr sz="1800" kern="1200">
                          <a:solidFill>
                            <a:schemeClr val="dk1"/>
                          </a:solidFill>
                          <a:latin typeface="Segoe UI"/>
                        </a:defRPr>
                      </a:lvl7pPr>
                      <a:lvl8pPr marL="3264080" algn="l" defTabSz="932594" rtl="0" eaLnBrk="1" latinLnBrk="0" hangingPunct="1">
                        <a:defRPr sz="1800" kern="1200">
                          <a:solidFill>
                            <a:schemeClr val="dk1"/>
                          </a:solidFill>
                          <a:latin typeface="Segoe UI"/>
                        </a:defRPr>
                      </a:lvl8pPr>
                      <a:lvl9pPr marL="3730379" algn="l" defTabSz="932594" rtl="0" eaLnBrk="1" latinLnBrk="0" hangingPunct="1">
                        <a:defRPr sz="1800" kern="1200">
                          <a:solidFill>
                            <a:schemeClr val="dk1"/>
                          </a:solidFill>
                          <a:latin typeface="Segoe UI"/>
                        </a:defRPr>
                      </a:lvl9p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gradFill>
                            <a:gsLst>
                              <a:gs pos="2917">
                                <a:srgbClr val="2F2F2F"/>
                              </a:gs>
                              <a:gs pos="30000">
                                <a:srgbClr val="2F2F2F"/>
                              </a:gs>
                            </a:gsLst>
                            <a:lin ang="5400000" scaled="0"/>
                          </a:gradFill>
                          <a:latin typeface="+mn-lt"/>
                          <a:ea typeface="+mn-ea"/>
                          <a:cs typeface="+mn-cs"/>
                        </a:rPr>
                        <a:t>DC Networks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gradFill>
                            <a:gsLst>
                              <a:gs pos="2917">
                                <a:srgbClr val="2F2F2F"/>
                              </a:gs>
                              <a:gs pos="30000">
                                <a:srgbClr val="2F2F2F"/>
                              </a:gs>
                            </a:gsLst>
                            <a:lin ang="5400000" scaled="0"/>
                          </a:gradFill>
                          <a:latin typeface="+mn-lt"/>
                          <a:ea typeface="+mn-ea"/>
                          <a:cs typeface="+mn-cs"/>
                        </a:rPr>
                        <a:t>Regional Networks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gradFill>
                            <a:gsLst>
                              <a:gs pos="2917">
                                <a:srgbClr val="2F2F2F"/>
                              </a:gs>
                              <a:gs pos="30000">
                                <a:srgbClr val="2F2F2F"/>
                              </a:gs>
                            </a:gsLst>
                            <a:lin ang="5400000" scaled="0"/>
                          </a:gradFill>
                          <a:latin typeface="+mn-lt"/>
                          <a:ea typeface="+mn-ea"/>
                          <a:cs typeface="+mn-cs"/>
                        </a:rPr>
                        <a:t>Optical Modules </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2594" rtl="0" eaLnBrk="1" latinLnBrk="0" hangingPunct="1">
                        <a:defRPr sz="1800" kern="1200">
                          <a:solidFill>
                            <a:schemeClr val="dk1"/>
                          </a:solidFill>
                          <a:latin typeface="Segoe UI"/>
                        </a:defRPr>
                      </a:lvl1pPr>
                      <a:lvl2pPr marL="466298" algn="l" defTabSz="932594" rtl="0" eaLnBrk="1" latinLnBrk="0" hangingPunct="1">
                        <a:defRPr sz="1800" kern="1200">
                          <a:solidFill>
                            <a:schemeClr val="dk1"/>
                          </a:solidFill>
                          <a:latin typeface="Segoe UI"/>
                        </a:defRPr>
                      </a:lvl2pPr>
                      <a:lvl3pPr marL="932594" algn="l" defTabSz="932594" rtl="0" eaLnBrk="1" latinLnBrk="0" hangingPunct="1">
                        <a:defRPr sz="1800" kern="1200">
                          <a:solidFill>
                            <a:schemeClr val="dk1"/>
                          </a:solidFill>
                          <a:latin typeface="Segoe UI"/>
                        </a:defRPr>
                      </a:lvl3pPr>
                      <a:lvl4pPr marL="1398892" algn="l" defTabSz="932594" rtl="0" eaLnBrk="1" latinLnBrk="0" hangingPunct="1">
                        <a:defRPr sz="1800" kern="1200">
                          <a:solidFill>
                            <a:schemeClr val="dk1"/>
                          </a:solidFill>
                          <a:latin typeface="Segoe UI"/>
                        </a:defRPr>
                      </a:lvl4pPr>
                      <a:lvl5pPr marL="1865188" algn="l" defTabSz="932594" rtl="0" eaLnBrk="1" latinLnBrk="0" hangingPunct="1">
                        <a:defRPr sz="1800" kern="1200">
                          <a:solidFill>
                            <a:schemeClr val="dk1"/>
                          </a:solidFill>
                          <a:latin typeface="Segoe UI"/>
                        </a:defRPr>
                      </a:lvl5pPr>
                      <a:lvl6pPr marL="2331487" algn="l" defTabSz="932594" rtl="0" eaLnBrk="1" latinLnBrk="0" hangingPunct="1">
                        <a:defRPr sz="1800" kern="1200">
                          <a:solidFill>
                            <a:schemeClr val="dk1"/>
                          </a:solidFill>
                          <a:latin typeface="Segoe UI"/>
                        </a:defRPr>
                      </a:lvl6pPr>
                      <a:lvl7pPr marL="2797783" algn="l" defTabSz="932594" rtl="0" eaLnBrk="1" latinLnBrk="0" hangingPunct="1">
                        <a:defRPr sz="1800" kern="1200">
                          <a:solidFill>
                            <a:schemeClr val="dk1"/>
                          </a:solidFill>
                          <a:latin typeface="Segoe UI"/>
                        </a:defRPr>
                      </a:lvl7pPr>
                      <a:lvl8pPr marL="3264080" algn="l" defTabSz="932594" rtl="0" eaLnBrk="1" latinLnBrk="0" hangingPunct="1">
                        <a:defRPr sz="1800" kern="1200">
                          <a:solidFill>
                            <a:schemeClr val="dk1"/>
                          </a:solidFill>
                          <a:latin typeface="Segoe UI"/>
                        </a:defRPr>
                      </a:lvl8pPr>
                      <a:lvl9pPr marL="3730379" algn="l" defTabSz="932594" rtl="0" eaLnBrk="1" latinLnBrk="0" hangingPunct="1">
                        <a:defRPr sz="1800" kern="1200">
                          <a:solidFill>
                            <a:schemeClr val="dk1"/>
                          </a:solidFill>
                          <a:latin typeface="Segoe UI"/>
                        </a:defRPr>
                      </a:lvl9p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gradFill>
                            <a:gsLst>
                              <a:gs pos="2917">
                                <a:srgbClr val="2F2F2F"/>
                              </a:gs>
                              <a:gs pos="30000">
                                <a:srgbClr val="2F2F2F"/>
                              </a:gs>
                            </a:gsLst>
                            <a:lin ang="5400000" scaled="0"/>
                          </a:gradFill>
                          <a:latin typeface="+mn-lt"/>
                          <a:ea typeface="+mn-ea"/>
                          <a:cs typeface="+mn-cs"/>
                        </a:rPr>
                        <a:t>Software</a:t>
                      </a:r>
                      <a:r>
                        <a:rPr lang="en-US" sz="1200" b="0" i="0" u="none" kern="1200" baseline="0">
                          <a:gradFill>
                            <a:gsLst>
                              <a:gs pos="2917">
                                <a:srgbClr val="2F2F2F"/>
                              </a:gs>
                              <a:gs pos="30000">
                                <a:srgbClr val="2F2F2F"/>
                              </a:gs>
                            </a:gsLst>
                            <a:lin ang="5400000" scaled="0"/>
                          </a:gradFill>
                          <a:latin typeface="+mn-lt"/>
                          <a:ea typeface="+mn-ea"/>
                          <a:cs typeface="+mn-cs"/>
                        </a:rPr>
                        <a:t> WAN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gradFill>
                            <a:gsLst>
                              <a:gs pos="2917">
                                <a:srgbClr val="2F2F2F"/>
                              </a:gs>
                              <a:gs pos="30000">
                                <a:srgbClr val="2F2F2F"/>
                              </a:gs>
                            </a:gsLst>
                            <a:lin ang="5400000" scaled="0"/>
                          </a:gradFill>
                          <a:latin typeface="+mn-lt"/>
                          <a:ea typeface="+mn-ea"/>
                          <a:cs typeface="+mn-cs"/>
                        </a:rPr>
                        <a:t>Subsea Cables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gradFill>
                            <a:gsLst>
                              <a:gs pos="2917">
                                <a:srgbClr val="2F2F2F"/>
                              </a:gs>
                              <a:gs pos="30000">
                                <a:srgbClr val="2F2F2F"/>
                              </a:gs>
                            </a:gsLst>
                            <a:lin ang="5400000" scaled="0"/>
                          </a:gradFill>
                          <a:latin typeface="+mn-lt"/>
                          <a:ea typeface="+mn-ea"/>
                          <a:cs typeface="+mn-cs"/>
                        </a:rPr>
                        <a:t>Terrestrial Fiber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gradFill>
                            <a:gsLst>
                              <a:gs pos="2917">
                                <a:srgbClr val="2F2F2F"/>
                              </a:gs>
                              <a:gs pos="30000">
                                <a:srgbClr val="2F2F2F"/>
                              </a:gs>
                            </a:gsLst>
                            <a:lin ang="5400000" scaled="0"/>
                          </a:gradFill>
                          <a:latin typeface="+mn-lt"/>
                          <a:ea typeface="+mn-ea"/>
                          <a:cs typeface="+mn-cs"/>
                        </a:rPr>
                        <a:t>National Clouds</a:t>
                      </a:r>
                      <a:endParaRPr lang="en-US" sz="1200" b="0" i="0" u="none" kern="1200">
                        <a:gradFill>
                          <a:gsLst>
                            <a:gs pos="2917">
                              <a:srgbClr val="2F2F2F"/>
                            </a:gs>
                            <a:gs pos="30000">
                              <a:srgbClr val="2F2F2F"/>
                            </a:gs>
                          </a:gsLst>
                          <a:lin ang="5400000" scaled="0"/>
                        </a:gradFill>
                        <a:latin typeface="+mn-lt"/>
                        <a:ea typeface="+mn-ea"/>
                        <a:cs typeface="+mn-cs"/>
                      </a:endParaRP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2594" rtl="0" eaLnBrk="1" latinLnBrk="0" hangingPunct="1">
                        <a:defRPr sz="1800" kern="1200">
                          <a:solidFill>
                            <a:schemeClr val="dk1"/>
                          </a:solidFill>
                          <a:latin typeface="Segoe UI"/>
                        </a:defRPr>
                      </a:lvl1pPr>
                      <a:lvl2pPr marL="466298" algn="l" defTabSz="932594" rtl="0" eaLnBrk="1" latinLnBrk="0" hangingPunct="1">
                        <a:defRPr sz="1800" kern="1200">
                          <a:solidFill>
                            <a:schemeClr val="dk1"/>
                          </a:solidFill>
                          <a:latin typeface="Segoe UI"/>
                        </a:defRPr>
                      </a:lvl2pPr>
                      <a:lvl3pPr marL="932594" algn="l" defTabSz="932594" rtl="0" eaLnBrk="1" latinLnBrk="0" hangingPunct="1">
                        <a:defRPr sz="1800" kern="1200">
                          <a:solidFill>
                            <a:schemeClr val="dk1"/>
                          </a:solidFill>
                          <a:latin typeface="Segoe UI"/>
                        </a:defRPr>
                      </a:lvl3pPr>
                      <a:lvl4pPr marL="1398892" algn="l" defTabSz="932594" rtl="0" eaLnBrk="1" latinLnBrk="0" hangingPunct="1">
                        <a:defRPr sz="1800" kern="1200">
                          <a:solidFill>
                            <a:schemeClr val="dk1"/>
                          </a:solidFill>
                          <a:latin typeface="Segoe UI"/>
                        </a:defRPr>
                      </a:lvl4pPr>
                      <a:lvl5pPr marL="1865188" algn="l" defTabSz="932594" rtl="0" eaLnBrk="1" latinLnBrk="0" hangingPunct="1">
                        <a:defRPr sz="1800" kern="1200">
                          <a:solidFill>
                            <a:schemeClr val="dk1"/>
                          </a:solidFill>
                          <a:latin typeface="Segoe UI"/>
                        </a:defRPr>
                      </a:lvl5pPr>
                      <a:lvl6pPr marL="2331487" algn="l" defTabSz="932594" rtl="0" eaLnBrk="1" latinLnBrk="0" hangingPunct="1">
                        <a:defRPr sz="1800" kern="1200">
                          <a:solidFill>
                            <a:schemeClr val="dk1"/>
                          </a:solidFill>
                          <a:latin typeface="Segoe UI"/>
                        </a:defRPr>
                      </a:lvl6pPr>
                      <a:lvl7pPr marL="2797783" algn="l" defTabSz="932594" rtl="0" eaLnBrk="1" latinLnBrk="0" hangingPunct="1">
                        <a:defRPr sz="1800" kern="1200">
                          <a:solidFill>
                            <a:schemeClr val="dk1"/>
                          </a:solidFill>
                          <a:latin typeface="Segoe UI"/>
                        </a:defRPr>
                      </a:lvl7pPr>
                      <a:lvl8pPr marL="3264080" algn="l" defTabSz="932594" rtl="0" eaLnBrk="1" latinLnBrk="0" hangingPunct="1">
                        <a:defRPr sz="1800" kern="1200">
                          <a:solidFill>
                            <a:schemeClr val="dk1"/>
                          </a:solidFill>
                          <a:latin typeface="Segoe UI"/>
                        </a:defRPr>
                      </a:lvl8pPr>
                      <a:lvl9pPr marL="3730379" algn="l" defTabSz="932594" rtl="0" eaLnBrk="1" latinLnBrk="0" hangingPunct="1">
                        <a:defRPr sz="1800" kern="1200">
                          <a:solidFill>
                            <a:schemeClr val="dk1"/>
                          </a:solidFill>
                          <a:latin typeface="Segoe UI"/>
                        </a:defRPr>
                      </a:lvl9pPr>
                    </a:lstStyle>
                    <a:p>
                      <a:pPr marL="171450" indent="-171450">
                        <a:buFont typeface="Arial" panose="020B0604020202020204" pitchFamily="34" charset="0"/>
                        <a:buChar char="•"/>
                      </a:pPr>
                      <a:r>
                        <a:rPr lang="en-US" sz="1200" b="0" i="0" u="none" kern="1200" baseline="0">
                          <a:gradFill>
                            <a:gsLst>
                              <a:gs pos="2917">
                                <a:srgbClr val="2F2F2F"/>
                              </a:gs>
                              <a:gs pos="30000">
                                <a:srgbClr val="2F2F2F"/>
                              </a:gs>
                            </a:gsLst>
                            <a:lin ang="5400000" scaled="0"/>
                          </a:gradFill>
                          <a:latin typeface="+mn-lt"/>
                          <a:ea typeface="+mn-ea"/>
                          <a:cs typeface="+mn-cs"/>
                        </a:rPr>
                        <a:t>Internet Peering </a:t>
                      </a:r>
                    </a:p>
                    <a:p>
                      <a:pPr marL="171450" indent="-171450">
                        <a:buFont typeface="Arial" panose="020B0604020202020204" pitchFamily="34" charset="0"/>
                        <a:buChar char="•"/>
                      </a:pPr>
                      <a:r>
                        <a:rPr lang="en-US" sz="1200" b="0" i="0" u="none" kern="1200" baseline="0">
                          <a:gradFill>
                            <a:gsLst>
                              <a:gs pos="2917">
                                <a:srgbClr val="2F2F2F"/>
                              </a:gs>
                              <a:gs pos="30000">
                                <a:srgbClr val="2F2F2F"/>
                              </a:gs>
                            </a:gsLst>
                            <a:lin ang="5400000" scaled="0"/>
                          </a:gradFill>
                          <a:latin typeface="+mn-lt"/>
                          <a:ea typeface="+mn-ea"/>
                          <a:cs typeface="+mn-cs"/>
                        </a:rPr>
                        <a:t>ExpressRoute </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2594" rtl="0" eaLnBrk="1" latinLnBrk="0" hangingPunct="1">
                        <a:defRPr sz="1800" kern="1200">
                          <a:solidFill>
                            <a:schemeClr val="dk1"/>
                          </a:solidFill>
                          <a:latin typeface="Segoe UI"/>
                        </a:defRPr>
                      </a:lvl1pPr>
                      <a:lvl2pPr marL="466298" algn="l" defTabSz="932594" rtl="0" eaLnBrk="1" latinLnBrk="0" hangingPunct="1">
                        <a:defRPr sz="1800" kern="1200">
                          <a:solidFill>
                            <a:schemeClr val="dk1"/>
                          </a:solidFill>
                          <a:latin typeface="Segoe UI"/>
                        </a:defRPr>
                      </a:lvl2pPr>
                      <a:lvl3pPr marL="932594" algn="l" defTabSz="932594" rtl="0" eaLnBrk="1" latinLnBrk="0" hangingPunct="1">
                        <a:defRPr sz="1800" kern="1200">
                          <a:solidFill>
                            <a:schemeClr val="dk1"/>
                          </a:solidFill>
                          <a:latin typeface="Segoe UI"/>
                        </a:defRPr>
                      </a:lvl3pPr>
                      <a:lvl4pPr marL="1398892" algn="l" defTabSz="932594" rtl="0" eaLnBrk="1" latinLnBrk="0" hangingPunct="1">
                        <a:defRPr sz="1800" kern="1200">
                          <a:solidFill>
                            <a:schemeClr val="dk1"/>
                          </a:solidFill>
                          <a:latin typeface="Segoe UI"/>
                        </a:defRPr>
                      </a:lvl4pPr>
                      <a:lvl5pPr marL="1865188" algn="l" defTabSz="932594" rtl="0" eaLnBrk="1" latinLnBrk="0" hangingPunct="1">
                        <a:defRPr sz="1800" kern="1200">
                          <a:solidFill>
                            <a:schemeClr val="dk1"/>
                          </a:solidFill>
                          <a:latin typeface="Segoe UI"/>
                        </a:defRPr>
                      </a:lvl5pPr>
                      <a:lvl6pPr marL="2331487" algn="l" defTabSz="932594" rtl="0" eaLnBrk="1" latinLnBrk="0" hangingPunct="1">
                        <a:defRPr sz="1800" kern="1200">
                          <a:solidFill>
                            <a:schemeClr val="dk1"/>
                          </a:solidFill>
                          <a:latin typeface="Segoe UI"/>
                        </a:defRPr>
                      </a:lvl6pPr>
                      <a:lvl7pPr marL="2797783" algn="l" defTabSz="932594" rtl="0" eaLnBrk="1" latinLnBrk="0" hangingPunct="1">
                        <a:defRPr sz="1800" kern="1200">
                          <a:solidFill>
                            <a:schemeClr val="dk1"/>
                          </a:solidFill>
                          <a:latin typeface="Segoe UI"/>
                        </a:defRPr>
                      </a:lvl7pPr>
                      <a:lvl8pPr marL="3264080" algn="l" defTabSz="932594" rtl="0" eaLnBrk="1" latinLnBrk="0" hangingPunct="1">
                        <a:defRPr sz="1800" kern="1200">
                          <a:solidFill>
                            <a:schemeClr val="dk1"/>
                          </a:solidFill>
                          <a:latin typeface="Segoe UI"/>
                        </a:defRPr>
                      </a:lvl8pPr>
                      <a:lvl9pPr marL="3730379" algn="l" defTabSz="932594" rtl="0" eaLnBrk="1" latinLnBrk="0" hangingPunct="1">
                        <a:defRPr sz="1800" kern="1200">
                          <a:solidFill>
                            <a:schemeClr val="dk1"/>
                          </a:solidFill>
                          <a:latin typeface="Segoe UI"/>
                        </a:defRPr>
                      </a:lvl9p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gradFill>
                            <a:gsLst>
                              <a:gs pos="2917">
                                <a:srgbClr val="2F2F2F"/>
                              </a:gs>
                              <a:gs pos="30000">
                                <a:srgbClr val="2F2F2F"/>
                              </a:gs>
                            </a:gsLst>
                            <a:lin ang="5400000" scaled="0"/>
                          </a:gradFill>
                          <a:latin typeface="+mn-lt"/>
                          <a:ea typeface="+mn-ea"/>
                          <a:cs typeface="+mn-cs"/>
                        </a:rPr>
                        <a:t>Acceleration</a:t>
                      </a:r>
                      <a:r>
                        <a:rPr lang="en-US" sz="1200" b="0" i="0" u="none" kern="1200" baseline="0">
                          <a:gradFill>
                            <a:gsLst>
                              <a:gs pos="2917">
                                <a:srgbClr val="2F2F2F"/>
                              </a:gs>
                              <a:gs pos="30000">
                                <a:srgbClr val="2F2F2F"/>
                              </a:gs>
                            </a:gsLst>
                            <a:lin ang="5400000" scaled="0"/>
                          </a:gradFill>
                          <a:latin typeface="+mn-lt"/>
                          <a:ea typeface="+mn-ea"/>
                          <a:cs typeface="+mn-cs"/>
                        </a:rPr>
                        <a:t> for applications and content</a:t>
                      </a:r>
                      <a:endParaRPr lang="en-US" sz="1200" b="0" i="0" u="none" kern="1200">
                        <a:gradFill>
                          <a:gsLst>
                            <a:gs pos="2917">
                              <a:srgbClr val="2F2F2F"/>
                            </a:gs>
                            <a:gs pos="30000">
                              <a:srgbClr val="2F2F2F"/>
                            </a:gs>
                          </a:gsLst>
                          <a:lin ang="5400000" scaled="0"/>
                        </a:gradFill>
                        <a:latin typeface="+mn-lt"/>
                        <a:ea typeface="+mn-ea"/>
                        <a:cs typeface="+mn-cs"/>
                      </a:endParaRP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32594" rtl="0" eaLnBrk="1" latinLnBrk="0" hangingPunct="1">
                        <a:defRPr sz="1800" kern="1200">
                          <a:solidFill>
                            <a:schemeClr val="dk1"/>
                          </a:solidFill>
                          <a:latin typeface="Segoe UI"/>
                        </a:defRPr>
                      </a:lvl1pPr>
                      <a:lvl2pPr marL="466298" algn="l" defTabSz="932594" rtl="0" eaLnBrk="1" latinLnBrk="0" hangingPunct="1">
                        <a:defRPr sz="1800" kern="1200">
                          <a:solidFill>
                            <a:schemeClr val="dk1"/>
                          </a:solidFill>
                          <a:latin typeface="Segoe UI"/>
                        </a:defRPr>
                      </a:lvl2pPr>
                      <a:lvl3pPr marL="932594" algn="l" defTabSz="932594" rtl="0" eaLnBrk="1" latinLnBrk="0" hangingPunct="1">
                        <a:defRPr sz="1800" kern="1200">
                          <a:solidFill>
                            <a:schemeClr val="dk1"/>
                          </a:solidFill>
                          <a:latin typeface="Segoe UI"/>
                        </a:defRPr>
                      </a:lvl3pPr>
                      <a:lvl4pPr marL="1398892" algn="l" defTabSz="932594" rtl="0" eaLnBrk="1" latinLnBrk="0" hangingPunct="1">
                        <a:defRPr sz="1800" kern="1200">
                          <a:solidFill>
                            <a:schemeClr val="dk1"/>
                          </a:solidFill>
                          <a:latin typeface="Segoe UI"/>
                        </a:defRPr>
                      </a:lvl4pPr>
                      <a:lvl5pPr marL="1865188" algn="l" defTabSz="932594" rtl="0" eaLnBrk="1" latinLnBrk="0" hangingPunct="1">
                        <a:defRPr sz="1800" kern="1200">
                          <a:solidFill>
                            <a:schemeClr val="dk1"/>
                          </a:solidFill>
                          <a:latin typeface="Segoe UI"/>
                        </a:defRPr>
                      </a:lvl5pPr>
                      <a:lvl6pPr marL="2331487" algn="l" defTabSz="932594" rtl="0" eaLnBrk="1" latinLnBrk="0" hangingPunct="1">
                        <a:defRPr sz="1800" kern="1200">
                          <a:solidFill>
                            <a:schemeClr val="dk1"/>
                          </a:solidFill>
                          <a:latin typeface="Segoe UI"/>
                        </a:defRPr>
                      </a:lvl6pPr>
                      <a:lvl7pPr marL="2797783" algn="l" defTabSz="932594" rtl="0" eaLnBrk="1" latinLnBrk="0" hangingPunct="1">
                        <a:defRPr sz="1800" kern="1200">
                          <a:solidFill>
                            <a:schemeClr val="dk1"/>
                          </a:solidFill>
                          <a:latin typeface="Segoe UI"/>
                        </a:defRPr>
                      </a:lvl7pPr>
                      <a:lvl8pPr marL="3264080" algn="l" defTabSz="932594" rtl="0" eaLnBrk="1" latinLnBrk="0" hangingPunct="1">
                        <a:defRPr sz="1800" kern="1200">
                          <a:solidFill>
                            <a:schemeClr val="dk1"/>
                          </a:solidFill>
                          <a:latin typeface="Segoe UI"/>
                        </a:defRPr>
                      </a:lvl8pPr>
                      <a:lvl9pPr marL="3730379" algn="l" defTabSz="932594" rtl="0" eaLnBrk="1" latinLnBrk="0" hangingPunct="1">
                        <a:defRPr sz="1800" kern="1200">
                          <a:solidFill>
                            <a:schemeClr val="dk1"/>
                          </a:solidFill>
                          <a:latin typeface="Segoe UI"/>
                        </a:defRPr>
                      </a:lvl9p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gradFill>
                            <a:gsLst>
                              <a:gs pos="2917">
                                <a:srgbClr val="2F2F2F"/>
                              </a:gs>
                              <a:gs pos="30000">
                                <a:srgbClr val="2F2F2F"/>
                              </a:gs>
                            </a:gsLst>
                            <a:lin ang="5400000" scaled="0"/>
                          </a:gradFill>
                          <a:latin typeface="+mn-lt"/>
                          <a:ea typeface="+mn-ea"/>
                          <a:cs typeface="+mn-cs"/>
                        </a:rPr>
                        <a:t>E2E monitoring (Network Watcher, Network Performance Monitoring)</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94" name="Group 93">
            <a:extLst>
              <a:ext uri="{FF2B5EF4-FFF2-40B4-BE49-F238E27FC236}">
                <a16:creationId xmlns:a16="http://schemas.microsoft.com/office/drawing/2014/main" id="{ADC50BAA-E7B1-4C6E-82DE-C0320644B67B}"/>
              </a:ext>
            </a:extLst>
          </p:cNvPr>
          <p:cNvGrpSpPr/>
          <p:nvPr/>
        </p:nvGrpSpPr>
        <p:grpSpPr>
          <a:xfrm>
            <a:off x="600063" y="1699000"/>
            <a:ext cx="10115312" cy="2798418"/>
            <a:chOff x="588263" y="1665838"/>
            <a:chExt cx="9917873" cy="2743796"/>
          </a:xfrm>
        </p:grpSpPr>
        <p:cxnSp>
          <p:nvCxnSpPr>
            <p:cNvPr id="95" name="Straight Connector 94">
              <a:extLst>
                <a:ext uri="{FF2B5EF4-FFF2-40B4-BE49-F238E27FC236}">
                  <a16:creationId xmlns:a16="http://schemas.microsoft.com/office/drawing/2014/main" id="{EBDFED04-C6ED-4A8F-985F-03C1611E0055}"/>
                </a:ext>
              </a:extLst>
            </p:cNvPr>
            <p:cNvCxnSpPr>
              <a:cxnSpLocks/>
              <a:stCxn id="227" idx="9"/>
            </p:cNvCxnSpPr>
            <p:nvPr/>
          </p:nvCxnSpPr>
          <p:spPr>
            <a:xfrm flipV="1">
              <a:off x="8219054" y="2073420"/>
              <a:ext cx="660412" cy="0"/>
            </a:xfrm>
            <a:prstGeom prst="line">
              <a:avLst/>
            </a:prstGeom>
            <a:noFill/>
            <a:ln w="9525" cap="flat" cmpd="sng" algn="ctr">
              <a:solidFill>
                <a:srgbClr val="FFFFFF">
                  <a:lumMod val="75000"/>
                </a:srgbClr>
              </a:solidFill>
              <a:prstDash val="solid"/>
              <a:headEnd type="none" w="med" len="med"/>
              <a:tailEnd type="none" w="med" len="med"/>
            </a:ln>
            <a:effectLst/>
          </p:spPr>
        </p:cxnSp>
        <p:cxnSp>
          <p:nvCxnSpPr>
            <p:cNvPr id="96" name="Straight Connector 95">
              <a:extLst>
                <a:ext uri="{FF2B5EF4-FFF2-40B4-BE49-F238E27FC236}">
                  <a16:creationId xmlns:a16="http://schemas.microsoft.com/office/drawing/2014/main" id="{FE8CEC27-0BAE-444A-8601-555500AEE607}"/>
                </a:ext>
              </a:extLst>
            </p:cNvPr>
            <p:cNvCxnSpPr>
              <a:cxnSpLocks/>
            </p:cNvCxnSpPr>
            <p:nvPr/>
          </p:nvCxnSpPr>
          <p:spPr>
            <a:xfrm>
              <a:off x="8360547" y="3044029"/>
              <a:ext cx="465399" cy="0"/>
            </a:xfrm>
            <a:prstGeom prst="line">
              <a:avLst/>
            </a:prstGeom>
            <a:noFill/>
            <a:ln w="9525" cap="flat" cmpd="sng" algn="ctr">
              <a:solidFill>
                <a:srgbClr val="FFFFFF">
                  <a:lumMod val="75000"/>
                </a:srgbClr>
              </a:solidFill>
              <a:prstDash val="solid"/>
              <a:headEnd type="none" w="med" len="med"/>
              <a:tailEnd type="none" w="med" len="med"/>
            </a:ln>
            <a:effectLst/>
          </p:spPr>
        </p:cxnSp>
        <p:cxnSp>
          <p:nvCxnSpPr>
            <p:cNvPr id="97" name="Straight Connector 96">
              <a:extLst>
                <a:ext uri="{FF2B5EF4-FFF2-40B4-BE49-F238E27FC236}">
                  <a16:creationId xmlns:a16="http://schemas.microsoft.com/office/drawing/2014/main" id="{BA6C0EF0-E91D-4A19-AA98-68370C069EE1}"/>
                </a:ext>
              </a:extLst>
            </p:cNvPr>
            <p:cNvCxnSpPr>
              <a:cxnSpLocks/>
            </p:cNvCxnSpPr>
            <p:nvPr/>
          </p:nvCxnSpPr>
          <p:spPr>
            <a:xfrm>
              <a:off x="8360547" y="4002052"/>
              <a:ext cx="465399" cy="0"/>
            </a:xfrm>
            <a:prstGeom prst="line">
              <a:avLst/>
            </a:prstGeom>
            <a:noFill/>
            <a:ln w="9525" cap="flat" cmpd="sng" algn="ctr">
              <a:solidFill>
                <a:srgbClr val="FFFFFF">
                  <a:lumMod val="75000"/>
                </a:srgbClr>
              </a:solidFill>
              <a:prstDash val="solid"/>
              <a:headEnd type="none" w="med" len="med"/>
              <a:tailEnd type="none" w="med" len="med"/>
            </a:ln>
            <a:effectLst/>
          </p:spPr>
        </p:cxnSp>
        <p:cxnSp>
          <p:nvCxnSpPr>
            <p:cNvPr id="98" name="Straight Connector 97">
              <a:extLst>
                <a:ext uri="{FF2B5EF4-FFF2-40B4-BE49-F238E27FC236}">
                  <a16:creationId xmlns:a16="http://schemas.microsoft.com/office/drawing/2014/main" id="{935F1F10-DA39-439E-BF28-B07CCE032D3B}"/>
                </a:ext>
              </a:extLst>
            </p:cNvPr>
            <p:cNvCxnSpPr>
              <a:cxnSpLocks/>
            </p:cNvCxnSpPr>
            <p:nvPr/>
          </p:nvCxnSpPr>
          <p:spPr>
            <a:xfrm>
              <a:off x="7002663" y="3044029"/>
              <a:ext cx="411480" cy="0"/>
            </a:xfrm>
            <a:prstGeom prst="line">
              <a:avLst/>
            </a:prstGeom>
            <a:noFill/>
            <a:ln w="9525" cap="flat" cmpd="sng" algn="ctr">
              <a:solidFill>
                <a:srgbClr val="FFFFFF">
                  <a:lumMod val="75000"/>
                </a:srgbClr>
              </a:solidFill>
              <a:prstDash val="solid"/>
              <a:headEnd type="none" w="med" len="med"/>
              <a:tailEnd type="none" w="med" len="med"/>
            </a:ln>
            <a:effectLst/>
          </p:spPr>
        </p:cxnSp>
        <p:sp>
          <p:nvSpPr>
            <p:cNvPr id="99" name="Freeform: Shape 98">
              <a:extLst>
                <a:ext uri="{FF2B5EF4-FFF2-40B4-BE49-F238E27FC236}">
                  <a16:creationId xmlns:a16="http://schemas.microsoft.com/office/drawing/2014/main" id="{23219E66-6AC0-4109-BEBE-484026022DB9}"/>
                </a:ext>
              </a:extLst>
            </p:cNvPr>
            <p:cNvSpPr/>
            <p:nvPr/>
          </p:nvSpPr>
          <p:spPr bwMode="auto">
            <a:xfrm>
              <a:off x="7021511" y="2301506"/>
              <a:ext cx="381000" cy="747346"/>
            </a:xfrm>
            <a:custGeom>
              <a:avLst/>
              <a:gdLst>
                <a:gd name="connsiteX0" fmla="*/ 330200 w 330200"/>
                <a:gd name="connsiteY0" fmla="*/ 0 h 647700"/>
                <a:gd name="connsiteX1" fmla="*/ 0 w 330200"/>
                <a:gd name="connsiteY1" fmla="*/ 647700 h 647700"/>
              </a:gdLst>
              <a:ahLst/>
              <a:cxnLst>
                <a:cxn ang="0">
                  <a:pos x="connsiteX0" y="connsiteY0"/>
                </a:cxn>
                <a:cxn ang="0">
                  <a:pos x="connsiteX1" y="connsiteY1"/>
                </a:cxn>
              </a:cxnLst>
              <a:rect l="l" t="t" r="r" b="b"/>
              <a:pathLst>
                <a:path w="330200" h="647700">
                  <a:moveTo>
                    <a:pt x="330200" y="0"/>
                  </a:moveTo>
                  <a:lnTo>
                    <a:pt x="0" y="647700"/>
                  </a:lnTo>
                </a:path>
              </a:pathLst>
            </a:custGeom>
            <a:noFill/>
            <a:ln w="9525" cap="flat" cmpd="sng" algn="ctr">
              <a:solidFill>
                <a:srgbClr val="FFFFFF">
                  <a:lumMod val="75000"/>
                </a:srgbClr>
              </a:solid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E07DB09A-5687-4759-BBCD-C1A63A386631}"/>
                </a:ext>
              </a:extLst>
            </p:cNvPr>
            <p:cNvSpPr/>
            <p:nvPr/>
          </p:nvSpPr>
          <p:spPr bwMode="auto">
            <a:xfrm flipV="1">
              <a:off x="7021511" y="3036082"/>
              <a:ext cx="381000" cy="747346"/>
            </a:xfrm>
            <a:custGeom>
              <a:avLst/>
              <a:gdLst>
                <a:gd name="connsiteX0" fmla="*/ 330200 w 330200"/>
                <a:gd name="connsiteY0" fmla="*/ 0 h 647700"/>
                <a:gd name="connsiteX1" fmla="*/ 0 w 330200"/>
                <a:gd name="connsiteY1" fmla="*/ 647700 h 647700"/>
              </a:gdLst>
              <a:ahLst/>
              <a:cxnLst>
                <a:cxn ang="0">
                  <a:pos x="connsiteX0" y="connsiteY0"/>
                </a:cxn>
                <a:cxn ang="0">
                  <a:pos x="connsiteX1" y="connsiteY1"/>
                </a:cxn>
              </a:cxnLst>
              <a:rect l="l" t="t" r="r" b="b"/>
              <a:pathLst>
                <a:path w="330200" h="647700">
                  <a:moveTo>
                    <a:pt x="330200" y="0"/>
                  </a:moveTo>
                  <a:lnTo>
                    <a:pt x="0" y="647700"/>
                  </a:lnTo>
                </a:path>
              </a:pathLst>
            </a:custGeom>
            <a:noFill/>
            <a:ln w="9525" cap="flat" cmpd="sng" algn="ctr">
              <a:solidFill>
                <a:srgbClr val="FFFFFF">
                  <a:lumMod val="75000"/>
                </a:srgbClr>
              </a:solid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F8C8F7B-889D-4E47-9219-AF7B28743399}"/>
                </a:ext>
              </a:extLst>
            </p:cNvPr>
            <p:cNvSpPr/>
            <p:nvPr/>
          </p:nvSpPr>
          <p:spPr bwMode="auto">
            <a:xfrm>
              <a:off x="6352009" y="2476500"/>
              <a:ext cx="0" cy="1181100"/>
            </a:xfrm>
            <a:custGeom>
              <a:avLst/>
              <a:gdLst>
                <a:gd name="connsiteX0" fmla="*/ 0 w 0"/>
                <a:gd name="connsiteY0" fmla="*/ 0 h 1181100"/>
                <a:gd name="connsiteX1" fmla="*/ 0 w 0"/>
                <a:gd name="connsiteY1" fmla="*/ 1181100 h 1181100"/>
              </a:gdLst>
              <a:ahLst/>
              <a:cxnLst>
                <a:cxn ang="0">
                  <a:pos x="connsiteX0" y="connsiteY0"/>
                </a:cxn>
                <a:cxn ang="0">
                  <a:pos x="connsiteX1" y="connsiteY1"/>
                </a:cxn>
              </a:cxnLst>
              <a:rect l="l" t="t" r="r" b="b"/>
              <a:pathLst>
                <a:path h="1181100">
                  <a:moveTo>
                    <a:pt x="0" y="0"/>
                  </a:moveTo>
                  <a:lnTo>
                    <a:pt x="0" y="1181100"/>
                  </a:lnTo>
                </a:path>
              </a:pathLst>
            </a:custGeom>
            <a:noFill/>
            <a:ln w="9525" cap="flat" cmpd="sng" algn="ctr">
              <a:solidFill>
                <a:srgbClr val="FFFFFF">
                  <a:lumMod val="75000"/>
                </a:srgbClr>
              </a:solid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D9C1C656-2ECD-41A1-83F5-D212F675AA02}"/>
                </a:ext>
              </a:extLst>
            </p:cNvPr>
            <p:cNvSpPr/>
            <p:nvPr/>
          </p:nvSpPr>
          <p:spPr bwMode="auto">
            <a:xfrm flipH="1">
              <a:off x="5699192" y="2304427"/>
              <a:ext cx="1305635" cy="342110"/>
            </a:xfrm>
            <a:prstGeom prst="rect">
              <a:avLst/>
            </a:prstGeom>
            <a:solidFill>
              <a:srgbClr val="E6E6E6"/>
            </a:solidFill>
            <a:ln w="19050" cap="flat" cmpd="sng" algn="ctr">
              <a:solidFill>
                <a:srgbClr val="00B0F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1224" b="1" i="0" u="none" strike="noStrike" kern="0" cap="none" spc="0" normalizeH="0" baseline="0" noProof="0" dirty="0">
                  <a:ln>
                    <a:noFill/>
                  </a:ln>
                  <a:gradFill>
                    <a:gsLst>
                      <a:gs pos="0">
                        <a:srgbClr val="1A1A1A"/>
                      </a:gs>
                      <a:gs pos="100000">
                        <a:srgbClr val="1A1A1A"/>
                      </a:gs>
                    </a:gsLst>
                    <a:lin ang="5400000" scaled="0"/>
                  </a:gradFill>
                  <a:effectLst/>
                  <a:uLnTx/>
                  <a:uFillTx/>
                  <a:latin typeface="Segoe UI Semibold"/>
                  <a:ea typeface="Segoe UI" pitchFamily="34" charset="0"/>
                  <a:cs typeface="Segoe UI" pitchFamily="34" charset="0"/>
                </a:rPr>
                <a:t>CDN</a:t>
              </a:r>
            </a:p>
          </p:txBody>
        </p:sp>
        <p:sp>
          <p:nvSpPr>
            <p:cNvPr id="103" name="Rectangle 102">
              <a:extLst>
                <a:ext uri="{FF2B5EF4-FFF2-40B4-BE49-F238E27FC236}">
                  <a16:creationId xmlns:a16="http://schemas.microsoft.com/office/drawing/2014/main" id="{BBB4B1FB-1F79-460C-80AF-16483742E1F0}"/>
                </a:ext>
              </a:extLst>
            </p:cNvPr>
            <p:cNvSpPr/>
            <p:nvPr/>
          </p:nvSpPr>
          <p:spPr bwMode="auto">
            <a:xfrm flipH="1">
              <a:off x="5699192" y="2872974"/>
              <a:ext cx="1305635" cy="342110"/>
            </a:xfrm>
            <a:prstGeom prst="rect">
              <a:avLst/>
            </a:prstGeom>
            <a:solidFill>
              <a:srgbClr val="E6E6E6"/>
            </a:solidFill>
            <a:ln w="19050" cap="flat" cmpd="sng" algn="ctr">
              <a:solidFill>
                <a:srgbClr val="1A1A1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1224"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Segoe UI" pitchFamily="34" charset="0"/>
                  <a:cs typeface="Segoe UI" pitchFamily="34" charset="0"/>
                </a:rPr>
                <a:t>Edge</a:t>
              </a:r>
            </a:p>
          </p:txBody>
        </p:sp>
        <p:sp>
          <p:nvSpPr>
            <p:cNvPr id="104" name="Rectangle 103">
              <a:extLst>
                <a:ext uri="{FF2B5EF4-FFF2-40B4-BE49-F238E27FC236}">
                  <a16:creationId xmlns:a16="http://schemas.microsoft.com/office/drawing/2014/main" id="{3E4EDF64-7587-45CA-80F6-6D5A17861529}"/>
                </a:ext>
              </a:extLst>
            </p:cNvPr>
            <p:cNvSpPr/>
            <p:nvPr/>
          </p:nvSpPr>
          <p:spPr bwMode="auto">
            <a:xfrm flipH="1">
              <a:off x="5699191" y="3466885"/>
              <a:ext cx="1305635" cy="342110"/>
            </a:xfrm>
            <a:prstGeom prst="rect">
              <a:avLst/>
            </a:prstGeom>
            <a:solidFill>
              <a:srgbClr val="E6E6E6"/>
            </a:solidFill>
            <a:ln w="19050" cap="flat" cmpd="sng" algn="ctr">
              <a:solidFill>
                <a:srgbClr val="1A1A1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1224"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Segoe UI" pitchFamily="34" charset="0"/>
                  <a:cs typeface="Segoe UI" pitchFamily="34" charset="0"/>
                </a:rPr>
                <a:t>ExpressRoute</a:t>
              </a:r>
            </a:p>
          </p:txBody>
        </p:sp>
        <p:sp>
          <p:nvSpPr>
            <p:cNvPr id="105" name="cloud" title="Icon of a cloud">
              <a:extLst>
                <a:ext uri="{FF2B5EF4-FFF2-40B4-BE49-F238E27FC236}">
                  <a16:creationId xmlns:a16="http://schemas.microsoft.com/office/drawing/2014/main" id="{9B437D65-E3D8-4AAE-B88A-40785D1D115D}"/>
                </a:ext>
              </a:extLst>
            </p:cNvPr>
            <p:cNvSpPr>
              <a:spLocks noChangeAspect="1"/>
            </p:cNvSpPr>
            <p:nvPr/>
          </p:nvSpPr>
          <p:spPr bwMode="auto">
            <a:xfrm>
              <a:off x="588263" y="1665838"/>
              <a:ext cx="1873996" cy="11939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78D4"/>
                </a:solidFill>
                <a:effectLst/>
                <a:uLnTx/>
                <a:uFillTx/>
                <a:latin typeface="Segoe UI Semilight"/>
              </a:endParaRPr>
            </a:p>
          </p:txBody>
        </p:sp>
        <p:sp>
          <p:nvSpPr>
            <p:cNvPr id="106" name="TextBox 105">
              <a:extLst>
                <a:ext uri="{FF2B5EF4-FFF2-40B4-BE49-F238E27FC236}">
                  <a16:creationId xmlns:a16="http://schemas.microsoft.com/office/drawing/2014/main" id="{3B5D0A27-E064-45B1-A017-90A22495C67E}"/>
                </a:ext>
              </a:extLst>
            </p:cNvPr>
            <p:cNvSpPr txBox="1"/>
            <p:nvPr/>
          </p:nvSpPr>
          <p:spPr>
            <a:xfrm>
              <a:off x="886439" y="1956366"/>
              <a:ext cx="1099660" cy="172676"/>
            </a:xfrm>
            <a:prstGeom prst="rect">
              <a:avLst/>
            </a:prstGeom>
            <a:noFill/>
          </p:spPr>
          <p:txBody>
            <a:bodyPr wrap="non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Azure region ‘A’</a:t>
              </a:r>
            </a:p>
          </p:txBody>
        </p:sp>
        <p:sp>
          <p:nvSpPr>
            <p:cNvPr id="107" name="cloud" title="Icon of a cloud">
              <a:extLst>
                <a:ext uri="{FF2B5EF4-FFF2-40B4-BE49-F238E27FC236}">
                  <a16:creationId xmlns:a16="http://schemas.microsoft.com/office/drawing/2014/main" id="{E2DFB5EE-8230-421F-AF5F-F20C7057A64C}"/>
                </a:ext>
              </a:extLst>
            </p:cNvPr>
            <p:cNvSpPr>
              <a:spLocks noChangeAspect="1"/>
            </p:cNvSpPr>
            <p:nvPr/>
          </p:nvSpPr>
          <p:spPr bwMode="auto">
            <a:xfrm>
              <a:off x="588263" y="3082448"/>
              <a:ext cx="1873996" cy="11939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78D4"/>
                </a:solidFill>
                <a:effectLst/>
                <a:uLnTx/>
                <a:uFillTx/>
                <a:latin typeface="Segoe UI Semilight"/>
              </a:endParaRPr>
            </a:p>
          </p:txBody>
        </p:sp>
        <p:sp>
          <p:nvSpPr>
            <p:cNvPr id="108" name="TextBox 107">
              <a:extLst>
                <a:ext uri="{FF2B5EF4-FFF2-40B4-BE49-F238E27FC236}">
                  <a16:creationId xmlns:a16="http://schemas.microsoft.com/office/drawing/2014/main" id="{6D888C0E-F764-457C-821A-A7B5B05B9BF0}"/>
                </a:ext>
              </a:extLst>
            </p:cNvPr>
            <p:cNvSpPr txBox="1"/>
            <p:nvPr/>
          </p:nvSpPr>
          <p:spPr>
            <a:xfrm>
              <a:off x="886438" y="3375765"/>
              <a:ext cx="1091646" cy="172676"/>
            </a:xfrm>
            <a:prstGeom prst="rect">
              <a:avLst/>
            </a:prstGeom>
            <a:noFill/>
          </p:spPr>
          <p:txBody>
            <a:bodyPr wrap="non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Azure region ‘B’</a:t>
              </a:r>
            </a:p>
          </p:txBody>
        </p:sp>
        <p:sp>
          <p:nvSpPr>
            <p:cNvPr id="109" name="Rectangle 108">
              <a:extLst>
                <a:ext uri="{FF2B5EF4-FFF2-40B4-BE49-F238E27FC236}">
                  <a16:creationId xmlns:a16="http://schemas.microsoft.com/office/drawing/2014/main" id="{482144DA-32FD-4799-AA14-CE2EC7BF0034}"/>
                </a:ext>
              </a:extLst>
            </p:cNvPr>
            <p:cNvSpPr/>
            <p:nvPr/>
          </p:nvSpPr>
          <p:spPr bwMode="auto">
            <a:xfrm>
              <a:off x="2667137" y="1922256"/>
              <a:ext cx="1597045" cy="342110"/>
            </a:xfrm>
            <a:prstGeom prst="rect">
              <a:avLst/>
            </a:prstGeom>
            <a:noFill/>
            <a:ln w="19050" cap="flat" cmpd="sng" algn="ctr">
              <a:gradFill flip="none" rotWithShape="1">
                <a:gsLst>
                  <a:gs pos="0">
                    <a:srgbClr val="0078D4"/>
                  </a:gs>
                  <a:gs pos="100000">
                    <a:srgbClr val="737373"/>
                  </a:gs>
                </a:gsLst>
                <a:lin ang="0" scaled="1"/>
                <a:tileRect/>
              </a:gra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1224"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Segoe UI" pitchFamily="34" charset="0"/>
                  <a:cs typeface="Segoe UI" pitchFamily="34" charset="0"/>
                </a:rPr>
                <a:t>Regional network</a:t>
              </a:r>
            </a:p>
          </p:txBody>
        </p:sp>
        <p:sp>
          <p:nvSpPr>
            <p:cNvPr id="110" name="Rectangle 109">
              <a:extLst>
                <a:ext uri="{FF2B5EF4-FFF2-40B4-BE49-F238E27FC236}">
                  <a16:creationId xmlns:a16="http://schemas.microsoft.com/office/drawing/2014/main" id="{8C53E7CF-9D01-428E-9C3B-D138884A4C29}"/>
                </a:ext>
              </a:extLst>
            </p:cNvPr>
            <p:cNvSpPr/>
            <p:nvPr/>
          </p:nvSpPr>
          <p:spPr bwMode="auto">
            <a:xfrm>
              <a:off x="2667137" y="2324318"/>
              <a:ext cx="1597045" cy="342110"/>
            </a:xfrm>
            <a:prstGeom prst="rect">
              <a:avLst/>
            </a:prstGeom>
            <a:noFill/>
            <a:ln w="19050" cap="flat" cmpd="sng" algn="ctr">
              <a:gradFill flip="none" rotWithShape="1">
                <a:gsLst>
                  <a:gs pos="0">
                    <a:srgbClr val="0078D4"/>
                  </a:gs>
                  <a:gs pos="100000">
                    <a:srgbClr val="737373"/>
                  </a:gs>
                </a:gsLst>
                <a:lin ang="0" scaled="1"/>
                <a:tileRect/>
              </a:gra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1224"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Segoe UI" pitchFamily="34" charset="0"/>
                  <a:cs typeface="Segoe UI" pitchFamily="34" charset="0"/>
                </a:rPr>
                <a:t>Regional network</a:t>
              </a:r>
            </a:p>
          </p:txBody>
        </p:sp>
        <p:sp>
          <p:nvSpPr>
            <p:cNvPr id="111" name="Rectangle 110">
              <a:extLst>
                <a:ext uri="{FF2B5EF4-FFF2-40B4-BE49-F238E27FC236}">
                  <a16:creationId xmlns:a16="http://schemas.microsoft.com/office/drawing/2014/main" id="{979FACB8-EC84-4AC4-B442-7CCE1473D906}"/>
                </a:ext>
              </a:extLst>
            </p:cNvPr>
            <p:cNvSpPr/>
            <p:nvPr/>
          </p:nvSpPr>
          <p:spPr bwMode="auto">
            <a:xfrm>
              <a:off x="2667136" y="3427151"/>
              <a:ext cx="1597045" cy="342110"/>
            </a:xfrm>
            <a:prstGeom prst="rect">
              <a:avLst/>
            </a:prstGeom>
            <a:noFill/>
            <a:ln w="19050" cap="flat" cmpd="sng" algn="ctr">
              <a:gradFill flip="none" rotWithShape="1">
                <a:gsLst>
                  <a:gs pos="0">
                    <a:srgbClr val="0078D4"/>
                  </a:gs>
                  <a:gs pos="100000">
                    <a:srgbClr val="737373"/>
                  </a:gs>
                </a:gsLst>
                <a:lin ang="0" scaled="1"/>
                <a:tileRect/>
              </a:gra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1224"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Segoe UI" pitchFamily="34" charset="0"/>
                  <a:cs typeface="Segoe UI" pitchFamily="34" charset="0"/>
                </a:rPr>
                <a:t>Regional network</a:t>
              </a:r>
            </a:p>
          </p:txBody>
        </p:sp>
        <p:sp>
          <p:nvSpPr>
            <p:cNvPr id="112" name="Rectangle 111">
              <a:extLst>
                <a:ext uri="{FF2B5EF4-FFF2-40B4-BE49-F238E27FC236}">
                  <a16:creationId xmlns:a16="http://schemas.microsoft.com/office/drawing/2014/main" id="{09DBCD62-79FC-4CAD-BA41-839801EACB43}"/>
                </a:ext>
              </a:extLst>
            </p:cNvPr>
            <p:cNvSpPr/>
            <p:nvPr/>
          </p:nvSpPr>
          <p:spPr bwMode="auto">
            <a:xfrm>
              <a:off x="2667135" y="3811107"/>
              <a:ext cx="1597045" cy="342110"/>
            </a:xfrm>
            <a:prstGeom prst="rect">
              <a:avLst/>
            </a:prstGeom>
            <a:noFill/>
            <a:ln w="19050" cap="flat" cmpd="sng" algn="ctr">
              <a:gradFill flip="none" rotWithShape="1">
                <a:gsLst>
                  <a:gs pos="0">
                    <a:srgbClr val="0078D4"/>
                  </a:gs>
                  <a:gs pos="100000">
                    <a:srgbClr val="737373"/>
                  </a:gs>
                </a:gsLst>
                <a:lin ang="0" scaled="1"/>
                <a:tileRect/>
              </a:gra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1224"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Segoe UI" pitchFamily="34" charset="0"/>
                  <a:cs typeface="Segoe UI" pitchFamily="34" charset="0"/>
                </a:rPr>
                <a:t>Regional network</a:t>
              </a:r>
            </a:p>
          </p:txBody>
        </p:sp>
        <p:sp>
          <p:nvSpPr>
            <p:cNvPr id="113" name="cloud" title="Icon of a cloud">
              <a:extLst>
                <a:ext uri="{FF2B5EF4-FFF2-40B4-BE49-F238E27FC236}">
                  <a16:creationId xmlns:a16="http://schemas.microsoft.com/office/drawing/2014/main" id="{8737ECE8-F1AC-4123-955B-9CFC1894B694}"/>
                </a:ext>
              </a:extLst>
            </p:cNvPr>
            <p:cNvSpPr>
              <a:spLocks noChangeAspect="1"/>
            </p:cNvSpPr>
            <p:nvPr/>
          </p:nvSpPr>
          <p:spPr bwMode="auto">
            <a:xfrm>
              <a:off x="4371642" y="2597700"/>
              <a:ext cx="1381376" cy="8800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78D4"/>
                </a:solidFill>
                <a:effectLst/>
                <a:uLnTx/>
                <a:uFillTx/>
                <a:latin typeface="Segoe UI Semilight"/>
              </a:endParaRPr>
            </a:p>
          </p:txBody>
        </p:sp>
        <p:sp>
          <p:nvSpPr>
            <p:cNvPr id="114" name="TextBox 113">
              <a:extLst>
                <a:ext uri="{FF2B5EF4-FFF2-40B4-BE49-F238E27FC236}">
                  <a16:creationId xmlns:a16="http://schemas.microsoft.com/office/drawing/2014/main" id="{FC424235-3275-47F5-8290-D3DD93EB22D6}"/>
                </a:ext>
              </a:extLst>
            </p:cNvPr>
            <p:cNvSpPr txBox="1"/>
            <p:nvPr/>
          </p:nvSpPr>
          <p:spPr>
            <a:xfrm>
              <a:off x="4610546" y="2957910"/>
              <a:ext cx="695703" cy="345351"/>
            </a:xfrm>
            <a:prstGeom prst="rect">
              <a:avLst/>
            </a:prstGeom>
            <a:noFill/>
          </p:spPr>
          <p:txBody>
            <a:bodyPr wrap="non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Microsoft </a:t>
              </a:r>
              <a:b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b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WAN</a:t>
              </a:r>
            </a:p>
          </p:txBody>
        </p:sp>
        <p:sp>
          <p:nvSpPr>
            <p:cNvPr id="115" name="Rectangle 114">
              <a:extLst>
                <a:ext uri="{FF2B5EF4-FFF2-40B4-BE49-F238E27FC236}">
                  <a16:creationId xmlns:a16="http://schemas.microsoft.com/office/drawing/2014/main" id="{AEAE0DAF-BEB8-4ECE-B4E0-7C95916438F4}"/>
                </a:ext>
              </a:extLst>
            </p:cNvPr>
            <p:cNvSpPr/>
            <p:nvPr/>
          </p:nvSpPr>
          <p:spPr bwMode="auto">
            <a:xfrm>
              <a:off x="8825947" y="1665838"/>
              <a:ext cx="1680189" cy="815163"/>
            </a:xfrm>
            <a:prstGeom prst="rect">
              <a:avLst/>
            </a:prstGeom>
            <a:solidFill>
              <a:srgbClr val="E6E6E6"/>
            </a:solidFill>
            <a:ln w="15875" cap="flat" cmpd="sng" algn="ctr">
              <a:solidFill>
                <a:srgbClr val="002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92CE4572-24F0-4963-96B0-B09D62978BB1}"/>
                </a:ext>
              </a:extLst>
            </p:cNvPr>
            <p:cNvSpPr/>
            <p:nvPr/>
          </p:nvSpPr>
          <p:spPr bwMode="auto">
            <a:xfrm>
              <a:off x="8825947" y="2630155"/>
              <a:ext cx="1680189" cy="815163"/>
            </a:xfrm>
            <a:prstGeom prst="rect">
              <a:avLst/>
            </a:prstGeom>
            <a:solidFill>
              <a:srgbClr val="E6E6E6"/>
            </a:solidFill>
            <a:ln w="15875" cap="flat" cmpd="sng" algn="ctr">
              <a:solidFill>
                <a:srgbClr val="002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1F17F48E-B34D-4263-A948-DCC9C6BADB80}"/>
                </a:ext>
              </a:extLst>
            </p:cNvPr>
            <p:cNvSpPr/>
            <p:nvPr/>
          </p:nvSpPr>
          <p:spPr bwMode="auto">
            <a:xfrm>
              <a:off x="8825947" y="3594471"/>
              <a:ext cx="1680189" cy="815163"/>
            </a:xfrm>
            <a:prstGeom prst="rect">
              <a:avLst/>
            </a:prstGeom>
            <a:solidFill>
              <a:srgbClr val="E6E6E6"/>
            </a:solidFill>
            <a:ln w="15875" cap="flat" cmpd="sng" algn="ctr">
              <a:solidFill>
                <a:srgbClr val="002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3A4CA978-5179-4693-B035-F187EC7221AD}"/>
                </a:ext>
              </a:extLst>
            </p:cNvPr>
            <p:cNvSpPr txBox="1"/>
            <p:nvPr/>
          </p:nvSpPr>
          <p:spPr>
            <a:xfrm>
              <a:off x="8888829" y="2285234"/>
              <a:ext cx="743793" cy="172676"/>
            </a:xfrm>
            <a:prstGeom prst="rect">
              <a:avLst/>
            </a:prstGeom>
            <a:noFill/>
          </p:spPr>
          <p:txBody>
            <a:bodyPr wrap="non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Consumers</a:t>
              </a:r>
            </a:p>
          </p:txBody>
        </p:sp>
        <p:sp>
          <p:nvSpPr>
            <p:cNvPr id="119" name="TextBox 118">
              <a:extLst>
                <a:ext uri="{FF2B5EF4-FFF2-40B4-BE49-F238E27FC236}">
                  <a16:creationId xmlns:a16="http://schemas.microsoft.com/office/drawing/2014/main" id="{635517AA-3735-4148-A449-3A160D53271A}"/>
                </a:ext>
              </a:extLst>
            </p:cNvPr>
            <p:cNvSpPr txBox="1"/>
            <p:nvPr/>
          </p:nvSpPr>
          <p:spPr>
            <a:xfrm>
              <a:off x="8888829" y="3079997"/>
              <a:ext cx="860813" cy="345351"/>
            </a:xfrm>
            <a:prstGeom prst="rect">
              <a:avLst/>
            </a:prstGeom>
            <a:noFill/>
          </p:spPr>
          <p:txBody>
            <a:bodyPr wrap="non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Enterprise, </a:t>
              </a:r>
              <a:b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b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SMB, mobile</a:t>
              </a:r>
            </a:p>
          </p:txBody>
        </p:sp>
        <p:sp>
          <p:nvSpPr>
            <p:cNvPr id="120" name="TextBox 119">
              <a:extLst>
                <a:ext uri="{FF2B5EF4-FFF2-40B4-BE49-F238E27FC236}">
                  <a16:creationId xmlns:a16="http://schemas.microsoft.com/office/drawing/2014/main" id="{BB3E1D88-B7D2-4A44-88F1-935DEB14DDED}"/>
                </a:ext>
              </a:extLst>
            </p:cNvPr>
            <p:cNvSpPr txBox="1"/>
            <p:nvPr/>
          </p:nvSpPr>
          <p:spPr>
            <a:xfrm>
              <a:off x="8888829" y="4044794"/>
              <a:ext cx="806311" cy="345351"/>
            </a:xfrm>
            <a:prstGeom prst="rect">
              <a:avLst/>
            </a:prstGeom>
            <a:noFill/>
          </p:spPr>
          <p:txBody>
            <a:bodyPr wrap="non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Enterprise </a:t>
              </a:r>
              <a:b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b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DC/Corpnet</a:t>
              </a:r>
            </a:p>
          </p:txBody>
        </p:sp>
        <p:sp>
          <p:nvSpPr>
            <p:cNvPr id="121" name="UniversalApp_E8CC" title="Icon of a cellphone in front of a tablet">
              <a:extLst>
                <a:ext uri="{FF2B5EF4-FFF2-40B4-BE49-F238E27FC236}">
                  <a16:creationId xmlns:a16="http://schemas.microsoft.com/office/drawing/2014/main" id="{581E530D-103D-4D84-AFC1-66CBE32A06BF}"/>
                </a:ext>
              </a:extLst>
            </p:cNvPr>
            <p:cNvSpPr>
              <a:spLocks noChangeAspect="1" noEditPoints="1"/>
            </p:cNvSpPr>
            <p:nvPr/>
          </p:nvSpPr>
          <p:spPr bwMode="auto">
            <a:xfrm>
              <a:off x="8918646" y="1852869"/>
              <a:ext cx="311055" cy="228257"/>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gradFill>
                <a:effectLst/>
                <a:uLnTx/>
                <a:uFillTx/>
              </a:endParaRPr>
            </a:p>
          </p:txBody>
        </p:sp>
        <p:sp>
          <p:nvSpPr>
            <p:cNvPr id="122" name="Laptop_E770" title="Icon of a laptop">
              <a:extLst>
                <a:ext uri="{FF2B5EF4-FFF2-40B4-BE49-F238E27FC236}">
                  <a16:creationId xmlns:a16="http://schemas.microsoft.com/office/drawing/2014/main" id="{8185F0E1-CDD8-4230-A337-A6E9E94B9F22}"/>
                </a:ext>
              </a:extLst>
            </p:cNvPr>
            <p:cNvSpPr>
              <a:spLocks noChangeAspect="1" noEditPoints="1"/>
            </p:cNvSpPr>
            <p:nvPr/>
          </p:nvSpPr>
          <p:spPr bwMode="auto">
            <a:xfrm>
              <a:off x="9374295" y="1866126"/>
              <a:ext cx="302338" cy="20174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gradFill>
                <a:effectLst/>
                <a:uLnTx/>
                <a:uFillTx/>
              </a:endParaRPr>
            </a:p>
          </p:txBody>
        </p:sp>
        <p:sp>
          <p:nvSpPr>
            <p:cNvPr id="123" name="desktop" title="a desktop PC">
              <a:extLst>
                <a:ext uri="{FF2B5EF4-FFF2-40B4-BE49-F238E27FC236}">
                  <a16:creationId xmlns:a16="http://schemas.microsoft.com/office/drawing/2014/main" id="{9A781BAC-AE45-4766-93BF-899B980770CD}"/>
                </a:ext>
              </a:extLst>
            </p:cNvPr>
            <p:cNvSpPr>
              <a:spLocks noChangeAspect="1" noEditPoints="1"/>
            </p:cNvSpPr>
            <p:nvPr/>
          </p:nvSpPr>
          <p:spPr bwMode="auto">
            <a:xfrm>
              <a:off x="9821226" y="1844263"/>
              <a:ext cx="249543" cy="24546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24" name="building_4" title="Icon of a tall rectangular building in front of two shorter buildings">
              <a:extLst>
                <a:ext uri="{FF2B5EF4-FFF2-40B4-BE49-F238E27FC236}">
                  <a16:creationId xmlns:a16="http://schemas.microsoft.com/office/drawing/2014/main" id="{9CE6D4E6-E2DF-4395-BE2A-6103D880F573}"/>
                </a:ext>
              </a:extLst>
            </p:cNvPr>
            <p:cNvSpPr>
              <a:spLocks noChangeAspect="1" noEditPoints="1"/>
            </p:cNvSpPr>
            <p:nvPr/>
          </p:nvSpPr>
          <p:spPr bwMode="auto">
            <a:xfrm>
              <a:off x="8918646" y="2728986"/>
              <a:ext cx="267891" cy="272110"/>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25" name="building_4" title="Icon of a warehouse with three doors">
              <a:extLst>
                <a:ext uri="{FF2B5EF4-FFF2-40B4-BE49-F238E27FC236}">
                  <a16:creationId xmlns:a16="http://schemas.microsoft.com/office/drawing/2014/main" id="{0298EED4-9150-4416-80D1-818FFB2D626D}"/>
                </a:ext>
              </a:extLst>
            </p:cNvPr>
            <p:cNvSpPr>
              <a:spLocks noChangeAspect="1" noEditPoints="1"/>
            </p:cNvSpPr>
            <p:nvPr/>
          </p:nvSpPr>
          <p:spPr bwMode="auto">
            <a:xfrm>
              <a:off x="9270325" y="2776125"/>
              <a:ext cx="323575" cy="17783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26" name="people_18" title="Icon of a man">
              <a:extLst>
                <a:ext uri="{FF2B5EF4-FFF2-40B4-BE49-F238E27FC236}">
                  <a16:creationId xmlns:a16="http://schemas.microsoft.com/office/drawing/2014/main" id="{A03D9D71-6605-4F27-9985-74016743294B}"/>
                </a:ext>
              </a:extLst>
            </p:cNvPr>
            <p:cNvSpPr>
              <a:spLocks noChangeAspect="1" noEditPoints="1"/>
            </p:cNvSpPr>
            <p:nvPr/>
          </p:nvSpPr>
          <p:spPr bwMode="auto">
            <a:xfrm>
              <a:off x="9677688" y="2695764"/>
              <a:ext cx="133495" cy="338554"/>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27" name="server" title="Icon of a server tower">
              <a:extLst>
                <a:ext uri="{FF2B5EF4-FFF2-40B4-BE49-F238E27FC236}">
                  <a16:creationId xmlns:a16="http://schemas.microsoft.com/office/drawing/2014/main" id="{DC133D66-FADE-48AE-9D1B-AC491610ADA7}"/>
                </a:ext>
              </a:extLst>
            </p:cNvPr>
            <p:cNvSpPr>
              <a:spLocks noChangeAspect="1" noEditPoints="1"/>
            </p:cNvSpPr>
            <p:nvPr/>
          </p:nvSpPr>
          <p:spPr bwMode="auto">
            <a:xfrm>
              <a:off x="8927594" y="3699202"/>
              <a:ext cx="135040" cy="25649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28" name="Database_EFC7" title="Icon of a cylinder">
              <a:extLst>
                <a:ext uri="{FF2B5EF4-FFF2-40B4-BE49-F238E27FC236}">
                  <a16:creationId xmlns:a16="http://schemas.microsoft.com/office/drawing/2014/main" id="{778D4AD3-427D-491E-A907-FFB1CCE71A66}"/>
                </a:ext>
              </a:extLst>
            </p:cNvPr>
            <p:cNvSpPr>
              <a:spLocks noChangeAspect="1" noEditPoints="1"/>
            </p:cNvSpPr>
            <p:nvPr/>
          </p:nvSpPr>
          <p:spPr bwMode="auto">
            <a:xfrm>
              <a:off x="9013342" y="3858144"/>
              <a:ext cx="98584" cy="1281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E6E6E6"/>
            </a:solidFill>
            <a:ln w="12700" cap="sq">
              <a:solidFill>
                <a:srgbClr val="1A1A1A"/>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29" name="server" title="Icon of a server tower">
              <a:extLst>
                <a:ext uri="{FF2B5EF4-FFF2-40B4-BE49-F238E27FC236}">
                  <a16:creationId xmlns:a16="http://schemas.microsoft.com/office/drawing/2014/main" id="{9D760FEB-4546-4E31-AA8E-623C2186CEA9}"/>
                </a:ext>
              </a:extLst>
            </p:cNvPr>
            <p:cNvSpPr>
              <a:spLocks noChangeAspect="1" noEditPoints="1"/>
            </p:cNvSpPr>
            <p:nvPr/>
          </p:nvSpPr>
          <p:spPr bwMode="auto">
            <a:xfrm>
              <a:off x="9275890" y="3699202"/>
              <a:ext cx="135040" cy="25649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16" name="Database_EFC7" title="Icon of a cylinder">
              <a:extLst>
                <a:ext uri="{FF2B5EF4-FFF2-40B4-BE49-F238E27FC236}">
                  <a16:creationId xmlns:a16="http://schemas.microsoft.com/office/drawing/2014/main" id="{A037F814-C98C-4A5B-B55B-3020CDC65275}"/>
                </a:ext>
              </a:extLst>
            </p:cNvPr>
            <p:cNvSpPr>
              <a:spLocks noChangeAspect="1" noEditPoints="1"/>
            </p:cNvSpPr>
            <p:nvPr/>
          </p:nvSpPr>
          <p:spPr bwMode="auto">
            <a:xfrm>
              <a:off x="9357035" y="3858144"/>
              <a:ext cx="98584" cy="1281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E6E6E6"/>
            </a:solidFill>
            <a:ln w="12700" cap="sq">
              <a:solidFill>
                <a:srgbClr val="1A1A1A"/>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7" name="server" title="Icon of a server tower">
              <a:extLst>
                <a:ext uri="{FF2B5EF4-FFF2-40B4-BE49-F238E27FC236}">
                  <a16:creationId xmlns:a16="http://schemas.microsoft.com/office/drawing/2014/main" id="{AC3A8222-7BB5-4A50-B31F-7A1069940985}"/>
                </a:ext>
              </a:extLst>
            </p:cNvPr>
            <p:cNvSpPr>
              <a:spLocks noChangeAspect="1" noEditPoints="1"/>
            </p:cNvSpPr>
            <p:nvPr/>
          </p:nvSpPr>
          <p:spPr bwMode="auto">
            <a:xfrm>
              <a:off x="9619582" y="3699202"/>
              <a:ext cx="135040" cy="25649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18" name="Database_EFC7" title="Icon of a cylinder">
              <a:extLst>
                <a:ext uri="{FF2B5EF4-FFF2-40B4-BE49-F238E27FC236}">
                  <a16:creationId xmlns:a16="http://schemas.microsoft.com/office/drawing/2014/main" id="{43DF11AC-F300-4CA4-A00F-3A028A403D9C}"/>
                </a:ext>
              </a:extLst>
            </p:cNvPr>
            <p:cNvSpPr>
              <a:spLocks noChangeAspect="1" noEditPoints="1"/>
            </p:cNvSpPr>
            <p:nvPr/>
          </p:nvSpPr>
          <p:spPr bwMode="auto">
            <a:xfrm>
              <a:off x="9702475" y="3858144"/>
              <a:ext cx="98584" cy="1281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E6E6E6"/>
            </a:solidFill>
            <a:ln w="12700" cap="sq">
              <a:solidFill>
                <a:srgbClr val="1A1A1A"/>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9" name="Freeform 13">
              <a:extLst>
                <a:ext uri="{FF2B5EF4-FFF2-40B4-BE49-F238E27FC236}">
                  <a16:creationId xmlns:a16="http://schemas.microsoft.com/office/drawing/2014/main" id="{B215D7B4-4724-430F-9AA8-F3C7EA74347C}"/>
                </a:ext>
              </a:extLst>
            </p:cNvPr>
            <p:cNvSpPr>
              <a:spLocks noChangeAspect="1" noEditPoints="1"/>
            </p:cNvSpPr>
            <p:nvPr/>
          </p:nvSpPr>
          <p:spPr bwMode="black">
            <a:xfrm>
              <a:off x="9894971" y="2750479"/>
              <a:ext cx="226492" cy="229124"/>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rgbClr val="1A1A1A"/>
            </a:solidFill>
            <a:ln>
              <a:noFill/>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20" name="Freeform 5">
              <a:extLst>
                <a:ext uri="{FF2B5EF4-FFF2-40B4-BE49-F238E27FC236}">
                  <a16:creationId xmlns:a16="http://schemas.microsoft.com/office/drawing/2014/main" id="{0BE23EC4-4B99-4300-AFC8-788D2EC25BAF}"/>
                </a:ext>
              </a:extLst>
            </p:cNvPr>
            <p:cNvSpPr>
              <a:spLocks noChangeAspect="1" noEditPoints="1"/>
            </p:cNvSpPr>
            <p:nvPr/>
          </p:nvSpPr>
          <p:spPr bwMode="black">
            <a:xfrm>
              <a:off x="10205252" y="2750479"/>
              <a:ext cx="228428" cy="229124"/>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A1A1A"/>
            </a:solidFill>
            <a:ln>
              <a:noFill/>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pic>
          <p:nvPicPr>
            <p:cNvPr id="221" name="Picture 220">
              <a:extLst>
                <a:ext uri="{FF2B5EF4-FFF2-40B4-BE49-F238E27FC236}">
                  <a16:creationId xmlns:a16="http://schemas.microsoft.com/office/drawing/2014/main" id="{FC5A54BE-9D89-4C8E-9AB9-9F164DB1C18B}"/>
                </a:ext>
              </a:extLst>
            </p:cNvPr>
            <p:cNvPicPr>
              <a:picLocks noChangeAspect="1"/>
            </p:cNvPicPr>
            <p:nvPr/>
          </p:nvPicPr>
          <p:blipFill rotWithShape="1">
            <a:blip r:embed="rId3">
              <a:clrChange>
                <a:clrFrom>
                  <a:srgbClr val="F2F2F2"/>
                </a:clrFrom>
                <a:clrTo>
                  <a:srgbClr val="F2F2F2">
                    <a:alpha val="0"/>
                  </a:srgbClr>
                </a:clrTo>
              </a:clrChange>
            </a:blip>
            <a:srcRect l="94044" t="68380" r="383" b="22334"/>
            <a:stretch/>
          </p:blipFill>
          <p:spPr>
            <a:xfrm>
              <a:off x="9918585" y="3709447"/>
              <a:ext cx="431915" cy="261170"/>
            </a:xfrm>
            <a:prstGeom prst="rect">
              <a:avLst/>
            </a:prstGeom>
          </p:spPr>
        </p:pic>
        <p:sp>
          <p:nvSpPr>
            <p:cNvPr id="222" name="Freeform: Shape 221">
              <a:extLst>
                <a:ext uri="{FF2B5EF4-FFF2-40B4-BE49-F238E27FC236}">
                  <a16:creationId xmlns:a16="http://schemas.microsoft.com/office/drawing/2014/main" id="{3C034EC9-E125-4397-9256-C9D91B17E66A}"/>
                </a:ext>
              </a:extLst>
            </p:cNvPr>
            <p:cNvSpPr/>
            <p:nvPr/>
          </p:nvSpPr>
          <p:spPr bwMode="auto">
            <a:xfrm>
              <a:off x="4256952" y="2089731"/>
              <a:ext cx="632961" cy="576697"/>
            </a:xfrm>
            <a:custGeom>
              <a:avLst/>
              <a:gdLst>
                <a:gd name="connsiteX0" fmla="*/ 0 w 653143"/>
                <a:gd name="connsiteY0" fmla="*/ 0 h 595085"/>
                <a:gd name="connsiteX1" fmla="*/ 653143 w 653143"/>
                <a:gd name="connsiteY1" fmla="*/ 595085 h 595085"/>
              </a:gdLst>
              <a:ahLst/>
              <a:cxnLst>
                <a:cxn ang="0">
                  <a:pos x="connsiteX0" y="connsiteY0"/>
                </a:cxn>
                <a:cxn ang="0">
                  <a:pos x="connsiteX1" y="connsiteY1"/>
                </a:cxn>
              </a:cxnLst>
              <a:rect l="l" t="t" r="r" b="b"/>
              <a:pathLst>
                <a:path w="653143" h="595085">
                  <a:moveTo>
                    <a:pt x="0" y="0"/>
                  </a:moveTo>
                  <a:lnTo>
                    <a:pt x="653143" y="595085"/>
                  </a:lnTo>
                </a:path>
              </a:pathLst>
            </a:custGeom>
            <a:noFill/>
            <a:ln w="15875" cap="flat" cmpd="sng" algn="ctr">
              <a:solidFill>
                <a:srgbClr val="737373"/>
              </a:solid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D3C0F35B-7E17-4AC5-8D2A-BBB3487991CD}"/>
                </a:ext>
              </a:extLst>
            </p:cNvPr>
            <p:cNvSpPr/>
            <p:nvPr/>
          </p:nvSpPr>
          <p:spPr bwMode="auto">
            <a:xfrm flipV="1">
              <a:off x="4264181" y="3477771"/>
              <a:ext cx="551690" cy="502650"/>
            </a:xfrm>
            <a:custGeom>
              <a:avLst/>
              <a:gdLst>
                <a:gd name="connsiteX0" fmla="*/ 0 w 653143"/>
                <a:gd name="connsiteY0" fmla="*/ 0 h 595085"/>
                <a:gd name="connsiteX1" fmla="*/ 653143 w 653143"/>
                <a:gd name="connsiteY1" fmla="*/ 595085 h 595085"/>
              </a:gdLst>
              <a:ahLst/>
              <a:cxnLst>
                <a:cxn ang="0">
                  <a:pos x="connsiteX0" y="connsiteY0"/>
                </a:cxn>
                <a:cxn ang="0">
                  <a:pos x="connsiteX1" y="connsiteY1"/>
                </a:cxn>
              </a:cxnLst>
              <a:rect l="l" t="t" r="r" b="b"/>
              <a:pathLst>
                <a:path w="653143" h="595085">
                  <a:moveTo>
                    <a:pt x="0" y="0"/>
                  </a:moveTo>
                  <a:lnTo>
                    <a:pt x="653143" y="595085"/>
                  </a:lnTo>
                </a:path>
              </a:pathLst>
            </a:custGeom>
            <a:noFill/>
            <a:ln w="15875" cap="flat" cmpd="sng" algn="ctr">
              <a:solidFill>
                <a:srgbClr val="737373"/>
              </a:solid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3C0C2386-3F7F-43D2-8CA7-67953C06F3F6}"/>
                </a:ext>
              </a:extLst>
            </p:cNvPr>
            <p:cNvSpPr/>
            <p:nvPr/>
          </p:nvSpPr>
          <p:spPr bwMode="auto">
            <a:xfrm>
              <a:off x="4257656" y="2481001"/>
              <a:ext cx="350572" cy="319410"/>
            </a:xfrm>
            <a:custGeom>
              <a:avLst/>
              <a:gdLst>
                <a:gd name="connsiteX0" fmla="*/ 0 w 653143"/>
                <a:gd name="connsiteY0" fmla="*/ 0 h 595085"/>
                <a:gd name="connsiteX1" fmla="*/ 653143 w 653143"/>
                <a:gd name="connsiteY1" fmla="*/ 595085 h 595085"/>
              </a:gdLst>
              <a:ahLst/>
              <a:cxnLst>
                <a:cxn ang="0">
                  <a:pos x="connsiteX0" y="connsiteY0"/>
                </a:cxn>
                <a:cxn ang="0">
                  <a:pos x="connsiteX1" y="connsiteY1"/>
                </a:cxn>
              </a:cxnLst>
              <a:rect l="l" t="t" r="r" b="b"/>
              <a:pathLst>
                <a:path w="653143" h="595085">
                  <a:moveTo>
                    <a:pt x="0" y="0"/>
                  </a:moveTo>
                  <a:lnTo>
                    <a:pt x="653143" y="595085"/>
                  </a:lnTo>
                </a:path>
              </a:pathLst>
            </a:custGeom>
            <a:noFill/>
            <a:ln w="15875" cap="flat" cmpd="sng" algn="ctr">
              <a:solidFill>
                <a:srgbClr val="737373"/>
              </a:solid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D83A471A-81FB-4CA1-8C9B-76DC2F01DB3E}"/>
                </a:ext>
              </a:extLst>
            </p:cNvPr>
            <p:cNvSpPr/>
            <p:nvPr/>
          </p:nvSpPr>
          <p:spPr bwMode="auto">
            <a:xfrm flipV="1">
              <a:off x="4257655" y="3396835"/>
              <a:ext cx="244180" cy="222475"/>
            </a:xfrm>
            <a:custGeom>
              <a:avLst/>
              <a:gdLst>
                <a:gd name="connsiteX0" fmla="*/ 0 w 653143"/>
                <a:gd name="connsiteY0" fmla="*/ 0 h 595085"/>
                <a:gd name="connsiteX1" fmla="*/ 653143 w 653143"/>
                <a:gd name="connsiteY1" fmla="*/ 595085 h 595085"/>
              </a:gdLst>
              <a:ahLst/>
              <a:cxnLst>
                <a:cxn ang="0">
                  <a:pos x="connsiteX0" y="connsiteY0"/>
                </a:cxn>
                <a:cxn ang="0">
                  <a:pos x="connsiteX1" y="connsiteY1"/>
                </a:cxn>
              </a:cxnLst>
              <a:rect l="l" t="t" r="r" b="b"/>
              <a:pathLst>
                <a:path w="653143" h="595085">
                  <a:moveTo>
                    <a:pt x="0" y="0"/>
                  </a:moveTo>
                  <a:lnTo>
                    <a:pt x="653143" y="595085"/>
                  </a:lnTo>
                </a:path>
              </a:pathLst>
            </a:custGeom>
            <a:noFill/>
            <a:ln w="15875" cap="flat" cmpd="sng" algn="ctr">
              <a:solidFill>
                <a:srgbClr val="737373"/>
              </a:solid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71AE443C-E166-42DD-B644-4160D35C01A4}"/>
                </a:ext>
              </a:extLst>
            </p:cNvPr>
            <p:cNvSpPr/>
            <p:nvPr/>
          </p:nvSpPr>
          <p:spPr bwMode="auto">
            <a:xfrm>
              <a:off x="6352009" y="3822700"/>
              <a:ext cx="1050502" cy="155158"/>
            </a:xfrm>
            <a:custGeom>
              <a:avLst/>
              <a:gdLst>
                <a:gd name="connsiteX0" fmla="*/ 0 w 685800"/>
                <a:gd name="connsiteY0" fmla="*/ 0 h 152400"/>
                <a:gd name="connsiteX1" fmla="*/ 0 w 685800"/>
                <a:gd name="connsiteY1" fmla="*/ 152400 h 152400"/>
                <a:gd name="connsiteX2" fmla="*/ 685800 w 685800"/>
                <a:gd name="connsiteY2" fmla="*/ 152400 h 152400"/>
              </a:gdLst>
              <a:ahLst/>
              <a:cxnLst>
                <a:cxn ang="0">
                  <a:pos x="connsiteX0" y="connsiteY0"/>
                </a:cxn>
                <a:cxn ang="0">
                  <a:pos x="connsiteX1" y="connsiteY1"/>
                </a:cxn>
                <a:cxn ang="0">
                  <a:pos x="connsiteX2" y="connsiteY2"/>
                </a:cxn>
              </a:cxnLst>
              <a:rect l="l" t="t" r="r" b="b"/>
              <a:pathLst>
                <a:path w="685800" h="152400">
                  <a:moveTo>
                    <a:pt x="0" y="0"/>
                  </a:moveTo>
                  <a:lnTo>
                    <a:pt x="0" y="152400"/>
                  </a:lnTo>
                  <a:lnTo>
                    <a:pt x="685800" y="152400"/>
                  </a:lnTo>
                </a:path>
              </a:pathLst>
            </a:custGeom>
            <a:noFill/>
            <a:ln w="9525" cap="flat" cmpd="sng" algn="ctr">
              <a:solidFill>
                <a:srgbClr val="FFFFFF">
                  <a:lumMod val="75000"/>
                </a:srgbClr>
              </a:solid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7" name="cloud" title="Icon of a cloud">
              <a:extLst>
                <a:ext uri="{FF2B5EF4-FFF2-40B4-BE49-F238E27FC236}">
                  <a16:creationId xmlns:a16="http://schemas.microsoft.com/office/drawing/2014/main" id="{E111C435-26D9-4749-96A5-2F66EB5E7024}"/>
                </a:ext>
              </a:extLst>
            </p:cNvPr>
            <p:cNvSpPr>
              <a:spLocks noChangeAspect="1"/>
            </p:cNvSpPr>
            <p:nvPr/>
          </p:nvSpPr>
          <p:spPr bwMode="auto">
            <a:xfrm>
              <a:off x="7397630" y="1834017"/>
              <a:ext cx="1016438" cy="6475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78D4"/>
                </a:solidFill>
                <a:effectLst/>
                <a:uLnTx/>
                <a:uFillTx/>
                <a:latin typeface="Segoe UI Semilight"/>
              </a:endParaRPr>
            </a:p>
          </p:txBody>
        </p:sp>
        <p:sp>
          <p:nvSpPr>
            <p:cNvPr id="228" name="cloud" title="Icon of a cloud">
              <a:extLst>
                <a:ext uri="{FF2B5EF4-FFF2-40B4-BE49-F238E27FC236}">
                  <a16:creationId xmlns:a16="http://schemas.microsoft.com/office/drawing/2014/main" id="{34FEB3D2-7957-4F98-B0B1-85A0B9B35A81}"/>
                </a:ext>
              </a:extLst>
            </p:cNvPr>
            <p:cNvSpPr>
              <a:spLocks noChangeAspect="1"/>
            </p:cNvSpPr>
            <p:nvPr/>
          </p:nvSpPr>
          <p:spPr bwMode="auto">
            <a:xfrm>
              <a:off x="7397630" y="2663151"/>
              <a:ext cx="1016438" cy="6475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78D4"/>
                </a:solidFill>
                <a:effectLst/>
                <a:uLnTx/>
                <a:uFillTx/>
                <a:latin typeface="Segoe UI Semilight"/>
              </a:endParaRPr>
            </a:p>
          </p:txBody>
        </p:sp>
        <p:sp>
          <p:nvSpPr>
            <p:cNvPr id="229" name="cloud" title="Icon of a cloud">
              <a:extLst>
                <a:ext uri="{FF2B5EF4-FFF2-40B4-BE49-F238E27FC236}">
                  <a16:creationId xmlns:a16="http://schemas.microsoft.com/office/drawing/2014/main" id="{F3AEA074-8706-4D6F-8D4A-BA6C4F3C228A}"/>
                </a:ext>
              </a:extLst>
            </p:cNvPr>
            <p:cNvSpPr>
              <a:spLocks noChangeAspect="1"/>
            </p:cNvSpPr>
            <p:nvPr/>
          </p:nvSpPr>
          <p:spPr bwMode="auto">
            <a:xfrm>
              <a:off x="7397630" y="3479585"/>
              <a:ext cx="1016438" cy="6475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78D4"/>
                </a:solidFill>
                <a:effectLst/>
                <a:uLnTx/>
                <a:uFillTx/>
                <a:latin typeface="Segoe UI Semilight"/>
              </a:endParaRPr>
            </a:p>
          </p:txBody>
        </p:sp>
        <p:sp>
          <p:nvSpPr>
            <p:cNvPr id="230" name="TextBox 229">
              <a:extLst>
                <a:ext uri="{FF2B5EF4-FFF2-40B4-BE49-F238E27FC236}">
                  <a16:creationId xmlns:a16="http://schemas.microsoft.com/office/drawing/2014/main" id="{D7384BD8-BAC8-4331-A5E6-B82F3AD7627A}"/>
                </a:ext>
              </a:extLst>
            </p:cNvPr>
            <p:cNvSpPr txBox="1"/>
            <p:nvPr/>
          </p:nvSpPr>
          <p:spPr>
            <a:xfrm>
              <a:off x="7721504" y="2152635"/>
              <a:ext cx="376706" cy="172676"/>
            </a:xfrm>
            <a:prstGeom prst="rect">
              <a:avLst/>
            </a:prstGeom>
            <a:noFill/>
          </p:spPr>
          <p:txBody>
            <a:bodyPr wrap="non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Cable</a:t>
              </a:r>
            </a:p>
          </p:txBody>
        </p:sp>
        <p:sp>
          <p:nvSpPr>
            <p:cNvPr id="231" name="TextBox 230">
              <a:extLst>
                <a:ext uri="{FF2B5EF4-FFF2-40B4-BE49-F238E27FC236}">
                  <a16:creationId xmlns:a16="http://schemas.microsoft.com/office/drawing/2014/main" id="{CE9E710C-CC43-4C17-9ED0-3DF6A422FD20}"/>
                </a:ext>
              </a:extLst>
            </p:cNvPr>
            <p:cNvSpPr txBox="1"/>
            <p:nvPr/>
          </p:nvSpPr>
          <p:spPr>
            <a:xfrm>
              <a:off x="7681429" y="2985771"/>
              <a:ext cx="460062" cy="172676"/>
            </a:xfrm>
            <a:prstGeom prst="rect">
              <a:avLst/>
            </a:prstGeom>
            <a:noFill/>
          </p:spPr>
          <p:txBody>
            <a:bodyPr wrap="non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Carrier</a:t>
              </a:r>
            </a:p>
          </p:txBody>
        </p:sp>
        <p:sp>
          <p:nvSpPr>
            <p:cNvPr id="232" name="TextBox 231">
              <a:extLst>
                <a:ext uri="{FF2B5EF4-FFF2-40B4-BE49-F238E27FC236}">
                  <a16:creationId xmlns:a16="http://schemas.microsoft.com/office/drawing/2014/main" id="{B103B0C5-E33D-4D94-88C3-FC61023D391B}"/>
                </a:ext>
              </a:extLst>
            </p:cNvPr>
            <p:cNvSpPr txBox="1"/>
            <p:nvPr/>
          </p:nvSpPr>
          <p:spPr>
            <a:xfrm>
              <a:off x="7559600" y="3703008"/>
              <a:ext cx="706925" cy="345351"/>
            </a:xfrm>
            <a:prstGeom prst="rect">
              <a:avLst/>
            </a:prstGeom>
            <a:noFill/>
          </p:spPr>
          <p:txBody>
            <a:bodyPr wrap="non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Internet </a:t>
              </a:r>
              <a:b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br>
              <a:r>
                <a:rPr kumimoji="0" lang="en-US" sz="1122" b="1" i="0" u="none" strike="noStrike" kern="0" cap="none" spc="0" normalizeH="0" baseline="0" noProof="0">
                  <a:ln>
                    <a:noFill/>
                  </a:ln>
                  <a:gradFill>
                    <a:gsLst>
                      <a:gs pos="2917">
                        <a:srgbClr val="1A1A1A"/>
                      </a:gs>
                      <a:gs pos="30000">
                        <a:srgbClr val="1A1A1A"/>
                      </a:gs>
                    </a:gsLst>
                    <a:lin ang="5400000" scaled="0"/>
                  </a:gradFill>
                  <a:effectLst/>
                  <a:uLnTx/>
                  <a:uFillTx/>
                </a:rPr>
                <a:t>Exchanges</a:t>
              </a:r>
            </a:p>
          </p:txBody>
        </p:sp>
        <p:grpSp>
          <p:nvGrpSpPr>
            <p:cNvPr id="233" name="Group 232">
              <a:extLst>
                <a:ext uri="{FF2B5EF4-FFF2-40B4-BE49-F238E27FC236}">
                  <a16:creationId xmlns:a16="http://schemas.microsoft.com/office/drawing/2014/main" id="{0E76F75A-0922-46CE-90E1-68BF601B3EF3}"/>
                </a:ext>
              </a:extLst>
            </p:cNvPr>
            <p:cNvGrpSpPr/>
            <p:nvPr/>
          </p:nvGrpSpPr>
          <p:grpSpPr>
            <a:xfrm>
              <a:off x="825243" y="2181225"/>
              <a:ext cx="1370481" cy="588911"/>
              <a:chOff x="825243" y="2181225"/>
              <a:chExt cx="1370481" cy="588911"/>
            </a:xfrm>
          </p:grpSpPr>
          <p:pic>
            <p:nvPicPr>
              <p:cNvPr id="250" name="Picture 249">
                <a:extLst>
                  <a:ext uri="{FF2B5EF4-FFF2-40B4-BE49-F238E27FC236}">
                    <a16:creationId xmlns:a16="http://schemas.microsoft.com/office/drawing/2014/main" id="{8CD0EB11-03C0-4CD7-9CAA-763DA8C773F4}"/>
                  </a:ext>
                </a:extLst>
              </p:cNvPr>
              <p:cNvPicPr>
                <a:picLocks noChangeAspect="1"/>
              </p:cNvPicPr>
              <p:nvPr/>
            </p:nvPicPr>
            <p:blipFill>
              <a:blip r:embed="rId4"/>
              <a:stretch>
                <a:fillRect/>
              </a:stretch>
            </p:blipFill>
            <p:spPr>
              <a:xfrm>
                <a:off x="825243" y="2474938"/>
                <a:ext cx="376378" cy="295198"/>
              </a:xfrm>
              <a:prstGeom prst="rect">
                <a:avLst/>
              </a:prstGeom>
            </p:spPr>
          </p:pic>
          <p:grpSp>
            <p:nvGrpSpPr>
              <p:cNvPr id="251" name="Group 250">
                <a:extLst>
                  <a:ext uri="{FF2B5EF4-FFF2-40B4-BE49-F238E27FC236}">
                    <a16:creationId xmlns:a16="http://schemas.microsoft.com/office/drawing/2014/main" id="{B4640994-2C3F-46E5-BD6A-8E2DB178651E}"/>
                  </a:ext>
                </a:extLst>
              </p:cNvPr>
              <p:cNvGrpSpPr/>
              <p:nvPr/>
            </p:nvGrpSpPr>
            <p:grpSpPr>
              <a:xfrm>
                <a:off x="993590" y="2181225"/>
                <a:ext cx="331286" cy="250790"/>
                <a:chOff x="3461033" y="4287838"/>
                <a:chExt cx="4351337" cy="3294062"/>
              </a:xfrm>
              <a:solidFill>
                <a:srgbClr val="1A1A1A">
                  <a:lumMod val="75000"/>
                  <a:lumOff val="25000"/>
                </a:srgbClr>
              </a:solidFill>
            </p:grpSpPr>
            <p:sp>
              <p:nvSpPr>
                <p:cNvPr id="263" name="Freeform 6">
                  <a:extLst>
                    <a:ext uri="{FF2B5EF4-FFF2-40B4-BE49-F238E27FC236}">
                      <a16:creationId xmlns:a16="http://schemas.microsoft.com/office/drawing/2014/main" id="{264FF56C-CE44-46F6-B831-F984BB351DD3}"/>
                    </a:ext>
                  </a:extLst>
                </p:cNvPr>
                <p:cNvSpPr>
                  <a:spLocks noChangeArrowheads="1"/>
                </p:cNvSpPr>
                <p:nvPr/>
              </p:nvSpPr>
              <p:spPr bwMode="auto">
                <a:xfrm>
                  <a:off x="346103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64" name="Freeform 7">
                  <a:extLst>
                    <a:ext uri="{FF2B5EF4-FFF2-40B4-BE49-F238E27FC236}">
                      <a16:creationId xmlns:a16="http://schemas.microsoft.com/office/drawing/2014/main" id="{B31DFF1F-3446-4DC0-AC55-C5D6E87216F6}"/>
                    </a:ext>
                  </a:extLst>
                </p:cNvPr>
                <p:cNvSpPr>
                  <a:spLocks noChangeArrowheads="1"/>
                </p:cNvSpPr>
                <p:nvPr/>
              </p:nvSpPr>
              <p:spPr bwMode="auto">
                <a:xfrm>
                  <a:off x="4888993" y="4762499"/>
                  <a:ext cx="1495432" cy="1765297"/>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w="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
            <p:nvSpPr>
              <p:cNvPr id="252" name="Freeform 5">
                <a:extLst>
                  <a:ext uri="{FF2B5EF4-FFF2-40B4-BE49-F238E27FC236}">
                    <a16:creationId xmlns:a16="http://schemas.microsoft.com/office/drawing/2014/main" id="{9B43816D-91D7-45DC-9E7F-4AC0B2B43E5A}"/>
                  </a:ext>
                </a:extLst>
              </p:cNvPr>
              <p:cNvSpPr>
                <a:spLocks noEditPoints="1"/>
              </p:cNvSpPr>
              <p:nvPr/>
            </p:nvSpPr>
            <p:spPr bwMode="auto">
              <a:xfrm>
                <a:off x="1451506" y="2209457"/>
                <a:ext cx="234358" cy="206678"/>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1A1A1A">
                  <a:lumMod val="75000"/>
                  <a:lumOff val="25000"/>
                </a:srgbClr>
              </a:solidFill>
              <a:ln>
                <a:noFill/>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ndParaRPr>
              </a:p>
            </p:txBody>
          </p:sp>
          <p:pic>
            <p:nvPicPr>
              <p:cNvPr id="253" name="Picture 252">
                <a:extLst>
                  <a:ext uri="{FF2B5EF4-FFF2-40B4-BE49-F238E27FC236}">
                    <a16:creationId xmlns:a16="http://schemas.microsoft.com/office/drawing/2014/main" id="{60FFD9DD-7D98-4EDE-8ACB-7B3AF817FA70}"/>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harpenSoften amount="69000"/>
                        </a14:imgEffect>
                        <a14:imgEffect>
                          <a14:colorTemperature colorTemp="4085"/>
                        </a14:imgEffect>
                        <a14:imgEffect>
                          <a14:saturation sat="200000"/>
                        </a14:imgEffect>
                        <a14:imgEffect>
                          <a14:brightnessContrast bright="20000" contrast="40000"/>
                        </a14:imgEffect>
                      </a14:imgLayer>
                    </a14:imgProps>
                  </a:ext>
                </a:extLst>
              </a:blip>
              <a:stretch>
                <a:fillRect/>
              </a:stretch>
            </p:blipFill>
            <p:spPr>
              <a:xfrm>
                <a:off x="1962054" y="2505702"/>
                <a:ext cx="233670" cy="233670"/>
              </a:xfrm>
              <a:prstGeom prst="rect">
                <a:avLst/>
              </a:prstGeom>
            </p:spPr>
          </p:pic>
          <p:grpSp>
            <p:nvGrpSpPr>
              <p:cNvPr id="254" name="Group 253">
                <a:extLst>
                  <a:ext uri="{FF2B5EF4-FFF2-40B4-BE49-F238E27FC236}">
                    <a16:creationId xmlns:a16="http://schemas.microsoft.com/office/drawing/2014/main" id="{D58CEFC2-BEBD-43A3-9479-E5D7151A2B3A}"/>
                  </a:ext>
                </a:extLst>
              </p:cNvPr>
              <p:cNvGrpSpPr/>
              <p:nvPr/>
            </p:nvGrpSpPr>
            <p:grpSpPr>
              <a:xfrm>
                <a:off x="1885400" y="2239297"/>
                <a:ext cx="165229" cy="165230"/>
                <a:chOff x="1685864" y="1283847"/>
                <a:chExt cx="333436" cy="333436"/>
              </a:xfrm>
            </p:grpSpPr>
            <p:sp>
              <p:nvSpPr>
                <p:cNvPr id="261" name="Rectangle 260">
                  <a:extLst>
                    <a:ext uri="{FF2B5EF4-FFF2-40B4-BE49-F238E27FC236}">
                      <a16:creationId xmlns:a16="http://schemas.microsoft.com/office/drawing/2014/main" id="{88203096-86AC-4123-B788-6BD69786F3C1}"/>
                    </a:ext>
                  </a:extLst>
                </p:cNvPr>
                <p:cNvSpPr/>
                <p:nvPr/>
              </p:nvSpPr>
              <p:spPr bwMode="auto">
                <a:xfrm rot="2700000">
                  <a:off x="1685864" y="1283847"/>
                  <a:ext cx="333436" cy="333436"/>
                </a:xfrm>
                <a:prstGeom prst="rect">
                  <a:avLst/>
                </a:prstGeom>
                <a:solidFill>
                  <a:srgbClr val="1A1A1A">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Move_E7C2" title="Icon of four arrows pointing away from eachother">
                  <a:extLst>
                    <a:ext uri="{FF2B5EF4-FFF2-40B4-BE49-F238E27FC236}">
                      <a16:creationId xmlns:a16="http://schemas.microsoft.com/office/drawing/2014/main" id="{CEA557FC-7CF8-4BE2-BB90-C427B655CAE8}"/>
                    </a:ext>
                  </a:extLst>
                </p:cNvPr>
                <p:cNvSpPr>
                  <a:spLocks noChangeAspect="1" noEditPoints="1"/>
                </p:cNvSpPr>
                <p:nvPr/>
              </p:nvSpPr>
              <p:spPr bwMode="auto">
                <a:xfrm>
                  <a:off x="1690267" y="1288208"/>
                  <a:ext cx="324631" cy="32471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55" name="Group 254">
                <a:extLst>
                  <a:ext uri="{FF2B5EF4-FFF2-40B4-BE49-F238E27FC236}">
                    <a16:creationId xmlns:a16="http://schemas.microsoft.com/office/drawing/2014/main" id="{834C803F-08F1-4DAA-880D-3816E8372382}"/>
                  </a:ext>
                </a:extLst>
              </p:cNvPr>
              <p:cNvGrpSpPr/>
              <p:nvPr/>
            </p:nvGrpSpPr>
            <p:grpSpPr>
              <a:xfrm>
                <a:off x="1295737" y="2539922"/>
                <a:ext cx="165229" cy="165230"/>
                <a:chOff x="1685864" y="1283847"/>
                <a:chExt cx="333436" cy="333436"/>
              </a:xfrm>
              <a:solidFill>
                <a:srgbClr val="1A1A1A"/>
              </a:solidFill>
            </p:grpSpPr>
            <p:sp>
              <p:nvSpPr>
                <p:cNvPr id="259" name="Rectangle 258">
                  <a:extLst>
                    <a:ext uri="{FF2B5EF4-FFF2-40B4-BE49-F238E27FC236}">
                      <a16:creationId xmlns:a16="http://schemas.microsoft.com/office/drawing/2014/main" id="{9B377C75-01AB-4E31-A415-043134305921}"/>
                    </a:ext>
                  </a:extLst>
                </p:cNvPr>
                <p:cNvSpPr/>
                <p:nvPr/>
              </p:nvSpPr>
              <p:spPr bwMode="auto">
                <a:xfrm rot="2700000">
                  <a:off x="1685864" y="1283847"/>
                  <a:ext cx="333436" cy="33343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Move_E7C2" title="Icon of four arrows pointing away from eachother">
                  <a:extLst>
                    <a:ext uri="{FF2B5EF4-FFF2-40B4-BE49-F238E27FC236}">
                      <a16:creationId xmlns:a16="http://schemas.microsoft.com/office/drawing/2014/main" id="{3F540323-C029-4D51-A312-7F3BC1BEDE0B}"/>
                    </a:ext>
                  </a:extLst>
                </p:cNvPr>
                <p:cNvSpPr>
                  <a:spLocks noChangeAspect="1" noEditPoints="1"/>
                </p:cNvSpPr>
                <p:nvPr/>
              </p:nvSpPr>
              <p:spPr bwMode="auto">
                <a:xfrm>
                  <a:off x="1690267" y="1288208"/>
                  <a:ext cx="324631" cy="32471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grpFill/>
                <a:ln w="12700" cap="sq">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56" name="Group 255">
                <a:extLst>
                  <a:ext uri="{FF2B5EF4-FFF2-40B4-BE49-F238E27FC236}">
                    <a16:creationId xmlns:a16="http://schemas.microsoft.com/office/drawing/2014/main" id="{C2B0FFAC-BCCD-4226-9003-9BEA196497B3}"/>
                  </a:ext>
                </a:extLst>
              </p:cNvPr>
              <p:cNvGrpSpPr/>
              <p:nvPr/>
            </p:nvGrpSpPr>
            <p:grpSpPr>
              <a:xfrm>
                <a:off x="1597338" y="2502572"/>
                <a:ext cx="239930" cy="239930"/>
                <a:chOff x="1597338" y="2532202"/>
                <a:chExt cx="239930" cy="239930"/>
              </a:xfrm>
            </p:grpSpPr>
            <p:sp>
              <p:nvSpPr>
                <p:cNvPr id="257" name="globe_2">
                  <a:extLst>
                    <a:ext uri="{FF2B5EF4-FFF2-40B4-BE49-F238E27FC236}">
                      <a16:creationId xmlns:a16="http://schemas.microsoft.com/office/drawing/2014/main" id="{6574196F-AC12-4E04-97E0-D3F056F0B6EB}"/>
                    </a:ext>
                  </a:extLst>
                </p:cNvPr>
                <p:cNvSpPr>
                  <a:spLocks noChangeAspect="1" noEditPoints="1"/>
                </p:cNvSpPr>
                <p:nvPr/>
              </p:nvSpPr>
              <p:spPr bwMode="auto">
                <a:xfrm>
                  <a:off x="1597338" y="2532202"/>
                  <a:ext cx="239930" cy="23993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rgbClr val="FFFFFF"/>
                </a:solidFill>
                <a:ln w="12700" cap="flat">
                  <a:solidFill>
                    <a:srgbClr val="1A1A1A"/>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456" b="0" i="0" u="none" strike="noStrike" kern="0" cap="none" spc="0" normalizeH="0" baseline="0" noProof="0">
                    <a:ln>
                      <a:noFill/>
                    </a:ln>
                    <a:gradFill>
                      <a:gsLst>
                        <a:gs pos="0">
                          <a:srgbClr val="505050"/>
                        </a:gs>
                        <a:gs pos="100000">
                          <a:srgbClr val="505050"/>
                        </a:gs>
                      </a:gsLst>
                    </a:gradFill>
                    <a:effectLst/>
                    <a:uLnTx/>
                    <a:uFillTx/>
                    <a:cs typeface="Segoe UI" panose="020B0502040204020203" pitchFamily="34" charset="0"/>
                  </a:endParaRPr>
                </a:p>
              </p:txBody>
            </p:sp>
            <p:sp>
              <p:nvSpPr>
                <p:cNvPr id="258" name="TextBox 257">
                  <a:extLst>
                    <a:ext uri="{FF2B5EF4-FFF2-40B4-BE49-F238E27FC236}">
                      <a16:creationId xmlns:a16="http://schemas.microsoft.com/office/drawing/2014/main" id="{7715B74D-23ED-46D0-A6FB-E6863FE3968C}"/>
                    </a:ext>
                  </a:extLst>
                </p:cNvPr>
                <p:cNvSpPr txBox="1"/>
                <p:nvPr/>
              </p:nvSpPr>
              <p:spPr>
                <a:xfrm>
                  <a:off x="1664707" y="2622202"/>
                  <a:ext cx="109004" cy="62774"/>
                </a:xfrm>
                <a:prstGeom prst="rect">
                  <a:avLst/>
                </a:prstGeom>
                <a:noFill/>
              </p:spPr>
              <p:txBody>
                <a:bodyPr wrap="non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408" b="1" i="0" u="none" strike="noStrike" kern="0" cap="none" spc="0" normalizeH="0" baseline="0" noProof="0">
                      <a:ln>
                        <a:noFill/>
                      </a:ln>
                      <a:solidFill>
                        <a:sysClr val="windowText" lastClr="000000"/>
                      </a:solidFill>
                      <a:effectLst/>
                      <a:uLnTx/>
                      <a:uFillTx/>
                    </a:rPr>
                    <a:t>DNS</a:t>
                  </a:r>
                </a:p>
              </p:txBody>
            </p:sp>
          </p:grpSp>
        </p:grpSp>
        <p:grpSp>
          <p:nvGrpSpPr>
            <p:cNvPr id="234" name="Group 233">
              <a:extLst>
                <a:ext uri="{FF2B5EF4-FFF2-40B4-BE49-F238E27FC236}">
                  <a16:creationId xmlns:a16="http://schemas.microsoft.com/office/drawing/2014/main" id="{8C93D2A7-139F-45F6-B656-9C6587D3872E}"/>
                </a:ext>
              </a:extLst>
            </p:cNvPr>
            <p:cNvGrpSpPr/>
            <p:nvPr/>
          </p:nvGrpSpPr>
          <p:grpSpPr>
            <a:xfrm>
              <a:off x="825243" y="3591612"/>
              <a:ext cx="1370481" cy="588911"/>
              <a:chOff x="825243" y="2181225"/>
              <a:chExt cx="1370481" cy="588911"/>
            </a:xfrm>
          </p:grpSpPr>
          <p:pic>
            <p:nvPicPr>
              <p:cNvPr id="235" name="Picture 234">
                <a:extLst>
                  <a:ext uri="{FF2B5EF4-FFF2-40B4-BE49-F238E27FC236}">
                    <a16:creationId xmlns:a16="http://schemas.microsoft.com/office/drawing/2014/main" id="{EF68B8A3-BEF9-4239-8609-16D5537FE1BF}"/>
                  </a:ext>
                </a:extLst>
              </p:cNvPr>
              <p:cNvPicPr>
                <a:picLocks noChangeAspect="1"/>
              </p:cNvPicPr>
              <p:nvPr/>
            </p:nvPicPr>
            <p:blipFill>
              <a:blip r:embed="rId4"/>
              <a:stretch>
                <a:fillRect/>
              </a:stretch>
            </p:blipFill>
            <p:spPr>
              <a:xfrm>
                <a:off x="825243" y="2474938"/>
                <a:ext cx="376378" cy="295198"/>
              </a:xfrm>
              <a:prstGeom prst="rect">
                <a:avLst/>
              </a:prstGeom>
            </p:spPr>
          </p:pic>
          <p:grpSp>
            <p:nvGrpSpPr>
              <p:cNvPr id="236" name="Group 235">
                <a:extLst>
                  <a:ext uri="{FF2B5EF4-FFF2-40B4-BE49-F238E27FC236}">
                    <a16:creationId xmlns:a16="http://schemas.microsoft.com/office/drawing/2014/main" id="{66CE1119-A100-4422-89A4-A88C1E71791C}"/>
                  </a:ext>
                </a:extLst>
              </p:cNvPr>
              <p:cNvGrpSpPr/>
              <p:nvPr/>
            </p:nvGrpSpPr>
            <p:grpSpPr>
              <a:xfrm>
                <a:off x="993590" y="2181225"/>
                <a:ext cx="331286" cy="250790"/>
                <a:chOff x="3461033" y="4287838"/>
                <a:chExt cx="4351337" cy="3294062"/>
              </a:xfrm>
              <a:solidFill>
                <a:srgbClr val="1A1A1A">
                  <a:lumMod val="75000"/>
                  <a:lumOff val="25000"/>
                </a:srgbClr>
              </a:solidFill>
            </p:grpSpPr>
            <p:sp>
              <p:nvSpPr>
                <p:cNvPr id="248" name="Freeform 6">
                  <a:extLst>
                    <a:ext uri="{FF2B5EF4-FFF2-40B4-BE49-F238E27FC236}">
                      <a16:creationId xmlns:a16="http://schemas.microsoft.com/office/drawing/2014/main" id="{A22C58A8-3D1A-43E4-982D-7894733D8284}"/>
                    </a:ext>
                  </a:extLst>
                </p:cNvPr>
                <p:cNvSpPr>
                  <a:spLocks noChangeArrowheads="1"/>
                </p:cNvSpPr>
                <p:nvPr/>
              </p:nvSpPr>
              <p:spPr bwMode="auto">
                <a:xfrm>
                  <a:off x="346103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49" name="Freeform 7">
                  <a:extLst>
                    <a:ext uri="{FF2B5EF4-FFF2-40B4-BE49-F238E27FC236}">
                      <a16:creationId xmlns:a16="http://schemas.microsoft.com/office/drawing/2014/main" id="{2A11A1CD-5F97-4BB6-A453-6C9426B0C12F}"/>
                    </a:ext>
                  </a:extLst>
                </p:cNvPr>
                <p:cNvSpPr>
                  <a:spLocks noChangeArrowheads="1"/>
                </p:cNvSpPr>
                <p:nvPr/>
              </p:nvSpPr>
              <p:spPr bwMode="auto">
                <a:xfrm>
                  <a:off x="4888993" y="4762499"/>
                  <a:ext cx="1495432" cy="1765297"/>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w="0"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
            <p:nvSpPr>
              <p:cNvPr id="237" name="Freeform 5">
                <a:extLst>
                  <a:ext uri="{FF2B5EF4-FFF2-40B4-BE49-F238E27FC236}">
                    <a16:creationId xmlns:a16="http://schemas.microsoft.com/office/drawing/2014/main" id="{39A6DC06-A0C8-4072-AF14-FC569002AA1C}"/>
                  </a:ext>
                </a:extLst>
              </p:cNvPr>
              <p:cNvSpPr>
                <a:spLocks noEditPoints="1"/>
              </p:cNvSpPr>
              <p:nvPr/>
            </p:nvSpPr>
            <p:spPr bwMode="auto">
              <a:xfrm>
                <a:off x="1451506" y="2209457"/>
                <a:ext cx="234358" cy="206678"/>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1A1A1A">
                  <a:lumMod val="75000"/>
                  <a:lumOff val="25000"/>
                </a:srgbClr>
              </a:solidFill>
              <a:ln>
                <a:noFill/>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ndParaRPr>
              </a:p>
            </p:txBody>
          </p:sp>
          <p:pic>
            <p:nvPicPr>
              <p:cNvPr id="238" name="Picture 237">
                <a:extLst>
                  <a:ext uri="{FF2B5EF4-FFF2-40B4-BE49-F238E27FC236}">
                    <a16:creationId xmlns:a16="http://schemas.microsoft.com/office/drawing/2014/main" id="{86AF1B11-D6B1-4241-A451-BF08C288CCA9}"/>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harpenSoften amount="69000"/>
                        </a14:imgEffect>
                        <a14:imgEffect>
                          <a14:colorTemperature colorTemp="4085"/>
                        </a14:imgEffect>
                        <a14:imgEffect>
                          <a14:saturation sat="200000"/>
                        </a14:imgEffect>
                        <a14:imgEffect>
                          <a14:brightnessContrast bright="20000" contrast="40000"/>
                        </a14:imgEffect>
                      </a14:imgLayer>
                    </a14:imgProps>
                  </a:ext>
                </a:extLst>
              </a:blip>
              <a:stretch>
                <a:fillRect/>
              </a:stretch>
            </p:blipFill>
            <p:spPr>
              <a:xfrm>
                <a:off x="1962054" y="2505702"/>
                <a:ext cx="233670" cy="233670"/>
              </a:xfrm>
              <a:prstGeom prst="rect">
                <a:avLst/>
              </a:prstGeom>
            </p:spPr>
          </p:pic>
          <p:grpSp>
            <p:nvGrpSpPr>
              <p:cNvPr id="239" name="Group 238">
                <a:extLst>
                  <a:ext uri="{FF2B5EF4-FFF2-40B4-BE49-F238E27FC236}">
                    <a16:creationId xmlns:a16="http://schemas.microsoft.com/office/drawing/2014/main" id="{3CCD198D-AECE-4496-80F6-E3C4CB4F81D3}"/>
                  </a:ext>
                </a:extLst>
              </p:cNvPr>
              <p:cNvGrpSpPr/>
              <p:nvPr/>
            </p:nvGrpSpPr>
            <p:grpSpPr>
              <a:xfrm>
                <a:off x="1885400" y="2239297"/>
                <a:ext cx="165229" cy="165230"/>
                <a:chOff x="1685864" y="1283847"/>
                <a:chExt cx="333436" cy="333436"/>
              </a:xfrm>
            </p:grpSpPr>
            <p:sp>
              <p:nvSpPr>
                <p:cNvPr id="246" name="Rectangle 245">
                  <a:extLst>
                    <a:ext uri="{FF2B5EF4-FFF2-40B4-BE49-F238E27FC236}">
                      <a16:creationId xmlns:a16="http://schemas.microsoft.com/office/drawing/2014/main" id="{73B24B65-7E2F-4A4F-82B9-84027A8F6918}"/>
                    </a:ext>
                  </a:extLst>
                </p:cNvPr>
                <p:cNvSpPr/>
                <p:nvPr/>
              </p:nvSpPr>
              <p:spPr bwMode="auto">
                <a:xfrm rot="2700000">
                  <a:off x="1685864" y="1283847"/>
                  <a:ext cx="333436" cy="333436"/>
                </a:xfrm>
                <a:prstGeom prst="rect">
                  <a:avLst/>
                </a:prstGeom>
                <a:solidFill>
                  <a:srgbClr val="1A1A1A">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Move_E7C2" title="Icon of four arrows pointing away from eachother">
                  <a:extLst>
                    <a:ext uri="{FF2B5EF4-FFF2-40B4-BE49-F238E27FC236}">
                      <a16:creationId xmlns:a16="http://schemas.microsoft.com/office/drawing/2014/main" id="{C7F6AD8D-53B1-4D7C-A135-B0FC8F493283}"/>
                    </a:ext>
                  </a:extLst>
                </p:cNvPr>
                <p:cNvSpPr>
                  <a:spLocks noChangeAspect="1" noEditPoints="1"/>
                </p:cNvSpPr>
                <p:nvPr/>
              </p:nvSpPr>
              <p:spPr bwMode="auto">
                <a:xfrm>
                  <a:off x="1690267" y="1288208"/>
                  <a:ext cx="324631" cy="32471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40" name="Group 239">
                <a:extLst>
                  <a:ext uri="{FF2B5EF4-FFF2-40B4-BE49-F238E27FC236}">
                    <a16:creationId xmlns:a16="http://schemas.microsoft.com/office/drawing/2014/main" id="{E82AE869-C170-4D57-8C0E-BA0D363BEF26}"/>
                  </a:ext>
                </a:extLst>
              </p:cNvPr>
              <p:cNvGrpSpPr/>
              <p:nvPr/>
            </p:nvGrpSpPr>
            <p:grpSpPr>
              <a:xfrm>
                <a:off x="1295737" y="2539922"/>
                <a:ext cx="165229" cy="165230"/>
                <a:chOff x="1685864" y="1283847"/>
                <a:chExt cx="333436" cy="333436"/>
              </a:xfrm>
              <a:solidFill>
                <a:srgbClr val="1A1A1A"/>
              </a:solidFill>
            </p:grpSpPr>
            <p:sp>
              <p:nvSpPr>
                <p:cNvPr id="244" name="Rectangle 243">
                  <a:extLst>
                    <a:ext uri="{FF2B5EF4-FFF2-40B4-BE49-F238E27FC236}">
                      <a16:creationId xmlns:a16="http://schemas.microsoft.com/office/drawing/2014/main" id="{7FCCBFFB-FAEE-431C-8993-7CF61D2DEFE4}"/>
                    </a:ext>
                  </a:extLst>
                </p:cNvPr>
                <p:cNvSpPr/>
                <p:nvPr/>
              </p:nvSpPr>
              <p:spPr bwMode="auto">
                <a:xfrm rot="2700000">
                  <a:off x="1685864" y="1283847"/>
                  <a:ext cx="333436" cy="33343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Move_E7C2" title="Icon of four arrows pointing away from eachother">
                  <a:extLst>
                    <a:ext uri="{FF2B5EF4-FFF2-40B4-BE49-F238E27FC236}">
                      <a16:creationId xmlns:a16="http://schemas.microsoft.com/office/drawing/2014/main" id="{93DDA0E9-6D6A-4723-87BC-B7DF8D31753C}"/>
                    </a:ext>
                  </a:extLst>
                </p:cNvPr>
                <p:cNvSpPr>
                  <a:spLocks noChangeAspect="1" noEditPoints="1"/>
                </p:cNvSpPr>
                <p:nvPr/>
              </p:nvSpPr>
              <p:spPr bwMode="auto">
                <a:xfrm>
                  <a:off x="1690267" y="1288208"/>
                  <a:ext cx="324631" cy="32471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grpFill/>
                <a:ln w="12700" cap="sq">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41" name="Group 240">
                <a:extLst>
                  <a:ext uri="{FF2B5EF4-FFF2-40B4-BE49-F238E27FC236}">
                    <a16:creationId xmlns:a16="http://schemas.microsoft.com/office/drawing/2014/main" id="{C75084B6-33A9-4EA1-90C4-CDAFA8D700B9}"/>
                  </a:ext>
                </a:extLst>
              </p:cNvPr>
              <p:cNvGrpSpPr/>
              <p:nvPr/>
            </p:nvGrpSpPr>
            <p:grpSpPr>
              <a:xfrm>
                <a:off x="1597338" y="2502572"/>
                <a:ext cx="239930" cy="239930"/>
                <a:chOff x="1597338" y="2532202"/>
                <a:chExt cx="239930" cy="239930"/>
              </a:xfrm>
            </p:grpSpPr>
            <p:sp>
              <p:nvSpPr>
                <p:cNvPr id="242" name="globe_2">
                  <a:extLst>
                    <a:ext uri="{FF2B5EF4-FFF2-40B4-BE49-F238E27FC236}">
                      <a16:creationId xmlns:a16="http://schemas.microsoft.com/office/drawing/2014/main" id="{E0DE170C-A9BF-4B2A-A2E6-1C331DB879C1}"/>
                    </a:ext>
                  </a:extLst>
                </p:cNvPr>
                <p:cNvSpPr>
                  <a:spLocks noChangeAspect="1" noEditPoints="1"/>
                </p:cNvSpPr>
                <p:nvPr/>
              </p:nvSpPr>
              <p:spPr bwMode="auto">
                <a:xfrm>
                  <a:off x="1597338" y="2532202"/>
                  <a:ext cx="239930" cy="23993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rgbClr val="FFFFFF"/>
                </a:solidFill>
                <a:ln w="12700" cap="flat">
                  <a:solidFill>
                    <a:srgbClr val="1A1A1A"/>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456" b="0" i="0" u="none" strike="noStrike" kern="0" cap="none" spc="0" normalizeH="0" baseline="0" noProof="0">
                    <a:ln>
                      <a:noFill/>
                    </a:ln>
                    <a:gradFill>
                      <a:gsLst>
                        <a:gs pos="0">
                          <a:srgbClr val="505050"/>
                        </a:gs>
                        <a:gs pos="100000">
                          <a:srgbClr val="505050"/>
                        </a:gs>
                      </a:gsLst>
                    </a:gradFill>
                    <a:effectLst/>
                    <a:uLnTx/>
                    <a:uFillTx/>
                    <a:cs typeface="Segoe UI" panose="020B0502040204020203" pitchFamily="34" charset="0"/>
                  </a:endParaRPr>
                </a:p>
              </p:txBody>
            </p:sp>
            <p:sp>
              <p:nvSpPr>
                <p:cNvPr id="243" name="TextBox 242">
                  <a:extLst>
                    <a:ext uri="{FF2B5EF4-FFF2-40B4-BE49-F238E27FC236}">
                      <a16:creationId xmlns:a16="http://schemas.microsoft.com/office/drawing/2014/main" id="{04EC0785-49E8-42FE-BE21-1C97DB66C256}"/>
                    </a:ext>
                  </a:extLst>
                </p:cNvPr>
                <p:cNvSpPr txBox="1"/>
                <p:nvPr/>
              </p:nvSpPr>
              <p:spPr>
                <a:xfrm>
                  <a:off x="1664707" y="2622202"/>
                  <a:ext cx="109004" cy="62774"/>
                </a:xfrm>
                <a:prstGeom prst="rect">
                  <a:avLst/>
                </a:prstGeom>
                <a:noFill/>
              </p:spPr>
              <p:txBody>
                <a:bodyPr wrap="non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408" b="1" i="0" u="none" strike="noStrike" kern="0" cap="none" spc="0" normalizeH="0" baseline="0" noProof="0">
                      <a:ln>
                        <a:noFill/>
                      </a:ln>
                      <a:solidFill>
                        <a:sysClr val="windowText" lastClr="000000"/>
                      </a:solidFill>
                      <a:effectLst/>
                      <a:uLnTx/>
                      <a:uFillTx/>
                    </a:rPr>
                    <a:t>DNS</a:t>
                  </a:r>
                </a:p>
              </p:txBody>
            </p:sp>
          </p:grpSp>
        </p:grpSp>
      </p:grpSp>
    </p:spTree>
    <p:extLst>
      <p:ext uri="{BB962C8B-B14F-4D97-AF65-F5344CB8AC3E}">
        <p14:creationId xmlns:p14="http://schemas.microsoft.com/office/powerpoint/2010/main" val="280635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750" fill="hold"/>
                                        <p:tgtEl>
                                          <p:spTgt spid="93"/>
                                        </p:tgtEl>
                                        <p:attrNameLst>
                                          <p:attrName>ppt_x</p:attrName>
                                        </p:attrNameLst>
                                      </p:cBhvr>
                                      <p:tavLst>
                                        <p:tav tm="0">
                                          <p:val>
                                            <p:strVal val="#ppt_x"/>
                                          </p:val>
                                        </p:tav>
                                        <p:tav tm="100000">
                                          <p:val>
                                            <p:strVal val="#ppt_x"/>
                                          </p:val>
                                        </p:tav>
                                      </p:tavLst>
                                    </p:anim>
                                    <p:anim calcmode="lin" valueType="num">
                                      <p:cBhvr additive="base">
                                        <p:cTn id="8" dur="750" fill="hold"/>
                                        <p:tgtEl>
                                          <p:spTgt spid="93"/>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350"/>
                                        <p:tgtEl>
                                          <p:spTgt spid="94"/>
                                        </p:tgtEl>
                                      </p:cBhvr>
                                    </p:animEffect>
                                  </p:childTnLst>
                                </p:cTn>
                              </p:par>
                              <p:par>
                                <p:cTn id="12" presetID="63" presetClass="path" presetSubtype="0" decel="100000" fill="hold" nodeType="withEffect">
                                  <p:stCondLst>
                                    <p:cond delay="0"/>
                                  </p:stCondLst>
                                  <p:childTnLst>
                                    <p:animMotion origin="layout" path="M 8.5014E-7 -3.38629E-6 L 0.04761 -3.38629E-6 " pathEditMode="relative" rAng="0" ptsTypes="AA">
                                      <p:cBhvr>
                                        <p:cTn id="13" dur="500" spd="-100000" fill="hold"/>
                                        <p:tgtEl>
                                          <p:spTgt spid="94"/>
                                        </p:tgtEl>
                                        <p:attrNameLst>
                                          <p:attrName>ppt_x</p:attrName>
                                          <p:attrName>ppt_y</p:attrName>
                                        </p:attrNameLst>
                                      </p:cBhvr>
                                      <p:rCtr x="23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Robust networking infrastructure services</a:t>
            </a:r>
          </a:p>
        </p:txBody>
      </p:sp>
      <p:grpSp>
        <p:nvGrpSpPr>
          <p:cNvPr id="83" name="Group 82">
            <a:extLst>
              <a:ext uri="{FF2B5EF4-FFF2-40B4-BE49-F238E27FC236}">
                <a16:creationId xmlns:a16="http://schemas.microsoft.com/office/drawing/2014/main" id="{1AB44F9B-7AEA-4532-AC79-7E5DCA20EFC5}"/>
              </a:ext>
            </a:extLst>
          </p:cNvPr>
          <p:cNvGrpSpPr/>
          <p:nvPr/>
        </p:nvGrpSpPr>
        <p:grpSpPr>
          <a:xfrm>
            <a:off x="4948805" y="3280769"/>
            <a:ext cx="2331508" cy="1795304"/>
            <a:chOff x="2625113" y="1747167"/>
            <a:chExt cx="2286000" cy="1760262"/>
          </a:xfrm>
        </p:grpSpPr>
        <p:sp>
          <p:nvSpPr>
            <p:cNvPr id="84" name="TextBox 83">
              <a:extLst>
                <a:ext uri="{FF2B5EF4-FFF2-40B4-BE49-F238E27FC236}">
                  <a16:creationId xmlns:a16="http://schemas.microsoft.com/office/drawing/2014/main" id="{4D569710-F646-404A-A05D-3862C61C0D72}"/>
                </a:ext>
              </a:extLst>
            </p:cNvPr>
            <p:cNvSpPr txBox="1"/>
            <p:nvPr/>
          </p:nvSpPr>
          <p:spPr>
            <a:xfrm>
              <a:off x="2625113" y="2468386"/>
              <a:ext cx="2286000" cy="1039043"/>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224" b="1" dirty="0">
                  <a:gradFill>
                    <a:gsLst>
                      <a:gs pos="59000">
                        <a:srgbClr val="1A1A1A"/>
                      </a:gs>
                      <a:gs pos="40000">
                        <a:srgbClr val="1A1A1A"/>
                      </a:gs>
                    </a:gsLst>
                    <a:lin ang="0" scaled="0"/>
                  </a:gradFill>
                  <a:latin typeface="Segoe UI"/>
                  <a:cs typeface="Segoe UI Semibold" panose="020B0702040204020203" pitchFamily="34" charset="0"/>
                </a:rPr>
                <a:t>Load Balancer</a:t>
              </a:r>
            </a:p>
            <a:p>
              <a:pPr algn="ctr" defTabSz="914191">
                <a:lnSpc>
                  <a:spcPct val="90000"/>
                </a:lnSpc>
                <a:spcAft>
                  <a:spcPts val="587"/>
                </a:spcAft>
                <a:defRPr/>
              </a:pPr>
              <a:r>
                <a:rPr lang="en-US" sz="1224" dirty="0">
                  <a:gradFill>
                    <a:gsLst>
                      <a:gs pos="59000">
                        <a:srgbClr val="1A1A1A"/>
                      </a:gs>
                      <a:gs pos="40000">
                        <a:srgbClr val="1A1A1A"/>
                      </a:gs>
                    </a:gsLst>
                    <a:lin ang="0" scaled="0"/>
                  </a:gradFill>
                  <a:latin typeface="Segoe UI"/>
                  <a:cs typeface="Segoe UI" panose="020B0502040204020203" pitchFamily="34" charset="0"/>
                </a:rPr>
                <a:t>Deliver high availability and network performance to your applications</a:t>
              </a:r>
            </a:p>
          </p:txBody>
        </p:sp>
        <p:pic>
          <p:nvPicPr>
            <p:cNvPr id="85" name="Picture 84">
              <a:extLst>
                <a:ext uri="{FF2B5EF4-FFF2-40B4-BE49-F238E27FC236}">
                  <a16:creationId xmlns:a16="http://schemas.microsoft.com/office/drawing/2014/main" id="{D3B1F29F-6EB3-4BBF-8D44-59215E2CA2B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84948" y="1747167"/>
              <a:ext cx="566331" cy="566331"/>
            </a:xfrm>
            <a:prstGeom prst="rect">
              <a:avLst/>
            </a:prstGeom>
          </p:spPr>
        </p:pic>
      </p:grpSp>
      <p:grpSp>
        <p:nvGrpSpPr>
          <p:cNvPr id="86" name="Group 85">
            <a:extLst>
              <a:ext uri="{FF2B5EF4-FFF2-40B4-BE49-F238E27FC236}">
                <a16:creationId xmlns:a16="http://schemas.microsoft.com/office/drawing/2014/main" id="{61027544-066E-4100-8C33-8AA276518A54}"/>
              </a:ext>
            </a:extLst>
          </p:cNvPr>
          <p:cNvGrpSpPr/>
          <p:nvPr/>
        </p:nvGrpSpPr>
        <p:grpSpPr>
          <a:xfrm>
            <a:off x="9798997" y="1291948"/>
            <a:ext cx="2331508" cy="1829453"/>
            <a:chOff x="2625113" y="4360056"/>
            <a:chExt cx="2286000" cy="1793744"/>
          </a:xfrm>
        </p:grpSpPr>
        <p:sp>
          <p:nvSpPr>
            <p:cNvPr id="87" name="TextBox 86">
              <a:extLst>
                <a:ext uri="{FF2B5EF4-FFF2-40B4-BE49-F238E27FC236}">
                  <a16:creationId xmlns:a16="http://schemas.microsoft.com/office/drawing/2014/main" id="{4243021A-271D-4C98-8EF8-5992AD360E59}"/>
                </a:ext>
              </a:extLst>
            </p:cNvPr>
            <p:cNvSpPr txBox="1"/>
            <p:nvPr/>
          </p:nvSpPr>
          <p:spPr>
            <a:xfrm>
              <a:off x="2625113" y="5114757"/>
              <a:ext cx="2286000" cy="1039043"/>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224" b="1" dirty="0">
                  <a:gradFill>
                    <a:gsLst>
                      <a:gs pos="59000">
                        <a:srgbClr val="1A1A1A"/>
                      </a:gs>
                      <a:gs pos="40000">
                        <a:srgbClr val="1A1A1A"/>
                      </a:gs>
                    </a:gsLst>
                    <a:lin ang="0" scaled="0"/>
                  </a:gradFill>
                  <a:latin typeface="Segoe UI"/>
                  <a:cs typeface="Segoe UI Semibold" panose="020B0702040204020203" pitchFamily="34" charset="0"/>
                </a:rPr>
                <a:t>Content Delivery Network</a:t>
              </a:r>
            </a:p>
            <a:p>
              <a:pPr algn="ctr" defTabSz="914191">
                <a:lnSpc>
                  <a:spcPct val="90000"/>
                </a:lnSpc>
                <a:spcAft>
                  <a:spcPts val="587"/>
                </a:spcAft>
                <a:defRPr/>
              </a:pPr>
              <a:r>
                <a:rPr lang="en-US" sz="1224" dirty="0">
                  <a:gradFill>
                    <a:gsLst>
                      <a:gs pos="59000">
                        <a:srgbClr val="1A1A1A"/>
                      </a:gs>
                      <a:gs pos="40000">
                        <a:srgbClr val="1A1A1A"/>
                      </a:gs>
                    </a:gsLst>
                    <a:lin ang="0" scaled="0"/>
                  </a:gradFill>
                  <a:latin typeface="Segoe UI"/>
                  <a:cs typeface="Segoe UI" panose="020B0502040204020203" pitchFamily="34" charset="0"/>
                </a:rPr>
                <a:t>Ensure secure, reliable content delivery </a:t>
              </a:r>
              <a:br>
                <a:rPr lang="en-US" sz="1224" dirty="0">
                  <a:gradFill>
                    <a:gsLst>
                      <a:gs pos="59000">
                        <a:srgbClr val="1A1A1A"/>
                      </a:gs>
                      <a:gs pos="40000">
                        <a:srgbClr val="1A1A1A"/>
                      </a:gs>
                    </a:gsLst>
                    <a:lin ang="0" scaled="0"/>
                  </a:gradFill>
                  <a:latin typeface="Segoe UI"/>
                  <a:cs typeface="Segoe UI" panose="020B0502040204020203" pitchFamily="34" charset="0"/>
                </a:rPr>
              </a:br>
              <a:r>
                <a:rPr lang="en-US" sz="1224" dirty="0">
                  <a:gradFill>
                    <a:gsLst>
                      <a:gs pos="59000">
                        <a:srgbClr val="1A1A1A"/>
                      </a:gs>
                      <a:gs pos="40000">
                        <a:srgbClr val="1A1A1A"/>
                      </a:gs>
                    </a:gsLst>
                    <a:lin ang="0" scaled="0"/>
                  </a:gradFill>
                  <a:latin typeface="Segoe UI"/>
                  <a:cs typeface="Segoe UI" panose="020B0502040204020203" pitchFamily="34" charset="0"/>
                </a:rPr>
                <a:t>with broad global reach</a:t>
              </a:r>
            </a:p>
          </p:txBody>
        </p:sp>
        <p:pic>
          <p:nvPicPr>
            <p:cNvPr id="88" name="Picture 87">
              <a:extLst>
                <a:ext uri="{FF2B5EF4-FFF2-40B4-BE49-F238E27FC236}">
                  <a16:creationId xmlns:a16="http://schemas.microsoft.com/office/drawing/2014/main" id="{0C05A5CC-4B7A-4A15-AD3D-14150DF765F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34460" y="4360056"/>
              <a:ext cx="667307" cy="667304"/>
            </a:xfrm>
            <a:prstGeom prst="rect">
              <a:avLst/>
            </a:prstGeom>
          </p:spPr>
        </p:pic>
      </p:grpSp>
      <p:grpSp>
        <p:nvGrpSpPr>
          <p:cNvPr id="93" name="Group 92">
            <a:extLst>
              <a:ext uri="{FF2B5EF4-FFF2-40B4-BE49-F238E27FC236}">
                <a16:creationId xmlns:a16="http://schemas.microsoft.com/office/drawing/2014/main" id="{117EB798-9AED-41F7-B841-C761312B48F0}"/>
              </a:ext>
            </a:extLst>
          </p:cNvPr>
          <p:cNvGrpSpPr/>
          <p:nvPr/>
        </p:nvGrpSpPr>
        <p:grpSpPr>
          <a:xfrm>
            <a:off x="2544393" y="3280477"/>
            <a:ext cx="2331508" cy="2046689"/>
            <a:chOff x="4950989" y="1747167"/>
            <a:chExt cx="2286000" cy="2006740"/>
          </a:xfrm>
        </p:grpSpPr>
        <p:sp>
          <p:nvSpPr>
            <p:cNvPr id="94" name="TextBox 93">
              <a:extLst>
                <a:ext uri="{FF2B5EF4-FFF2-40B4-BE49-F238E27FC236}">
                  <a16:creationId xmlns:a16="http://schemas.microsoft.com/office/drawing/2014/main" id="{5BC71625-0F60-474E-AED6-55BE1A4F451E}"/>
                </a:ext>
              </a:extLst>
            </p:cNvPr>
            <p:cNvSpPr txBox="1"/>
            <p:nvPr/>
          </p:nvSpPr>
          <p:spPr>
            <a:xfrm>
              <a:off x="4950989" y="2468386"/>
              <a:ext cx="2286000" cy="1285521"/>
            </a:xfrm>
            <a:prstGeom prst="rect">
              <a:avLst/>
            </a:prstGeom>
            <a:noFill/>
          </p:spPr>
          <p:txBody>
            <a:bodyPr wrap="square" lIns="179260" tIns="143408" rIns="179260" bIns="143408" rtlCol="0" anchor="t">
              <a:spAutoFit/>
            </a:bodyPr>
            <a:lstStyle/>
            <a:p>
              <a:pPr algn="ctr" defTabSz="914191">
                <a:lnSpc>
                  <a:spcPct val="90000"/>
                </a:lnSpc>
                <a:spcAft>
                  <a:spcPts val="587"/>
                </a:spcAft>
                <a:defRPr/>
              </a:pPr>
              <a:r>
                <a:rPr lang="en-US" sz="1224" b="1" dirty="0">
                  <a:gradFill>
                    <a:gsLst>
                      <a:gs pos="59000">
                        <a:srgbClr val="1A1A1A"/>
                      </a:gs>
                      <a:gs pos="40000">
                        <a:srgbClr val="1A1A1A"/>
                      </a:gs>
                    </a:gsLst>
                    <a:lin ang="0" scaled="0"/>
                  </a:gradFill>
                  <a:latin typeface="Segoe UI"/>
                  <a:cs typeface="Segoe UI Semibold" panose="020B0702040204020203" pitchFamily="34" charset="0"/>
                </a:rPr>
                <a:t>Application Gateway/WAF</a:t>
              </a:r>
            </a:p>
            <a:p>
              <a:pPr algn="ctr" defTabSz="914191">
                <a:lnSpc>
                  <a:spcPct val="90000"/>
                </a:lnSpc>
                <a:spcAft>
                  <a:spcPts val="587"/>
                </a:spcAft>
                <a:defRPr/>
              </a:pPr>
              <a:r>
                <a:rPr lang="en-US" sz="1224" dirty="0">
                  <a:gradFill>
                    <a:gsLst>
                      <a:gs pos="59000">
                        <a:srgbClr val="1A1A1A"/>
                      </a:gs>
                      <a:gs pos="40000">
                        <a:srgbClr val="1A1A1A"/>
                      </a:gs>
                    </a:gsLst>
                    <a:lin ang="0" scaled="0"/>
                  </a:gradFill>
                  <a:latin typeface="Segoe UI"/>
                  <a:cs typeface="Segoe UI" panose="020B0502040204020203" pitchFamily="34" charset="0"/>
                </a:rPr>
                <a:t>Build scalable and highly-available web front ends </a:t>
              </a:r>
              <a:br>
                <a:rPr lang="en-US" sz="1224" dirty="0">
                  <a:gradFill>
                    <a:gsLst>
                      <a:gs pos="59000">
                        <a:srgbClr val="1A1A1A"/>
                      </a:gs>
                      <a:gs pos="40000">
                        <a:srgbClr val="1A1A1A"/>
                      </a:gs>
                    </a:gsLst>
                    <a:lin ang="0" scaled="0"/>
                  </a:gradFill>
                  <a:latin typeface="Segoe UI"/>
                  <a:cs typeface="Segoe UI" panose="020B0502040204020203" pitchFamily="34" charset="0"/>
                </a:rPr>
              </a:br>
              <a:r>
                <a:rPr lang="en-US" sz="1224" dirty="0">
                  <a:gradFill>
                    <a:gsLst>
                      <a:gs pos="59000">
                        <a:srgbClr val="1A1A1A"/>
                      </a:gs>
                      <a:gs pos="40000">
                        <a:srgbClr val="1A1A1A"/>
                      </a:gs>
                    </a:gsLst>
                    <a:lin ang="0" scaled="0"/>
                  </a:gradFill>
                  <a:latin typeface="Segoe UI"/>
                  <a:cs typeface="Segoe UI" panose="020B0502040204020203" pitchFamily="34" charset="0"/>
                </a:rPr>
                <a:t>in Azure </a:t>
              </a:r>
            </a:p>
            <a:p>
              <a:pPr algn="ctr" defTabSz="914191">
                <a:lnSpc>
                  <a:spcPct val="90000"/>
                </a:lnSpc>
                <a:spcAft>
                  <a:spcPts val="587"/>
                </a:spcAft>
                <a:defRPr/>
              </a:pPr>
              <a:endParaRPr lang="en-US" sz="1224" b="1" dirty="0">
                <a:gradFill>
                  <a:gsLst>
                    <a:gs pos="59000">
                      <a:srgbClr val="1A1A1A"/>
                    </a:gs>
                    <a:gs pos="40000">
                      <a:srgbClr val="1A1A1A"/>
                    </a:gs>
                  </a:gsLst>
                  <a:lin ang="0" scaled="0"/>
                </a:gradFill>
                <a:latin typeface="Segoe UI"/>
                <a:cs typeface="Segoe UI" panose="020B0502040204020203" pitchFamily="34" charset="0"/>
              </a:endParaRPr>
            </a:p>
          </p:txBody>
        </p:sp>
        <p:pic>
          <p:nvPicPr>
            <p:cNvPr id="95" name="Picture 94">
              <a:extLst>
                <a:ext uri="{FF2B5EF4-FFF2-40B4-BE49-F238E27FC236}">
                  <a16:creationId xmlns:a16="http://schemas.microsoft.com/office/drawing/2014/main" id="{039EB20F-C9FF-461E-BF3D-ACEE713856B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810824" y="1747167"/>
              <a:ext cx="566331" cy="566331"/>
            </a:xfrm>
            <a:prstGeom prst="rect">
              <a:avLst/>
            </a:prstGeom>
          </p:spPr>
        </p:pic>
      </p:grpSp>
      <p:grpSp>
        <p:nvGrpSpPr>
          <p:cNvPr id="96" name="Group 95">
            <a:extLst>
              <a:ext uri="{FF2B5EF4-FFF2-40B4-BE49-F238E27FC236}">
                <a16:creationId xmlns:a16="http://schemas.microsoft.com/office/drawing/2014/main" id="{ED450252-3914-46FB-ABD4-8F4068EB4526}"/>
              </a:ext>
            </a:extLst>
          </p:cNvPr>
          <p:cNvGrpSpPr/>
          <p:nvPr/>
        </p:nvGrpSpPr>
        <p:grpSpPr>
          <a:xfrm>
            <a:off x="7409030" y="1361395"/>
            <a:ext cx="2331508" cy="1605052"/>
            <a:chOff x="299237" y="4410543"/>
            <a:chExt cx="2286000" cy="1573723"/>
          </a:xfrm>
        </p:grpSpPr>
        <p:sp>
          <p:nvSpPr>
            <p:cNvPr id="97" name="TextBox 96">
              <a:extLst>
                <a:ext uri="{FF2B5EF4-FFF2-40B4-BE49-F238E27FC236}">
                  <a16:creationId xmlns:a16="http://schemas.microsoft.com/office/drawing/2014/main" id="{120D7F08-C5F3-41CE-87C8-5703BCD1C482}"/>
                </a:ext>
              </a:extLst>
            </p:cNvPr>
            <p:cNvSpPr txBox="1"/>
            <p:nvPr/>
          </p:nvSpPr>
          <p:spPr>
            <a:xfrm>
              <a:off x="299237" y="5114757"/>
              <a:ext cx="2286000" cy="869509"/>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224" b="1">
                  <a:gradFill>
                    <a:gsLst>
                      <a:gs pos="59000">
                        <a:srgbClr val="1A1A1A"/>
                      </a:gs>
                      <a:gs pos="40000">
                        <a:srgbClr val="1A1A1A"/>
                      </a:gs>
                    </a:gsLst>
                    <a:lin ang="0" scaled="0"/>
                  </a:gradFill>
                  <a:latin typeface="Segoe UI"/>
                  <a:cs typeface="Segoe UI Semibold" panose="020B0702040204020203" pitchFamily="34" charset="0"/>
                </a:rPr>
                <a:t>Azure DNS</a:t>
              </a:r>
            </a:p>
            <a:p>
              <a:pPr algn="ctr" defTabSz="914191">
                <a:lnSpc>
                  <a:spcPct val="90000"/>
                </a:lnSpc>
                <a:spcAft>
                  <a:spcPts val="587"/>
                </a:spcAft>
                <a:defRPr/>
              </a:pPr>
              <a:r>
                <a:rPr lang="en-US" sz="1224">
                  <a:gradFill>
                    <a:gsLst>
                      <a:gs pos="59000">
                        <a:srgbClr val="1A1A1A"/>
                      </a:gs>
                      <a:gs pos="40000">
                        <a:srgbClr val="1A1A1A"/>
                      </a:gs>
                    </a:gsLst>
                    <a:lin ang="0" scaled="0"/>
                  </a:gradFill>
                  <a:latin typeface="Segoe UI"/>
                  <a:cs typeface="Segoe UI" panose="020B0502040204020203" pitchFamily="34" charset="0"/>
                </a:rPr>
                <a:t>Host your DNS domain </a:t>
              </a:r>
              <a:br>
                <a:rPr lang="en-US" sz="1224">
                  <a:gradFill>
                    <a:gsLst>
                      <a:gs pos="59000">
                        <a:srgbClr val="1A1A1A"/>
                      </a:gs>
                      <a:gs pos="40000">
                        <a:srgbClr val="1A1A1A"/>
                      </a:gs>
                    </a:gsLst>
                    <a:lin ang="0" scaled="0"/>
                  </a:gradFill>
                  <a:latin typeface="Segoe UI"/>
                  <a:cs typeface="Segoe UI" panose="020B0502040204020203" pitchFamily="34" charset="0"/>
                </a:rPr>
              </a:br>
              <a:r>
                <a:rPr lang="en-US" sz="1224">
                  <a:gradFill>
                    <a:gsLst>
                      <a:gs pos="59000">
                        <a:srgbClr val="1A1A1A"/>
                      </a:gs>
                      <a:gs pos="40000">
                        <a:srgbClr val="1A1A1A"/>
                      </a:gs>
                    </a:gsLst>
                    <a:lin ang="0" scaled="0"/>
                  </a:gradFill>
                  <a:latin typeface="Segoe UI"/>
                  <a:cs typeface="Segoe UI" panose="020B0502040204020203" pitchFamily="34" charset="0"/>
                </a:rPr>
                <a:t>in Azure</a:t>
              </a:r>
            </a:p>
          </p:txBody>
        </p:sp>
        <p:pic>
          <p:nvPicPr>
            <p:cNvPr id="98" name="Picture 97">
              <a:extLst>
                <a:ext uri="{FF2B5EF4-FFF2-40B4-BE49-F238E27FC236}">
                  <a16:creationId xmlns:a16="http://schemas.microsoft.com/office/drawing/2014/main" id="{D4531D97-F745-4332-A09F-B55F950936A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59072" y="4410543"/>
              <a:ext cx="566331" cy="566331"/>
            </a:xfrm>
            <a:prstGeom prst="rect">
              <a:avLst/>
            </a:prstGeom>
          </p:spPr>
        </p:pic>
      </p:grpSp>
      <p:grpSp>
        <p:nvGrpSpPr>
          <p:cNvPr id="99" name="Group 98">
            <a:extLst>
              <a:ext uri="{FF2B5EF4-FFF2-40B4-BE49-F238E27FC236}">
                <a16:creationId xmlns:a16="http://schemas.microsoft.com/office/drawing/2014/main" id="{3B9FEF89-8306-4140-ACC0-4CEA69ED3BDC}"/>
              </a:ext>
            </a:extLst>
          </p:cNvPr>
          <p:cNvGrpSpPr/>
          <p:nvPr/>
        </p:nvGrpSpPr>
        <p:grpSpPr>
          <a:xfrm>
            <a:off x="139981" y="3280477"/>
            <a:ext cx="2331508" cy="1777960"/>
            <a:chOff x="4950989" y="4410544"/>
            <a:chExt cx="2286000" cy="1743256"/>
          </a:xfrm>
        </p:grpSpPr>
        <p:sp>
          <p:nvSpPr>
            <p:cNvPr id="100" name="TextBox 99">
              <a:extLst>
                <a:ext uri="{FF2B5EF4-FFF2-40B4-BE49-F238E27FC236}">
                  <a16:creationId xmlns:a16="http://schemas.microsoft.com/office/drawing/2014/main" id="{F9E2B3B6-4A10-4523-A2CE-C2959CEE7B43}"/>
                </a:ext>
              </a:extLst>
            </p:cNvPr>
            <p:cNvSpPr txBox="1"/>
            <p:nvPr/>
          </p:nvSpPr>
          <p:spPr>
            <a:xfrm>
              <a:off x="4950989" y="5114757"/>
              <a:ext cx="2286000" cy="1039043"/>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224" b="1">
                  <a:gradFill>
                    <a:gsLst>
                      <a:gs pos="59000">
                        <a:srgbClr val="1A1A1A"/>
                      </a:gs>
                      <a:gs pos="40000">
                        <a:srgbClr val="1A1A1A"/>
                      </a:gs>
                    </a:gsLst>
                    <a:lin ang="0" scaled="0"/>
                  </a:gradFill>
                  <a:latin typeface="Segoe UI"/>
                  <a:cs typeface="Segoe UI Semibold" panose="020B0702040204020203" pitchFamily="34" charset="0"/>
                </a:rPr>
                <a:t>Traffic Manager</a:t>
              </a:r>
            </a:p>
            <a:p>
              <a:pPr algn="ctr" defTabSz="914191">
                <a:lnSpc>
                  <a:spcPct val="90000"/>
                </a:lnSpc>
                <a:spcAft>
                  <a:spcPts val="587"/>
                </a:spcAft>
                <a:defRPr/>
              </a:pPr>
              <a:r>
                <a:rPr lang="en-US" sz="1224">
                  <a:gradFill>
                    <a:gsLst>
                      <a:gs pos="59000">
                        <a:srgbClr val="1A1A1A"/>
                      </a:gs>
                      <a:gs pos="40000">
                        <a:srgbClr val="1A1A1A"/>
                      </a:gs>
                    </a:gsLst>
                    <a:lin ang="0" scaled="0"/>
                  </a:gradFill>
                  <a:latin typeface="Segoe UI"/>
                  <a:cs typeface="Segoe UI" panose="020B0502040204020203" pitchFamily="34" charset="0"/>
                </a:rPr>
                <a:t>Route incoming traffic </a:t>
              </a:r>
              <a:br>
                <a:rPr lang="en-US" sz="1224">
                  <a:gradFill>
                    <a:gsLst>
                      <a:gs pos="59000">
                        <a:srgbClr val="1A1A1A"/>
                      </a:gs>
                      <a:gs pos="40000">
                        <a:srgbClr val="1A1A1A"/>
                      </a:gs>
                    </a:gsLst>
                    <a:lin ang="0" scaled="0"/>
                  </a:gradFill>
                  <a:latin typeface="Segoe UI"/>
                  <a:cs typeface="Segoe UI" panose="020B0502040204020203" pitchFamily="34" charset="0"/>
                </a:rPr>
              </a:br>
              <a:r>
                <a:rPr lang="en-US" sz="1224">
                  <a:gradFill>
                    <a:gsLst>
                      <a:gs pos="59000">
                        <a:srgbClr val="1A1A1A"/>
                      </a:gs>
                      <a:gs pos="40000">
                        <a:srgbClr val="1A1A1A"/>
                      </a:gs>
                    </a:gsLst>
                    <a:lin ang="0" scaled="0"/>
                  </a:gradFill>
                  <a:latin typeface="Segoe UI"/>
                  <a:cs typeface="Segoe UI" panose="020B0502040204020203" pitchFamily="34" charset="0"/>
                </a:rPr>
                <a:t>for high performance </a:t>
              </a:r>
              <a:br>
                <a:rPr lang="en-US" sz="1224">
                  <a:gradFill>
                    <a:gsLst>
                      <a:gs pos="59000">
                        <a:srgbClr val="1A1A1A"/>
                      </a:gs>
                      <a:gs pos="40000">
                        <a:srgbClr val="1A1A1A"/>
                      </a:gs>
                    </a:gsLst>
                    <a:lin ang="0" scaled="0"/>
                  </a:gradFill>
                  <a:latin typeface="Segoe UI"/>
                  <a:cs typeface="Segoe UI" panose="020B0502040204020203" pitchFamily="34" charset="0"/>
                </a:rPr>
              </a:br>
              <a:r>
                <a:rPr lang="en-US" sz="1224">
                  <a:gradFill>
                    <a:gsLst>
                      <a:gs pos="59000">
                        <a:srgbClr val="1A1A1A"/>
                      </a:gs>
                      <a:gs pos="40000">
                        <a:srgbClr val="1A1A1A"/>
                      </a:gs>
                    </a:gsLst>
                    <a:lin ang="0" scaled="0"/>
                  </a:gradFill>
                  <a:latin typeface="Segoe UI"/>
                  <a:cs typeface="Segoe UI" panose="020B0502040204020203" pitchFamily="34" charset="0"/>
                </a:rPr>
                <a:t>and availability</a:t>
              </a:r>
            </a:p>
          </p:txBody>
        </p:sp>
        <p:pic>
          <p:nvPicPr>
            <p:cNvPr id="101" name="Picture 100">
              <a:extLst>
                <a:ext uri="{FF2B5EF4-FFF2-40B4-BE49-F238E27FC236}">
                  <a16:creationId xmlns:a16="http://schemas.microsoft.com/office/drawing/2014/main" id="{C912B7F3-44C8-4CF9-B960-674A29FE40E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10824" y="4410544"/>
              <a:ext cx="566331" cy="566329"/>
            </a:xfrm>
            <a:prstGeom prst="rect">
              <a:avLst/>
            </a:prstGeom>
          </p:spPr>
        </p:pic>
      </p:grpSp>
      <p:grpSp>
        <p:nvGrpSpPr>
          <p:cNvPr id="102" name="Group 101">
            <a:extLst>
              <a:ext uri="{FF2B5EF4-FFF2-40B4-BE49-F238E27FC236}">
                <a16:creationId xmlns:a16="http://schemas.microsoft.com/office/drawing/2014/main" id="{0F7F18C1-EEDD-449C-9FD0-EFB2741EE572}"/>
              </a:ext>
            </a:extLst>
          </p:cNvPr>
          <p:cNvGrpSpPr/>
          <p:nvPr/>
        </p:nvGrpSpPr>
        <p:grpSpPr>
          <a:xfrm>
            <a:off x="239123" y="1316877"/>
            <a:ext cx="2331508" cy="1806799"/>
            <a:chOff x="299237" y="1721158"/>
            <a:chExt cx="2286000" cy="1771532"/>
          </a:xfrm>
        </p:grpSpPr>
        <p:sp>
          <p:nvSpPr>
            <p:cNvPr id="103" name="TextBox 102">
              <a:extLst>
                <a:ext uri="{FF2B5EF4-FFF2-40B4-BE49-F238E27FC236}">
                  <a16:creationId xmlns:a16="http://schemas.microsoft.com/office/drawing/2014/main" id="{88B1A503-896F-48E1-88B4-AA2C7E242985}"/>
                </a:ext>
              </a:extLst>
            </p:cNvPr>
            <p:cNvSpPr txBox="1"/>
            <p:nvPr/>
          </p:nvSpPr>
          <p:spPr>
            <a:xfrm>
              <a:off x="299237" y="2468386"/>
              <a:ext cx="2286000" cy="1024304"/>
            </a:xfrm>
            <a:prstGeom prst="rect">
              <a:avLst/>
            </a:prstGeom>
            <a:noFill/>
          </p:spPr>
          <p:txBody>
            <a:bodyPr wrap="square" lIns="179260" tIns="143408" rIns="179260" bIns="143408" rtlCol="0" anchor="t">
              <a:spAutoFit/>
            </a:bodyPr>
            <a:lstStyle/>
            <a:p>
              <a:pPr algn="ctr" defTabSz="914191">
                <a:lnSpc>
                  <a:spcPct val="90000"/>
                </a:lnSpc>
                <a:spcAft>
                  <a:spcPts val="587"/>
                </a:spcAft>
                <a:defRPr/>
              </a:pPr>
              <a:r>
                <a:rPr lang="en-US" sz="1224" b="1" dirty="0">
                  <a:gradFill>
                    <a:gsLst>
                      <a:gs pos="59000">
                        <a:srgbClr val="1A1A1A"/>
                      </a:gs>
                      <a:gs pos="40000">
                        <a:srgbClr val="1A1A1A"/>
                      </a:gs>
                    </a:gsLst>
                    <a:lin ang="0" scaled="0"/>
                  </a:gradFill>
                  <a:latin typeface="Segoe UI"/>
                  <a:cs typeface="Segoe UI Semibold" panose="020B0702040204020203" pitchFamily="34" charset="0"/>
                </a:rPr>
                <a:t>Virtual Network</a:t>
              </a:r>
            </a:p>
            <a:p>
              <a:pPr algn="ctr" defTabSz="914191">
                <a:lnSpc>
                  <a:spcPct val="90000"/>
                </a:lnSpc>
                <a:spcAft>
                  <a:spcPts val="587"/>
                </a:spcAft>
                <a:defRPr/>
              </a:pPr>
              <a:r>
                <a:rPr lang="en-US" sz="1224" dirty="0">
                  <a:gradFill>
                    <a:gsLst>
                      <a:gs pos="59000">
                        <a:srgbClr val="1A1A1A"/>
                      </a:gs>
                      <a:gs pos="40000">
                        <a:srgbClr val="1A1A1A"/>
                      </a:gs>
                    </a:gsLst>
                    <a:lin ang="0" scaled="0"/>
                  </a:gradFill>
                  <a:cs typeface="Segoe UI" panose="020B0502040204020203" pitchFamily="34" charset="0"/>
                </a:rPr>
                <a:t>Provision private networks, optionally connect to on-premises datacenters</a:t>
              </a:r>
              <a:endParaRPr lang="en-US" sz="1224" dirty="0">
                <a:gradFill>
                  <a:gsLst>
                    <a:gs pos="59000">
                      <a:srgbClr val="1A1A1A"/>
                    </a:gs>
                    <a:gs pos="40000">
                      <a:srgbClr val="1A1A1A"/>
                    </a:gs>
                  </a:gsLst>
                  <a:lin ang="0" scaled="0"/>
                </a:gradFill>
                <a:latin typeface="Segoe UI"/>
                <a:cs typeface="Segoe UI" panose="020B0502040204020203" pitchFamily="34" charset="0"/>
              </a:endParaRPr>
            </a:p>
          </p:txBody>
        </p:sp>
        <p:pic>
          <p:nvPicPr>
            <p:cNvPr id="104" name="Picture 103">
              <a:extLst>
                <a:ext uri="{FF2B5EF4-FFF2-40B4-BE49-F238E27FC236}">
                  <a16:creationId xmlns:a16="http://schemas.microsoft.com/office/drawing/2014/main" id="{FF7390CE-D198-4568-86FE-CB29D85DAEFA}"/>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33062" y="1721158"/>
              <a:ext cx="618352" cy="618350"/>
            </a:xfrm>
            <a:prstGeom prst="rect">
              <a:avLst/>
            </a:prstGeom>
          </p:spPr>
        </p:pic>
      </p:grpSp>
      <p:grpSp>
        <p:nvGrpSpPr>
          <p:cNvPr id="108" name="Group 107">
            <a:extLst>
              <a:ext uri="{FF2B5EF4-FFF2-40B4-BE49-F238E27FC236}">
                <a16:creationId xmlns:a16="http://schemas.microsoft.com/office/drawing/2014/main" id="{05F2EF25-731F-4227-80D4-EEB59C1D3677}"/>
              </a:ext>
            </a:extLst>
          </p:cNvPr>
          <p:cNvGrpSpPr/>
          <p:nvPr/>
        </p:nvGrpSpPr>
        <p:grpSpPr>
          <a:xfrm>
            <a:off x="4945467" y="5162572"/>
            <a:ext cx="2331508" cy="1799306"/>
            <a:chOff x="9602742" y="4389614"/>
            <a:chExt cx="2286000" cy="1764186"/>
          </a:xfrm>
        </p:grpSpPr>
        <p:sp>
          <p:nvSpPr>
            <p:cNvPr id="109" name="TextBox 108">
              <a:extLst>
                <a:ext uri="{FF2B5EF4-FFF2-40B4-BE49-F238E27FC236}">
                  <a16:creationId xmlns:a16="http://schemas.microsoft.com/office/drawing/2014/main" id="{3E784E0C-4B60-4654-AFDB-080FE4B79B79}"/>
                </a:ext>
              </a:extLst>
            </p:cNvPr>
            <p:cNvSpPr txBox="1"/>
            <p:nvPr/>
          </p:nvSpPr>
          <p:spPr>
            <a:xfrm>
              <a:off x="9602742" y="5114757"/>
              <a:ext cx="2286000" cy="1039043"/>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224" b="1" dirty="0">
                  <a:gradFill>
                    <a:gsLst>
                      <a:gs pos="59000">
                        <a:srgbClr val="1A1A1A"/>
                      </a:gs>
                      <a:gs pos="40000">
                        <a:srgbClr val="1A1A1A"/>
                      </a:gs>
                    </a:gsLst>
                    <a:lin ang="0" scaled="0"/>
                  </a:gradFill>
                  <a:latin typeface="Segoe UI"/>
                  <a:cs typeface="Segoe UI Semibold" panose="020B0702040204020203" pitchFamily="34" charset="0"/>
                </a:rPr>
                <a:t>Network Watcher</a:t>
              </a:r>
            </a:p>
            <a:p>
              <a:pPr algn="ctr" defTabSz="914191">
                <a:lnSpc>
                  <a:spcPct val="90000"/>
                </a:lnSpc>
                <a:spcAft>
                  <a:spcPts val="587"/>
                </a:spcAft>
                <a:defRPr/>
              </a:pPr>
              <a:r>
                <a:rPr lang="en-US" sz="1224" dirty="0">
                  <a:gradFill>
                    <a:gsLst>
                      <a:gs pos="59000">
                        <a:srgbClr val="1A1A1A"/>
                      </a:gs>
                      <a:gs pos="40000">
                        <a:srgbClr val="1A1A1A"/>
                      </a:gs>
                    </a:gsLst>
                    <a:lin ang="0" scaled="0"/>
                  </a:gradFill>
                  <a:latin typeface="Segoe UI"/>
                  <a:cs typeface="Segoe UI" panose="020B0502040204020203" pitchFamily="34" charset="0"/>
                </a:rPr>
                <a:t>Network performance monitoring and </a:t>
              </a:r>
              <a:br>
                <a:rPr lang="en-US" sz="1224" dirty="0">
                  <a:gradFill>
                    <a:gsLst>
                      <a:gs pos="59000">
                        <a:srgbClr val="1A1A1A"/>
                      </a:gs>
                      <a:gs pos="40000">
                        <a:srgbClr val="1A1A1A"/>
                      </a:gs>
                    </a:gsLst>
                    <a:lin ang="0" scaled="0"/>
                  </a:gradFill>
                  <a:latin typeface="Segoe UI"/>
                  <a:cs typeface="Segoe UI" panose="020B0502040204020203" pitchFamily="34" charset="0"/>
                </a:rPr>
              </a:br>
              <a:r>
                <a:rPr lang="en-US" sz="1224" dirty="0">
                  <a:gradFill>
                    <a:gsLst>
                      <a:gs pos="59000">
                        <a:srgbClr val="1A1A1A"/>
                      </a:gs>
                      <a:gs pos="40000">
                        <a:srgbClr val="1A1A1A"/>
                      </a:gs>
                    </a:gsLst>
                    <a:lin ang="0" scaled="0"/>
                  </a:gradFill>
                  <a:latin typeface="Segoe UI"/>
                  <a:cs typeface="Segoe UI" panose="020B0502040204020203" pitchFamily="34" charset="0"/>
                </a:rPr>
                <a:t>diagnostics solution</a:t>
              </a:r>
            </a:p>
          </p:txBody>
        </p:sp>
        <p:pic>
          <p:nvPicPr>
            <p:cNvPr id="110" name="Picture 109">
              <a:extLst>
                <a:ext uri="{FF2B5EF4-FFF2-40B4-BE49-F238E27FC236}">
                  <a16:creationId xmlns:a16="http://schemas.microsoft.com/office/drawing/2014/main" id="{20CCDDC1-4933-4B78-8935-888671D613FD}"/>
                </a:ext>
              </a:extLst>
            </p:cNvPr>
            <p:cNvPicPr>
              <a:picLocks noChangeAspect="1"/>
            </p:cNvPicPr>
            <p:nvPr/>
          </p:nvPicPr>
          <p:blipFill>
            <a:blip r:embed="rId9"/>
            <a:stretch>
              <a:fillRect/>
            </a:stretch>
          </p:blipFill>
          <p:spPr>
            <a:xfrm>
              <a:off x="10447730" y="4389614"/>
              <a:ext cx="596024" cy="608188"/>
            </a:xfrm>
            <a:prstGeom prst="rect">
              <a:avLst/>
            </a:prstGeom>
          </p:spPr>
        </p:pic>
      </p:grpSp>
      <p:grpSp>
        <p:nvGrpSpPr>
          <p:cNvPr id="111" name="Group 110">
            <a:extLst>
              <a:ext uri="{FF2B5EF4-FFF2-40B4-BE49-F238E27FC236}">
                <a16:creationId xmlns:a16="http://schemas.microsoft.com/office/drawing/2014/main" id="{48EFE067-C9D4-48E4-8F52-ACCCB7C5408C}"/>
              </a:ext>
            </a:extLst>
          </p:cNvPr>
          <p:cNvGrpSpPr/>
          <p:nvPr/>
        </p:nvGrpSpPr>
        <p:grpSpPr>
          <a:xfrm>
            <a:off x="5019061" y="1296170"/>
            <a:ext cx="2331508" cy="1673530"/>
            <a:chOff x="7276865" y="4343401"/>
            <a:chExt cx="2286000" cy="1640865"/>
          </a:xfrm>
        </p:grpSpPr>
        <p:sp>
          <p:nvSpPr>
            <p:cNvPr id="112" name="TextBox 111">
              <a:extLst>
                <a:ext uri="{FF2B5EF4-FFF2-40B4-BE49-F238E27FC236}">
                  <a16:creationId xmlns:a16="http://schemas.microsoft.com/office/drawing/2014/main" id="{5206120E-94CB-47E3-800D-933CAC26DFE3}"/>
                </a:ext>
              </a:extLst>
            </p:cNvPr>
            <p:cNvSpPr txBox="1"/>
            <p:nvPr/>
          </p:nvSpPr>
          <p:spPr>
            <a:xfrm>
              <a:off x="7276865" y="5114757"/>
              <a:ext cx="2286000" cy="869509"/>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224" b="1" dirty="0">
                  <a:gradFill>
                    <a:gsLst>
                      <a:gs pos="59000">
                        <a:srgbClr val="1A1A1A"/>
                      </a:gs>
                      <a:gs pos="40000">
                        <a:srgbClr val="1A1A1A"/>
                      </a:gs>
                    </a:gsLst>
                    <a:lin ang="0" scaled="0"/>
                  </a:gradFill>
                  <a:latin typeface="Segoe UI"/>
                  <a:cs typeface="Segoe UI Semibold" panose="020B0702040204020203" pitchFamily="34" charset="0"/>
                </a:rPr>
                <a:t>ExpressRoute</a:t>
              </a:r>
            </a:p>
            <a:p>
              <a:pPr algn="ctr" defTabSz="914191">
                <a:lnSpc>
                  <a:spcPct val="90000"/>
                </a:lnSpc>
                <a:spcAft>
                  <a:spcPts val="587"/>
                </a:spcAft>
                <a:defRPr/>
              </a:pPr>
              <a:r>
                <a:rPr lang="en-US" sz="1224" dirty="0">
                  <a:gradFill>
                    <a:gsLst>
                      <a:gs pos="59000">
                        <a:srgbClr val="1A1A1A"/>
                      </a:gs>
                      <a:gs pos="40000">
                        <a:srgbClr val="1A1A1A"/>
                      </a:gs>
                    </a:gsLst>
                    <a:lin ang="0" scaled="0"/>
                  </a:gradFill>
                  <a:latin typeface="Segoe UI"/>
                  <a:cs typeface="Segoe UI" panose="020B0502040204020203" pitchFamily="34" charset="0"/>
                </a:rPr>
                <a:t>Dedicated private network fiber connections to Azure</a:t>
              </a:r>
            </a:p>
          </p:txBody>
        </p:sp>
        <p:pic>
          <p:nvPicPr>
            <p:cNvPr id="113" name="Picture 112">
              <a:extLst>
                <a:ext uri="{FF2B5EF4-FFF2-40B4-BE49-F238E27FC236}">
                  <a16:creationId xmlns:a16="http://schemas.microsoft.com/office/drawing/2014/main" id="{D7F6561C-3642-40CC-A612-3322D9F7CF07}"/>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069557" y="4343401"/>
              <a:ext cx="700618" cy="700616"/>
            </a:xfrm>
            <a:prstGeom prst="rect">
              <a:avLst/>
            </a:prstGeom>
          </p:spPr>
        </p:pic>
      </p:grpSp>
      <p:grpSp>
        <p:nvGrpSpPr>
          <p:cNvPr id="114" name="Group 113">
            <a:extLst>
              <a:ext uri="{FF2B5EF4-FFF2-40B4-BE49-F238E27FC236}">
                <a16:creationId xmlns:a16="http://schemas.microsoft.com/office/drawing/2014/main" id="{CFDF3992-A586-4009-9F21-DB49AA49EC31}"/>
              </a:ext>
            </a:extLst>
          </p:cNvPr>
          <p:cNvGrpSpPr/>
          <p:nvPr/>
        </p:nvGrpSpPr>
        <p:grpSpPr>
          <a:xfrm>
            <a:off x="2629092" y="1316877"/>
            <a:ext cx="2331508" cy="1652823"/>
            <a:chOff x="9602742" y="1717333"/>
            <a:chExt cx="2286000" cy="1620562"/>
          </a:xfrm>
        </p:grpSpPr>
        <p:sp>
          <p:nvSpPr>
            <p:cNvPr id="115" name="TextBox 114">
              <a:extLst>
                <a:ext uri="{FF2B5EF4-FFF2-40B4-BE49-F238E27FC236}">
                  <a16:creationId xmlns:a16="http://schemas.microsoft.com/office/drawing/2014/main" id="{2BA501F4-B8CC-45CE-8FAA-7AA36838E632}"/>
                </a:ext>
              </a:extLst>
            </p:cNvPr>
            <p:cNvSpPr txBox="1"/>
            <p:nvPr/>
          </p:nvSpPr>
          <p:spPr>
            <a:xfrm>
              <a:off x="9602742" y="2468386"/>
              <a:ext cx="2286000" cy="869509"/>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224" b="1" dirty="0">
                  <a:gradFill>
                    <a:gsLst>
                      <a:gs pos="59000">
                        <a:srgbClr val="1A1A1A"/>
                      </a:gs>
                      <a:gs pos="40000">
                        <a:srgbClr val="1A1A1A"/>
                      </a:gs>
                    </a:gsLst>
                    <a:lin ang="0" scaled="0"/>
                  </a:gradFill>
                  <a:latin typeface="Segoe UI"/>
                  <a:cs typeface="Segoe UI Semibold" panose="020B0702040204020203" pitchFamily="34" charset="0"/>
                </a:rPr>
                <a:t>VPN Gateway</a:t>
              </a:r>
            </a:p>
            <a:p>
              <a:pPr algn="ctr" defTabSz="914191">
                <a:lnSpc>
                  <a:spcPct val="90000"/>
                </a:lnSpc>
                <a:spcAft>
                  <a:spcPts val="587"/>
                </a:spcAft>
                <a:defRPr/>
              </a:pPr>
              <a:r>
                <a:rPr lang="en-US" sz="1224" dirty="0">
                  <a:gradFill>
                    <a:gsLst>
                      <a:gs pos="59000">
                        <a:srgbClr val="1A1A1A"/>
                      </a:gs>
                      <a:gs pos="40000">
                        <a:srgbClr val="1A1A1A"/>
                      </a:gs>
                    </a:gsLst>
                    <a:lin ang="0" scaled="0"/>
                  </a:gradFill>
                  <a:latin typeface="Segoe UI"/>
                  <a:cs typeface="Segoe UI" panose="020B0502040204020203" pitchFamily="34" charset="0"/>
                </a:rPr>
                <a:t>Establish secure, </a:t>
              </a:r>
              <a:br>
                <a:rPr lang="en-US" sz="1224" dirty="0">
                  <a:gradFill>
                    <a:gsLst>
                      <a:gs pos="59000">
                        <a:srgbClr val="1A1A1A"/>
                      </a:gs>
                      <a:gs pos="40000">
                        <a:srgbClr val="1A1A1A"/>
                      </a:gs>
                    </a:gsLst>
                    <a:lin ang="0" scaled="0"/>
                  </a:gradFill>
                  <a:latin typeface="Segoe UI"/>
                  <a:cs typeface="Segoe UI" panose="020B0502040204020203" pitchFamily="34" charset="0"/>
                </a:rPr>
              </a:br>
              <a:r>
                <a:rPr lang="en-US" sz="1224" dirty="0">
                  <a:gradFill>
                    <a:gsLst>
                      <a:gs pos="59000">
                        <a:srgbClr val="1A1A1A"/>
                      </a:gs>
                      <a:gs pos="40000">
                        <a:srgbClr val="1A1A1A"/>
                      </a:gs>
                    </a:gsLst>
                    <a:lin ang="0" scaled="0"/>
                  </a:gradFill>
                  <a:latin typeface="Segoe UI"/>
                  <a:cs typeface="Segoe UI" panose="020B0502040204020203" pitchFamily="34" charset="0"/>
                </a:rPr>
                <a:t>cross-premise connectivity</a:t>
              </a:r>
            </a:p>
          </p:txBody>
        </p:sp>
        <p:pic>
          <p:nvPicPr>
            <p:cNvPr id="116" name="Picture 115">
              <a:extLst>
                <a:ext uri="{FF2B5EF4-FFF2-40B4-BE49-F238E27FC236}">
                  <a16:creationId xmlns:a16="http://schemas.microsoft.com/office/drawing/2014/main" id="{18F29CFD-9A8A-4AFE-82DA-9F142211481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462577" y="1717333"/>
              <a:ext cx="566331" cy="625999"/>
            </a:xfrm>
            <a:prstGeom prst="rect">
              <a:avLst/>
            </a:prstGeom>
          </p:spPr>
        </p:pic>
      </p:grpSp>
      <p:grpSp>
        <p:nvGrpSpPr>
          <p:cNvPr id="4" name="Group 3">
            <a:extLst>
              <a:ext uri="{FF2B5EF4-FFF2-40B4-BE49-F238E27FC236}">
                <a16:creationId xmlns:a16="http://schemas.microsoft.com/office/drawing/2014/main" id="{8533250C-37CA-4C4F-B6DB-278CFB5836B1}"/>
              </a:ext>
            </a:extLst>
          </p:cNvPr>
          <p:cNvGrpSpPr/>
          <p:nvPr/>
        </p:nvGrpSpPr>
        <p:grpSpPr>
          <a:xfrm>
            <a:off x="2541055" y="5170376"/>
            <a:ext cx="2331508" cy="1785737"/>
            <a:chOff x="7421817" y="1776481"/>
            <a:chExt cx="2331508" cy="1785737"/>
          </a:xfrm>
        </p:grpSpPr>
        <p:sp>
          <p:nvSpPr>
            <p:cNvPr id="106" name="TextBox 105">
              <a:extLst>
                <a:ext uri="{FF2B5EF4-FFF2-40B4-BE49-F238E27FC236}">
                  <a16:creationId xmlns:a16="http://schemas.microsoft.com/office/drawing/2014/main" id="{57FB182E-C1DF-4AE3-BBD0-3C3C615B4830}"/>
                </a:ext>
              </a:extLst>
            </p:cNvPr>
            <p:cNvSpPr txBox="1"/>
            <p:nvPr/>
          </p:nvSpPr>
          <p:spPr>
            <a:xfrm>
              <a:off x="7421817" y="2517523"/>
              <a:ext cx="2331508" cy="1044695"/>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224" b="1" dirty="0">
                  <a:gradFill>
                    <a:gsLst>
                      <a:gs pos="59000">
                        <a:srgbClr val="1A1A1A"/>
                      </a:gs>
                      <a:gs pos="40000">
                        <a:srgbClr val="1A1A1A"/>
                      </a:gs>
                    </a:gsLst>
                    <a:lin ang="0" scaled="0"/>
                  </a:gradFill>
                  <a:latin typeface="Segoe UI"/>
                  <a:cs typeface="Segoe UI Semibold" panose="020B0702040204020203" pitchFamily="34" charset="0"/>
                </a:rPr>
                <a:t>DDoS Protection</a:t>
              </a:r>
            </a:p>
            <a:p>
              <a:pPr algn="ctr" defTabSz="914191">
                <a:lnSpc>
                  <a:spcPct val="90000"/>
                </a:lnSpc>
                <a:spcAft>
                  <a:spcPts val="587"/>
                </a:spcAft>
                <a:defRPr/>
              </a:pPr>
              <a:r>
                <a:rPr lang="en-US" sz="1224" dirty="0">
                  <a:gradFill>
                    <a:gsLst>
                      <a:gs pos="59000">
                        <a:srgbClr val="1A1A1A"/>
                      </a:gs>
                      <a:gs pos="40000">
                        <a:srgbClr val="1A1A1A"/>
                      </a:gs>
                    </a:gsLst>
                    <a:lin ang="0" scaled="0"/>
                  </a:gradFill>
                  <a:cs typeface="Segoe UI" panose="020B0502040204020203" pitchFamily="34" charset="0"/>
                </a:rPr>
                <a:t>Protect your applications from Distributed Denial of Service (DDoS) attacks</a:t>
              </a:r>
              <a:endParaRPr lang="en-US" sz="1224" dirty="0">
                <a:gradFill>
                  <a:gsLst>
                    <a:gs pos="59000">
                      <a:srgbClr val="1A1A1A"/>
                    </a:gs>
                    <a:gs pos="40000">
                      <a:srgbClr val="1A1A1A"/>
                    </a:gs>
                  </a:gsLst>
                  <a:lin ang="0" scaled="0"/>
                </a:gradFill>
                <a:latin typeface="Segoe UI"/>
                <a:cs typeface="Segoe UI" panose="020B0502040204020203" pitchFamily="34" charset="0"/>
              </a:endParaRPr>
            </a:p>
          </p:txBody>
        </p:sp>
        <p:pic>
          <p:nvPicPr>
            <p:cNvPr id="2" name="Graphic 1">
              <a:extLst>
                <a:ext uri="{FF2B5EF4-FFF2-40B4-BE49-F238E27FC236}">
                  <a16:creationId xmlns:a16="http://schemas.microsoft.com/office/drawing/2014/main" id="{A9E88716-661C-4982-A22F-3406590664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98769" y="1776481"/>
              <a:ext cx="609600" cy="609600"/>
            </a:xfrm>
            <a:prstGeom prst="rect">
              <a:avLst/>
            </a:prstGeom>
          </p:spPr>
        </p:pic>
      </p:grpSp>
      <p:grpSp>
        <p:nvGrpSpPr>
          <p:cNvPr id="10" name="Group 9">
            <a:extLst>
              <a:ext uri="{FF2B5EF4-FFF2-40B4-BE49-F238E27FC236}">
                <a16:creationId xmlns:a16="http://schemas.microsoft.com/office/drawing/2014/main" id="{50C807D1-A399-463F-A251-1C9BF2BA4760}"/>
              </a:ext>
            </a:extLst>
          </p:cNvPr>
          <p:cNvGrpSpPr/>
          <p:nvPr/>
        </p:nvGrpSpPr>
        <p:grpSpPr>
          <a:xfrm>
            <a:off x="9798997" y="3416404"/>
            <a:ext cx="2331508" cy="1495579"/>
            <a:chOff x="12445419" y="767950"/>
            <a:chExt cx="2331508" cy="1495579"/>
          </a:xfrm>
        </p:grpSpPr>
        <p:pic>
          <p:nvPicPr>
            <p:cNvPr id="6" name="Graphic 5">
              <a:extLst>
                <a:ext uri="{FF2B5EF4-FFF2-40B4-BE49-F238E27FC236}">
                  <a16:creationId xmlns:a16="http://schemas.microsoft.com/office/drawing/2014/main" id="{2721143F-C8B4-4073-B52D-AFFCBDF9014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373048" y="767950"/>
              <a:ext cx="476250" cy="476250"/>
            </a:xfrm>
            <a:prstGeom prst="rect">
              <a:avLst/>
            </a:prstGeom>
          </p:spPr>
        </p:pic>
        <p:sp>
          <p:nvSpPr>
            <p:cNvPr id="43" name="TextBox 42">
              <a:extLst>
                <a:ext uri="{FF2B5EF4-FFF2-40B4-BE49-F238E27FC236}">
                  <a16:creationId xmlns:a16="http://schemas.microsoft.com/office/drawing/2014/main" id="{D3A8F318-E813-4340-95B0-20310FA1BCB2}"/>
                </a:ext>
              </a:extLst>
            </p:cNvPr>
            <p:cNvSpPr txBox="1"/>
            <p:nvPr/>
          </p:nvSpPr>
          <p:spPr>
            <a:xfrm>
              <a:off x="12445419" y="1388367"/>
              <a:ext cx="2331508" cy="875162"/>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224" b="1" dirty="0">
                  <a:gradFill>
                    <a:gsLst>
                      <a:gs pos="59000">
                        <a:srgbClr val="1A1A1A"/>
                      </a:gs>
                      <a:gs pos="40000">
                        <a:srgbClr val="1A1A1A"/>
                      </a:gs>
                    </a:gsLst>
                    <a:lin ang="0" scaled="0"/>
                  </a:gradFill>
                  <a:cs typeface="Segoe UI Semibold" panose="020B0702040204020203" pitchFamily="34" charset="0"/>
                </a:rPr>
                <a:t>Virtual WAN</a:t>
              </a:r>
            </a:p>
            <a:p>
              <a:pPr algn="ctr" defTabSz="914191">
                <a:lnSpc>
                  <a:spcPct val="90000"/>
                </a:lnSpc>
                <a:spcAft>
                  <a:spcPts val="587"/>
                </a:spcAft>
                <a:defRPr/>
              </a:pPr>
              <a:r>
                <a:rPr lang="en-US" sz="1224" dirty="0">
                  <a:gradFill>
                    <a:gsLst>
                      <a:gs pos="59000">
                        <a:srgbClr val="1A1A1A"/>
                      </a:gs>
                      <a:gs pos="40000">
                        <a:srgbClr val="1A1A1A"/>
                      </a:gs>
                    </a:gsLst>
                    <a:lin ang="0" scaled="0"/>
                  </a:gradFill>
                  <a:cs typeface="Segoe UI" panose="020B0502040204020203" pitchFamily="34" charset="0"/>
                </a:rPr>
                <a:t>Build secure global scale branch connectivity</a:t>
              </a:r>
              <a:endParaRPr lang="en-US" sz="1224" dirty="0">
                <a:gradFill>
                  <a:gsLst>
                    <a:gs pos="59000">
                      <a:srgbClr val="1A1A1A"/>
                    </a:gs>
                    <a:gs pos="40000">
                      <a:srgbClr val="1A1A1A"/>
                    </a:gs>
                  </a:gsLst>
                  <a:lin ang="0" scaled="0"/>
                </a:gradFill>
                <a:latin typeface="Segoe UI"/>
                <a:cs typeface="Segoe UI" panose="020B0502040204020203" pitchFamily="34" charset="0"/>
              </a:endParaRPr>
            </a:p>
          </p:txBody>
        </p:sp>
      </p:grpSp>
      <p:grpSp>
        <p:nvGrpSpPr>
          <p:cNvPr id="11" name="Group 10">
            <a:extLst>
              <a:ext uri="{FF2B5EF4-FFF2-40B4-BE49-F238E27FC236}">
                <a16:creationId xmlns:a16="http://schemas.microsoft.com/office/drawing/2014/main" id="{DD597229-5A4A-45E9-B472-D2F990C8275C}"/>
              </a:ext>
            </a:extLst>
          </p:cNvPr>
          <p:cNvGrpSpPr/>
          <p:nvPr/>
        </p:nvGrpSpPr>
        <p:grpSpPr>
          <a:xfrm>
            <a:off x="115929" y="5282324"/>
            <a:ext cx="2331508" cy="1665112"/>
            <a:chOff x="12634349" y="5048723"/>
            <a:chExt cx="2331508" cy="1665112"/>
          </a:xfrm>
        </p:grpSpPr>
        <p:pic>
          <p:nvPicPr>
            <p:cNvPr id="5" name="Graphic 4">
              <a:extLst>
                <a:ext uri="{FF2B5EF4-FFF2-40B4-BE49-F238E27FC236}">
                  <a16:creationId xmlns:a16="http://schemas.microsoft.com/office/drawing/2014/main" id="{26653431-500D-4A56-B461-CEE7A4D7B7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585842" y="5048723"/>
              <a:ext cx="476250" cy="476250"/>
            </a:xfrm>
            <a:prstGeom prst="rect">
              <a:avLst/>
            </a:prstGeom>
          </p:spPr>
        </p:pic>
        <p:sp>
          <p:nvSpPr>
            <p:cNvPr id="47" name="TextBox 46">
              <a:extLst>
                <a:ext uri="{FF2B5EF4-FFF2-40B4-BE49-F238E27FC236}">
                  <a16:creationId xmlns:a16="http://schemas.microsoft.com/office/drawing/2014/main" id="{BD4A2E32-C76C-4021-94ED-6C2DB41E4CB2}"/>
                </a:ext>
              </a:extLst>
            </p:cNvPr>
            <p:cNvSpPr txBox="1"/>
            <p:nvPr/>
          </p:nvSpPr>
          <p:spPr>
            <a:xfrm>
              <a:off x="12634349" y="5669140"/>
              <a:ext cx="2331508" cy="1044695"/>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224" b="1" dirty="0">
                  <a:gradFill>
                    <a:gsLst>
                      <a:gs pos="59000">
                        <a:srgbClr val="1A1A1A"/>
                      </a:gs>
                      <a:gs pos="40000">
                        <a:srgbClr val="1A1A1A"/>
                      </a:gs>
                    </a:gsLst>
                    <a:lin ang="0" scaled="0"/>
                  </a:gradFill>
                  <a:cs typeface="Segoe UI Semibold" panose="020B0702040204020203" pitchFamily="34" charset="0"/>
                </a:rPr>
                <a:t>Azure Firewall</a:t>
              </a:r>
            </a:p>
            <a:p>
              <a:pPr algn="ctr" defTabSz="914191">
                <a:lnSpc>
                  <a:spcPct val="90000"/>
                </a:lnSpc>
                <a:spcAft>
                  <a:spcPts val="587"/>
                </a:spcAft>
                <a:defRPr/>
              </a:pPr>
              <a:r>
                <a:rPr lang="en-US" sz="1224" dirty="0">
                  <a:gradFill>
                    <a:gsLst>
                      <a:gs pos="59000">
                        <a:srgbClr val="1A1A1A"/>
                      </a:gs>
                      <a:gs pos="40000">
                        <a:srgbClr val="1A1A1A"/>
                      </a:gs>
                    </a:gsLst>
                    <a:lin ang="0" scaled="0"/>
                  </a:gradFill>
                  <a:cs typeface="Segoe UI" panose="020B0502040204020203" pitchFamily="34" charset="0"/>
                </a:rPr>
                <a:t>Highly available and scalable cloud-based network security service</a:t>
              </a:r>
              <a:endParaRPr lang="en-US" sz="1224" dirty="0">
                <a:gradFill>
                  <a:gsLst>
                    <a:gs pos="59000">
                      <a:srgbClr val="1A1A1A"/>
                    </a:gs>
                    <a:gs pos="40000">
                      <a:srgbClr val="1A1A1A"/>
                    </a:gs>
                  </a:gsLst>
                  <a:lin ang="0" scaled="0"/>
                </a:gradFill>
                <a:latin typeface="Segoe UI"/>
                <a:cs typeface="Segoe UI" panose="020B0502040204020203" pitchFamily="34" charset="0"/>
              </a:endParaRPr>
            </a:p>
          </p:txBody>
        </p:sp>
      </p:grpSp>
      <p:grpSp>
        <p:nvGrpSpPr>
          <p:cNvPr id="9" name="Group 8">
            <a:extLst>
              <a:ext uri="{FF2B5EF4-FFF2-40B4-BE49-F238E27FC236}">
                <a16:creationId xmlns:a16="http://schemas.microsoft.com/office/drawing/2014/main" id="{6AFA2168-B4EA-4721-8906-F3C9696E7547}"/>
              </a:ext>
            </a:extLst>
          </p:cNvPr>
          <p:cNvGrpSpPr/>
          <p:nvPr/>
        </p:nvGrpSpPr>
        <p:grpSpPr>
          <a:xfrm>
            <a:off x="7353217" y="3411450"/>
            <a:ext cx="2331508" cy="1679786"/>
            <a:chOff x="12432854" y="2976435"/>
            <a:chExt cx="2331508" cy="1679786"/>
          </a:xfrm>
        </p:grpSpPr>
        <p:pic>
          <p:nvPicPr>
            <p:cNvPr id="8" name="Graphic 7">
              <a:extLst>
                <a:ext uri="{FF2B5EF4-FFF2-40B4-BE49-F238E27FC236}">
                  <a16:creationId xmlns:a16="http://schemas.microsoft.com/office/drawing/2014/main" id="{A36432EF-2999-4287-A806-2D5C21EB15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360483" y="2976435"/>
              <a:ext cx="476250" cy="476250"/>
            </a:xfrm>
            <a:prstGeom prst="rect">
              <a:avLst/>
            </a:prstGeom>
          </p:spPr>
        </p:pic>
        <p:sp>
          <p:nvSpPr>
            <p:cNvPr id="38" name="TextBox 37">
              <a:extLst>
                <a:ext uri="{FF2B5EF4-FFF2-40B4-BE49-F238E27FC236}">
                  <a16:creationId xmlns:a16="http://schemas.microsoft.com/office/drawing/2014/main" id="{CEBF4016-E574-4E57-A2E4-EA88083A9E16}"/>
                </a:ext>
              </a:extLst>
            </p:cNvPr>
            <p:cNvSpPr txBox="1"/>
            <p:nvPr/>
          </p:nvSpPr>
          <p:spPr>
            <a:xfrm>
              <a:off x="12432854" y="3611526"/>
              <a:ext cx="2331508" cy="1044695"/>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224" b="1" dirty="0">
                  <a:gradFill>
                    <a:gsLst>
                      <a:gs pos="59000">
                        <a:srgbClr val="1A1A1A"/>
                      </a:gs>
                      <a:gs pos="40000">
                        <a:srgbClr val="1A1A1A"/>
                      </a:gs>
                    </a:gsLst>
                    <a:lin ang="0" scaled="0"/>
                  </a:gradFill>
                  <a:cs typeface="Segoe UI Semibold" panose="020B0702040204020203" pitchFamily="34" charset="0"/>
                </a:rPr>
                <a:t>Azure Front Door Service</a:t>
              </a:r>
            </a:p>
            <a:p>
              <a:pPr algn="ctr" defTabSz="914191">
                <a:lnSpc>
                  <a:spcPct val="90000"/>
                </a:lnSpc>
                <a:spcAft>
                  <a:spcPts val="587"/>
                </a:spcAft>
                <a:defRPr/>
              </a:pPr>
              <a:r>
                <a:rPr lang="en-US" sz="1224" dirty="0">
                  <a:gradFill>
                    <a:gsLst>
                      <a:gs pos="59000">
                        <a:srgbClr val="1A1A1A"/>
                      </a:gs>
                      <a:gs pos="40000">
                        <a:srgbClr val="1A1A1A"/>
                      </a:gs>
                    </a:gsLst>
                    <a:lin ang="0" scaled="0"/>
                  </a:gradFill>
                  <a:cs typeface="Segoe UI" panose="020B0502040204020203" pitchFamily="34" charset="0"/>
                </a:rPr>
                <a:t>Scalable and secure entry point to deliver global web apps</a:t>
              </a:r>
              <a:endParaRPr lang="en-US" sz="1224" dirty="0">
                <a:gradFill>
                  <a:gsLst>
                    <a:gs pos="59000">
                      <a:srgbClr val="1A1A1A"/>
                    </a:gs>
                    <a:gs pos="40000">
                      <a:srgbClr val="1A1A1A"/>
                    </a:gs>
                  </a:gsLst>
                  <a:lin ang="0" scaled="0"/>
                </a:gradFill>
                <a:latin typeface="Segoe UI"/>
                <a:cs typeface="Segoe UI" panose="020B0502040204020203" pitchFamily="34" charset="0"/>
              </a:endParaRPr>
            </a:p>
          </p:txBody>
        </p:sp>
      </p:grpSp>
    </p:spTree>
    <p:extLst>
      <p:ext uri="{BB962C8B-B14F-4D97-AF65-F5344CB8AC3E}">
        <p14:creationId xmlns:p14="http://schemas.microsoft.com/office/powerpoint/2010/main" val="374856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66169" y="1212850"/>
            <a:ext cx="5383182" cy="4819781"/>
          </a:xfrm>
        </p:spPr>
        <p:txBody>
          <a:bodyPr/>
          <a:lstStyle/>
          <a:p>
            <a:pPr marL="0" indent="0">
              <a:buNone/>
            </a:pPr>
            <a:r>
              <a:rPr lang="en-US" dirty="0">
                <a:solidFill>
                  <a:srgbClr val="0078D7"/>
                </a:solidFill>
              </a:rPr>
              <a:t>Virtual Networks are the primary building block for Azure networking</a:t>
            </a:r>
          </a:p>
          <a:p>
            <a:r>
              <a:rPr lang="en-US" sz="2000" dirty="0">
                <a:latin typeface="+mn-lt"/>
              </a:rPr>
              <a:t>Private network in Azure based on address space prefix</a:t>
            </a:r>
          </a:p>
          <a:p>
            <a:r>
              <a:rPr lang="en-US" sz="2000" dirty="0">
                <a:latin typeface="+mn-lt"/>
              </a:rPr>
              <a:t>Bring your own DNS or use Azure-provided DNS</a:t>
            </a:r>
          </a:p>
          <a:p>
            <a:pPr lvl="0"/>
            <a:r>
              <a:rPr lang="en-US" sz="2000" dirty="0">
                <a:gradFill>
                  <a:gsLst>
                    <a:gs pos="1250">
                      <a:srgbClr val="505050"/>
                    </a:gs>
                    <a:gs pos="100000">
                      <a:srgbClr val="505050"/>
                    </a:gs>
                  </a:gsLst>
                  <a:lin ang="5400000" scaled="0"/>
                </a:gradFill>
                <a:latin typeface="Segoe UI"/>
              </a:rPr>
              <a:t>Azure-provided DHCP</a:t>
            </a:r>
          </a:p>
          <a:p>
            <a:r>
              <a:rPr lang="en-US" sz="2000" dirty="0">
                <a:latin typeface="+mn-lt"/>
              </a:rPr>
              <a:t>Connect on-premises or to the internet</a:t>
            </a:r>
          </a:p>
          <a:p>
            <a:r>
              <a:rPr lang="en-US" sz="2000" dirty="0">
                <a:latin typeface="+mn-lt"/>
              </a:rPr>
              <a:t>Control traffic flow with</a:t>
            </a:r>
            <a:br>
              <a:rPr lang="en-US" sz="2000" dirty="0">
                <a:latin typeface="+mn-lt"/>
              </a:rPr>
            </a:br>
            <a:r>
              <a:rPr lang="en-US" sz="2000" dirty="0">
                <a:latin typeface="+mn-lt"/>
              </a:rPr>
              <a:t>user-defined routes (UDR)</a:t>
            </a:r>
          </a:p>
          <a:p>
            <a:r>
              <a:rPr lang="en-US" sz="2000" dirty="0">
                <a:solidFill>
                  <a:schemeClr val="tx1"/>
                </a:solidFill>
                <a:latin typeface="+mn-lt"/>
              </a:rPr>
              <a:t>Security traffic with network security groups (NSG)</a:t>
            </a:r>
            <a:endParaRPr lang="en-US" sz="2000" dirty="0">
              <a:solidFill>
                <a:schemeClr val="tx1"/>
              </a:solidFill>
            </a:endParaRPr>
          </a:p>
        </p:txBody>
      </p:sp>
      <p:sp>
        <p:nvSpPr>
          <p:cNvPr id="2" name="Title 1"/>
          <p:cNvSpPr>
            <a:spLocks noGrp="1"/>
          </p:cNvSpPr>
          <p:nvPr>
            <p:ph type="title"/>
          </p:nvPr>
        </p:nvSpPr>
        <p:spPr/>
        <p:txBody>
          <a:bodyPr/>
          <a:lstStyle/>
          <a:p>
            <a:r>
              <a:rPr lang="en-US" dirty="0"/>
              <a:t>Azure Virtual Networks</a:t>
            </a:r>
          </a:p>
        </p:txBody>
      </p:sp>
      <p:sp>
        <p:nvSpPr>
          <p:cNvPr id="72" name="Freeform 95"/>
          <p:cNvSpPr>
            <a:spLocks/>
          </p:cNvSpPr>
          <p:nvPr/>
        </p:nvSpPr>
        <p:spPr bwMode="auto">
          <a:xfrm flipH="1">
            <a:off x="6217443" y="3077929"/>
            <a:ext cx="6104236" cy="354273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w="28575">
            <a:noFill/>
            <a:round/>
            <a:headEnd/>
            <a:tailEnd/>
          </a:ln>
        </p:spPr>
        <p:txBody>
          <a:bodyPr vert="horz" wrap="square" lIns="93236" tIns="46618" rIns="93236" bIns="46618" numCol="1" anchor="t" anchorCtr="0" compatLnSpc="1">
            <a:prstTxWarp prst="textNoShape">
              <a:avLst/>
            </a:prstTxWarp>
          </a:bodyPr>
          <a:lstStyle/>
          <a:p>
            <a:endParaRPr lang="en-US" sz="1836" kern="0">
              <a:solidFill>
                <a:srgbClr val="505050"/>
              </a:solidFill>
            </a:endParaRPr>
          </a:p>
        </p:txBody>
      </p:sp>
      <p:sp>
        <p:nvSpPr>
          <p:cNvPr id="73" name="Rounded Rectangle 72"/>
          <p:cNvSpPr/>
          <p:nvPr/>
        </p:nvSpPr>
        <p:spPr>
          <a:xfrm>
            <a:off x="7239182" y="4234360"/>
            <a:ext cx="4367609" cy="1990814"/>
          </a:xfrm>
          <a:prstGeom prst="roundRect">
            <a:avLst>
              <a:gd name="adj" fmla="val 7613"/>
            </a:avLst>
          </a:prstGeom>
          <a:solidFill>
            <a:schemeClr val="accent1">
              <a:lumMod val="50000"/>
            </a:schemeClr>
          </a:solidFill>
          <a:ln w="25400" cap="flat" cmpd="sng" algn="ctr">
            <a:solidFill>
              <a:schemeClr val="bg1"/>
            </a:solidFill>
            <a:prstDash val="solid"/>
          </a:ln>
          <a:effectLst/>
          <a:scene3d>
            <a:camera prst="orthographicFront"/>
            <a:lightRig rig="threePt" dir="t"/>
          </a:scene3d>
          <a:sp3d>
            <a:bevelT/>
          </a:sp3d>
        </p:spPr>
        <p:txBody>
          <a:bodyPr rtlCol="0" anchor="ctr"/>
          <a:lstStyle/>
          <a:p>
            <a:pPr algn="ctr" defTabSz="914196">
              <a:defRPr/>
            </a:pPr>
            <a:endParaRPr lang="en-US" sz="2800" kern="0">
              <a:solidFill>
                <a:srgbClr val="FFFFFF"/>
              </a:solidFill>
              <a:latin typeface="Calibri"/>
            </a:endParaRPr>
          </a:p>
        </p:txBody>
      </p:sp>
      <p:sp>
        <p:nvSpPr>
          <p:cNvPr id="74" name="TextBox 73"/>
          <p:cNvSpPr txBox="1"/>
          <p:nvPr/>
        </p:nvSpPr>
        <p:spPr>
          <a:xfrm>
            <a:off x="8402244" y="6159119"/>
            <a:ext cx="2321405" cy="461665"/>
          </a:xfrm>
          <a:prstGeom prst="rect">
            <a:avLst/>
          </a:prstGeom>
          <a:noFill/>
        </p:spPr>
        <p:txBody>
          <a:bodyPr wrap="square" rtlCol="0">
            <a:spAutoFit/>
          </a:bodyPr>
          <a:lstStyle/>
          <a:p>
            <a:pPr defTabSz="914196"/>
            <a:r>
              <a:rPr lang="en-US" sz="2400">
                <a:solidFill>
                  <a:srgbClr val="FFFFFF"/>
                </a:solidFill>
                <a:latin typeface="Segoe UI" panose="020B0502040204020203" pitchFamily="34" charset="0"/>
                <a:cs typeface="Segoe UI" panose="020B0502040204020203" pitchFamily="34" charset="0"/>
              </a:rPr>
              <a:t>Virtual Network</a:t>
            </a:r>
          </a:p>
        </p:txBody>
      </p:sp>
      <p:grpSp>
        <p:nvGrpSpPr>
          <p:cNvPr id="75" name="Group 74"/>
          <p:cNvGrpSpPr/>
          <p:nvPr/>
        </p:nvGrpSpPr>
        <p:grpSpPr>
          <a:xfrm>
            <a:off x="7375708" y="4411424"/>
            <a:ext cx="742096" cy="735210"/>
            <a:chOff x="2915928" y="2972963"/>
            <a:chExt cx="822960" cy="822960"/>
          </a:xfrm>
        </p:grpSpPr>
        <p:sp>
          <p:nvSpPr>
            <p:cNvPr id="76" name="Oval 75"/>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algn="ctr" defTabSz="913894" fontAlgn="base">
                <a:lnSpc>
                  <a:spcPct val="90000"/>
                </a:lnSpc>
                <a:spcBef>
                  <a:spcPct val="0"/>
                </a:spcBef>
                <a:spcAft>
                  <a:spcPct val="0"/>
                </a:spcAft>
                <a:defRPr/>
              </a:pPr>
              <a:endParaRPr lang="en-US" sz="3200" kern="0" spc="-51">
                <a:solidFill>
                  <a:srgbClr val="FFFFFF"/>
                </a:solidFill>
                <a:latin typeface="Calibri"/>
              </a:endParaRPr>
            </a:p>
          </p:txBody>
        </p:sp>
        <p:sp>
          <p:nvSpPr>
            <p:cNvPr id="77"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p:spPr>
          <p:txBody>
            <a:bodyPr vert="horz" wrap="square" lIns="91416" tIns="45707" rIns="91416" bIns="45707" numCol="1" anchor="t" anchorCtr="0" compatLnSpc="1">
              <a:prstTxWarp prst="textNoShape">
                <a:avLst/>
              </a:prstTxWarp>
            </a:bodyPr>
            <a:lstStyle/>
            <a:p>
              <a:pPr defTabSz="914196">
                <a:defRPr/>
              </a:pPr>
              <a:endParaRPr lang="en-US" sz="2800" kern="0">
                <a:solidFill>
                  <a:srgbClr val="FFFFFF"/>
                </a:solidFill>
                <a:latin typeface="Calibri"/>
              </a:endParaRPr>
            </a:p>
          </p:txBody>
        </p:sp>
        <p:sp>
          <p:nvSpPr>
            <p:cNvPr id="78" name="TextBox 77"/>
            <p:cNvSpPr txBox="1"/>
            <p:nvPr/>
          </p:nvSpPr>
          <p:spPr>
            <a:xfrm>
              <a:off x="3001718" y="3368295"/>
              <a:ext cx="623221" cy="217041"/>
            </a:xfrm>
            <a:prstGeom prst="rect">
              <a:avLst/>
            </a:prstGeom>
            <a:noFill/>
          </p:spPr>
          <p:txBody>
            <a:bodyPr wrap="square" lIns="0" tIns="0" rIns="0" bIns="0" rtlCol="0">
              <a:spAutoFit/>
            </a:bodyPr>
            <a:lstStyle/>
            <a:p>
              <a:pPr algn="ctr" defTabSz="914196">
                <a:lnSpc>
                  <a:spcPct val="90000"/>
                </a:lnSpc>
                <a:defRPr/>
              </a:pPr>
              <a:r>
                <a:rPr lang="en-US" sz="1400" kern="0" dirty="0">
                  <a:solidFill>
                    <a:srgbClr val="0070C0"/>
                  </a:solidFill>
                  <a:latin typeface="Calibri"/>
                </a:rPr>
                <a:t>GW</a:t>
              </a:r>
            </a:p>
          </p:txBody>
        </p:sp>
      </p:grpSp>
      <p:grpSp>
        <p:nvGrpSpPr>
          <p:cNvPr id="79" name="Group 78"/>
          <p:cNvGrpSpPr/>
          <p:nvPr/>
        </p:nvGrpSpPr>
        <p:grpSpPr>
          <a:xfrm>
            <a:off x="10493346" y="4411432"/>
            <a:ext cx="893197" cy="1672568"/>
            <a:chOff x="10430213" y="4262723"/>
            <a:chExt cx="893424" cy="1672995"/>
          </a:xfrm>
        </p:grpSpPr>
        <p:sp>
          <p:nvSpPr>
            <p:cNvPr id="80" name="TextBox 79"/>
            <p:cNvSpPr txBox="1"/>
            <p:nvPr/>
          </p:nvSpPr>
          <p:spPr>
            <a:xfrm>
              <a:off x="10430213" y="5492407"/>
              <a:ext cx="893424" cy="443311"/>
            </a:xfrm>
            <a:prstGeom prst="rect">
              <a:avLst/>
            </a:prstGeom>
            <a:noFill/>
          </p:spPr>
          <p:txBody>
            <a:bodyPr wrap="square" lIns="0" tIns="0" rIns="0" bIns="0" rtlCol="0" anchor="ctr">
              <a:spAutoFit/>
            </a:bodyPr>
            <a:lstStyle/>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Front-end</a:t>
              </a:r>
            </a:p>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10.1/16</a:t>
              </a:r>
            </a:p>
          </p:txBody>
        </p:sp>
        <p:grpSp>
          <p:nvGrpSpPr>
            <p:cNvPr id="81" name="Group 80"/>
            <p:cNvGrpSpPr/>
            <p:nvPr/>
          </p:nvGrpSpPr>
          <p:grpSpPr>
            <a:xfrm>
              <a:off x="10430213" y="4262723"/>
              <a:ext cx="893424" cy="1172757"/>
              <a:chOff x="6027733" y="2131654"/>
              <a:chExt cx="660349" cy="866811"/>
            </a:xfrm>
          </p:grpSpPr>
          <p:sp>
            <p:nvSpPr>
              <p:cNvPr id="82" name="Rounded Rectangle 81"/>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algn="ctr" defTabSz="913894" fontAlgn="base">
                  <a:lnSpc>
                    <a:spcPct val="90000"/>
                  </a:lnSpc>
                  <a:spcBef>
                    <a:spcPct val="0"/>
                  </a:spcBef>
                  <a:spcAft>
                    <a:spcPct val="0"/>
                  </a:spcAft>
                  <a:defRPr/>
                </a:pPr>
                <a:endParaRPr lang="en-US" sz="3200" kern="0" spc="-51">
                  <a:solidFill>
                    <a:srgbClr val="FFFFFF"/>
                  </a:solidFill>
                  <a:effectLst>
                    <a:outerShdw blurRad="38100" dist="38100" dir="2700000" algn="tl">
                      <a:srgbClr val="000000">
                        <a:alpha val="43137"/>
                      </a:srgbClr>
                    </a:outerShdw>
                  </a:effectLst>
                  <a:latin typeface="Calibri"/>
                </a:endParaRPr>
              </a:p>
            </p:txBody>
          </p:sp>
          <p:grpSp>
            <p:nvGrpSpPr>
              <p:cNvPr id="83" name="Group 82"/>
              <p:cNvGrpSpPr/>
              <p:nvPr/>
            </p:nvGrpSpPr>
            <p:grpSpPr>
              <a:xfrm>
                <a:off x="6093279" y="2187723"/>
                <a:ext cx="529256" cy="754672"/>
                <a:chOff x="4045739" y="2177015"/>
                <a:chExt cx="529256" cy="754672"/>
              </a:xfrm>
            </p:grpSpPr>
            <p:pic>
              <p:nvPicPr>
                <p:cNvPr id="84" name="Picture 8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85" name="Picture 84"/>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86" name="Picture 8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87" name="Group 86"/>
          <p:cNvGrpSpPr/>
          <p:nvPr/>
        </p:nvGrpSpPr>
        <p:grpSpPr>
          <a:xfrm>
            <a:off x="9437304" y="4411432"/>
            <a:ext cx="893197" cy="1672568"/>
            <a:chOff x="9058613" y="4262723"/>
            <a:chExt cx="893424" cy="1672995"/>
          </a:xfrm>
        </p:grpSpPr>
        <p:sp>
          <p:nvSpPr>
            <p:cNvPr id="88" name="TextBox 87"/>
            <p:cNvSpPr txBox="1"/>
            <p:nvPr/>
          </p:nvSpPr>
          <p:spPr>
            <a:xfrm>
              <a:off x="9062010" y="5492407"/>
              <a:ext cx="886631" cy="443311"/>
            </a:xfrm>
            <a:prstGeom prst="rect">
              <a:avLst/>
            </a:prstGeom>
            <a:noFill/>
          </p:spPr>
          <p:txBody>
            <a:bodyPr wrap="square" lIns="0" tIns="0" rIns="0" bIns="0" rtlCol="0" anchor="ctr">
              <a:spAutoFit/>
            </a:bodyPr>
            <a:lstStyle/>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Mid-tier</a:t>
              </a:r>
            </a:p>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10.2/16</a:t>
              </a:r>
            </a:p>
          </p:txBody>
        </p:sp>
        <p:grpSp>
          <p:nvGrpSpPr>
            <p:cNvPr id="89" name="Group 88"/>
            <p:cNvGrpSpPr/>
            <p:nvPr/>
          </p:nvGrpSpPr>
          <p:grpSpPr>
            <a:xfrm>
              <a:off x="9058613" y="4262723"/>
              <a:ext cx="893424" cy="1172757"/>
              <a:chOff x="5111286" y="2128637"/>
              <a:chExt cx="660349" cy="866811"/>
            </a:xfrm>
          </p:grpSpPr>
          <p:sp>
            <p:nvSpPr>
              <p:cNvPr id="90" name="Rounded Rectangle 89"/>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algn="ctr" defTabSz="913894" fontAlgn="base">
                  <a:lnSpc>
                    <a:spcPct val="90000"/>
                  </a:lnSpc>
                  <a:spcBef>
                    <a:spcPct val="0"/>
                  </a:spcBef>
                  <a:spcAft>
                    <a:spcPct val="0"/>
                  </a:spcAft>
                  <a:defRPr/>
                </a:pPr>
                <a:endParaRPr lang="en-US" sz="3200" kern="0" spc="-51">
                  <a:solidFill>
                    <a:srgbClr val="FFFFFF"/>
                  </a:solidFill>
                  <a:effectLst>
                    <a:outerShdw blurRad="38100" dist="38100" dir="2700000" algn="tl">
                      <a:srgbClr val="000000">
                        <a:alpha val="43137"/>
                      </a:srgbClr>
                    </a:outerShdw>
                  </a:effectLst>
                  <a:latin typeface="Calibri"/>
                </a:endParaRPr>
              </a:p>
            </p:txBody>
          </p:sp>
          <p:grpSp>
            <p:nvGrpSpPr>
              <p:cNvPr id="91" name="Group 90"/>
              <p:cNvGrpSpPr/>
              <p:nvPr/>
            </p:nvGrpSpPr>
            <p:grpSpPr>
              <a:xfrm>
                <a:off x="5176832" y="2184706"/>
                <a:ext cx="529256" cy="754672"/>
                <a:chOff x="4045739" y="2177015"/>
                <a:chExt cx="529256" cy="754672"/>
              </a:xfrm>
            </p:grpSpPr>
            <p:pic>
              <p:nvPicPr>
                <p:cNvPr id="92" name="Picture 9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93" name="Picture 9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94" name="Picture 9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95" name="Group 94"/>
          <p:cNvGrpSpPr/>
          <p:nvPr/>
        </p:nvGrpSpPr>
        <p:grpSpPr>
          <a:xfrm>
            <a:off x="8360290" y="4411432"/>
            <a:ext cx="893197" cy="1672568"/>
            <a:chOff x="7692915" y="4262723"/>
            <a:chExt cx="893424" cy="1672995"/>
          </a:xfrm>
        </p:grpSpPr>
        <p:sp>
          <p:nvSpPr>
            <p:cNvPr id="96" name="TextBox 95"/>
            <p:cNvSpPr txBox="1"/>
            <p:nvPr/>
          </p:nvSpPr>
          <p:spPr>
            <a:xfrm>
              <a:off x="7692915" y="5492407"/>
              <a:ext cx="893424" cy="443311"/>
            </a:xfrm>
            <a:prstGeom prst="rect">
              <a:avLst/>
            </a:prstGeom>
            <a:noFill/>
          </p:spPr>
          <p:txBody>
            <a:bodyPr wrap="square" lIns="0" tIns="0" rIns="0" bIns="0" rtlCol="0" anchor="ctr">
              <a:spAutoFit/>
            </a:bodyPr>
            <a:lstStyle/>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Back-end</a:t>
              </a:r>
            </a:p>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10.3/16</a:t>
              </a:r>
            </a:p>
          </p:txBody>
        </p:sp>
        <p:grpSp>
          <p:nvGrpSpPr>
            <p:cNvPr id="97" name="Group 96"/>
            <p:cNvGrpSpPr/>
            <p:nvPr/>
          </p:nvGrpSpPr>
          <p:grpSpPr>
            <a:xfrm>
              <a:off x="7692915" y="4262723"/>
              <a:ext cx="893424" cy="1172757"/>
              <a:chOff x="3981473" y="2128637"/>
              <a:chExt cx="660349" cy="866811"/>
            </a:xfrm>
          </p:grpSpPr>
          <p:sp>
            <p:nvSpPr>
              <p:cNvPr id="98" name="Rounded Rectangle 97"/>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algn="ctr" defTabSz="913894" fontAlgn="base">
                  <a:lnSpc>
                    <a:spcPct val="90000"/>
                  </a:lnSpc>
                  <a:spcBef>
                    <a:spcPct val="0"/>
                  </a:spcBef>
                  <a:spcAft>
                    <a:spcPct val="0"/>
                  </a:spcAft>
                  <a:defRPr/>
                </a:pPr>
                <a:endParaRPr lang="en-US" sz="3200" kern="0" spc="-51">
                  <a:solidFill>
                    <a:srgbClr val="FFFFFF"/>
                  </a:solidFill>
                  <a:effectLst>
                    <a:outerShdw blurRad="38100" dist="38100" dir="2700000" algn="tl">
                      <a:srgbClr val="000000">
                        <a:alpha val="43137"/>
                      </a:srgbClr>
                    </a:outerShdw>
                  </a:effectLst>
                  <a:latin typeface="Calibri"/>
                </a:endParaRPr>
              </a:p>
            </p:txBody>
          </p:sp>
          <p:grpSp>
            <p:nvGrpSpPr>
              <p:cNvPr id="99" name="Group 98"/>
              <p:cNvGrpSpPr/>
              <p:nvPr/>
            </p:nvGrpSpPr>
            <p:grpSpPr>
              <a:xfrm>
                <a:off x="4047019" y="2184706"/>
                <a:ext cx="529256" cy="754672"/>
                <a:chOff x="4045739" y="2177015"/>
                <a:chExt cx="529256" cy="754672"/>
              </a:xfrm>
            </p:grpSpPr>
            <p:pic>
              <p:nvPicPr>
                <p:cNvPr id="100" name="Picture 9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01" name="Picture 10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02" name="Picture 10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sp>
        <p:nvSpPr>
          <p:cNvPr id="103" name="Left-Right Arrow 102"/>
          <p:cNvSpPr/>
          <p:nvPr/>
        </p:nvSpPr>
        <p:spPr>
          <a:xfrm rot="5400000">
            <a:off x="9559435" y="3324762"/>
            <a:ext cx="1595549" cy="463848"/>
          </a:xfrm>
          <a:prstGeom prst="leftRightArrow">
            <a:avLst/>
          </a:prstGeom>
          <a:gradFill rotWithShape="1">
            <a:gsLst>
              <a:gs pos="0">
                <a:srgbClr val="C0504D">
                  <a:shade val="51000"/>
                  <a:satMod val="130000"/>
                  <a:alpha val="0"/>
                </a:srgbClr>
              </a:gs>
              <a:gs pos="5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196">
              <a:defRPr/>
            </a:pPr>
            <a:endParaRPr lang="en-US" sz="2800" kern="0">
              <a:solidFill>
                <a:srgbClr val="FFFFFF"/>
              </a:solidFill>
              <a:latin typeface="Calibri"/>
            </a:endParaRPr>
          </a:p>
        </p:txBody>
      </p:sp>
      <p:grpSp>
        <p:nvGrpSpPr>
          <p:cNvPr id="104" name="Group 103"/>
          <p:cNvGrpSpPr/>
          <p:nvPr/>
        </p:nvGrpSpPr>
        <p:grpSpPr>
          <a:xfrm>
            <a:off x="9688195" y="1516569"/>
            <a:ext cx="1338029" cy="1236827"/>
            <a:chOff x="1441851" y="2335312"/>
            <a:chExt cx="1208451" cy="1117050"/>
          </a:xfrm>
        </p:grpSpPr>
        <p:sp>
          <p:nvSpPr>
            <p:cNvPr id="105" name="Oval 104"/>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defTabSz="913894" fontAlgn="base">
                <a:lnSpc>
                  <a:spcPct val="90000"/>
                </a:lnSpc>
                <a:spcBef>
                  <a:spcPct val="0"/>
                </a:spcBef>
                <a:spcAft>
                  <a:spcPct val="0"/>
                </a:spcAft>
                <a:defRPr/>
              </a:pPr>
              <a:endParaRPr lang="en-US" sz="3600" kern="0" spc="-51">
                <a:gradFill>
                  <a:gsLst>
                    <a:gs pos="36283">
                      <a:srgbClr val="505050"/>
                    </a:gs>
                    <a:gs pos="28000">
                      <a:srgbClr val="505050"/>
                    </a:gs>
                  </a:gsLst>
                  <a:lin ang="5400000" scaled="0"/>
                </a:gradFill>
                <a:latin typeface="Calibri"/>
              </a:endParaRPr>
            </a:p>
          </p:txBody>
        </p:sp>
        <p:sp>
          <p:nvSpPr>
            <p:cNvPr id="106" name="Freeform 105"/>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p:spPr>
          <p:txBody>
            <a:bodyPr vert="horz" wrap="square" lIns="91416" tIns="45707" rIns="91416" bIns="45707" numCol="1" anchor="t" anchorCtr="0" compatLnSpc="1">
              <a:prstTxWarp prst="textNoShape">
                <a:avLst/>
              </a:prstTxWarp>
            </a:bodyPr>
            <a:lstStyle/>
            <a:p>
              <a:pPr defTabSz="932294">
                <a:defRPr/>
              </a:pPr>
              <a:endParaRPr lang="en-US" sz="2800" kern="0">
                <a:solidFill>
                  <a:srgbClr val="00188F"/>
                </a:solidFill>
                <a:latin typeface="Calibri"/>
              </a:endParaRPr>
            </a:p>
          </p:txBody>
        </p:sp>
        <p:sp>
          <p:nvSpPr>
            <p:cNvPr id="107" name="TextBox 106"/>
            <p:cNvSpPr txBox="1"/>
            <p:nvPr/>
          </p:nvSpPr>
          <p:spPr>
            <a:xfrm>
              <a:off x="1441851" y="2804022"/>
              <a:ext cx="1208451" cy="566991"/>
            </a:xfrm>
            <a:prstGeom prst="rect">
              <a:avLst/>
            </a:prstGeom>
            <a:noFill/>
          </p:spPr>
          <p:txBody>
            <a:bodyPr wrap="none" lIns="182834" tIns="146266" rIns="182834" bIns="146266" rtlCol="0" anchor="ctr">
              <a:spAutoFit/>
            </a:bodyPr>
            <a:lstStyle/>
            <a:p>
              <a:pPr algn="ctr" defTabSz="932294">
                <a:lnSpc>
                  <a:spcPct val="90000"/>
                </a:lnSpc>
                <a:defRPr/>
              </a:pPr>
              <a:r>
                <a:rPr lang="en-US" sz="2400" kern="0" spc="-51">
                  <a:solidFill>
                    <a:srgbClr val="00188F"/>
                  </a:solidFill>
                  <a:latin typeface="Calibri"/>
                </a:rPr>
                <a:t>Internet</a:t>
              </a:r>
            </a:p>
          </p:txBody>
        </p:sp>
      </p:grpSp>
      <p:sp>
        <p:nvSpPr>
          <p:cNvPr id="108" name="Left-Right Arrow 107"/>
          <p:cNvSpPr/>
          <p:nvPr/>
        </p:nvSpPr>
        <p:spPr>
          <a:xfrm rot="5400000">
            <a:off x="7087124" y="3511694"/>
            <a:ext cx="1316955" cy="348770"/>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196">
              <a:defRPr/>
            </a:pPr>
            <a:endParaRPr lang="en-US" sz="2800" kern="0">
              <a:solidFill>
                <a:srgbClr val="FFFFFF"/>
              </a:solidFill>
              <a:latin typeface="Calibri"/>
            </a:endParaRPr>
          </a:p>
        </p:txBody>
      </p:sp>
      <p:grpSp>
        <p:nvGrpSpPr>
          <p:cNvPr id="109" name="Group 108"/>
          <p:cNvGrpSpPr/>
          <p:nvPr/>
        </p:nvGrpSpPr>
        <p:grpSpPr>
          <a:xfrm>
            <a:off x="7766527" y="1913270"/>
            <a:ext cx="453635" cy="1114330"/>
            <a:chOff x="10520791" y="5710226"/>
            <a:chExt cx="813223" cy="1100576"/>
          </a:xfrm>
        </p:grpSpPr>
        <p:sp>
          <p:nvSpPr>
            <p:cNvPr id="110"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1"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2"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3"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4"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5"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6"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7"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8"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grpSp>
      <p:grpSp>
        <p:nvGrpSpPr>
          <p:cNvPr id="119" name="Group 118"/>
          <p:cNvGrpSpPr/>
          <p:nvPr/>
        </p:nvGrpSpPr>
        <p:grpSpPr>
          <a:xfrm>
            <a:off x="7399648" y="1795609"/>
            <a:ext cx="478869" cy="1176313"/>
            <a:chOff x="10520791" y="5710226"/>
            <a:chExt cx="813223" cy="1100576"/>
          </a:xfrm>
        </p:grpSpPr>
        <p:sp>
          <p:nvSpPr>
            <p:cNvPr id="120"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1"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2"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3"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4"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5"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6"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7"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8"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grpSp>
      <p:sp>
        <p:nvSpPr>
          <p:cNvPr id="130" name="TextBox 129"/>
          <p:cNvSpPr txBox="1"/>
          <p:nvPr/>
        </p:nvSpPr>
        <p:spPr>
          <a:xfrm>
            <a:off x="5838665" y="2963931"/>
            <a:ext cx="1867261" cy="400110"/>
          </a:xfrm>
          <a:prstGeom prst="rect">
            <a:avLst/>
          </a:prstGeom>
          <a:noFill/>
        </p:spPr>
        <p:txBody>
          <a:bodyPr wrap="square" rtlCol="0">
            <a:spAutoFit/>
          </a:bodyPr>
          <a:lstStyle/>
          <a:p>
            <a:pPr algn="ctr" defTabSz="914196"/>
            <a:r>
              <a:rPr lang="en-US" sz="2000" dirty="0">
                <a:latin typeface="Segoe UI" panose="020B0502040204020203" pitchFamily="34" charset="0"/>
                <a:cs typeface="Segoe UI" panose="020B0502040204020203" pitchFamily="34" charset="0"/>
              </a:rPr>
              <a:t>On-premises</a:t>
            </a:r>
          </a:p>
        </p:txBody>
      </p:sp>
      <p:grpSp>
        <p:nvGrpSpPr>
          <p:cNvPr id="131" name="Group 130"/>
          <p:cNvGrpSpPr/>
          <p:nvPr/>
        </p:nvGrpSpPr>
        <p:grpSpPr>
          <a:xfrm>
            <a:off x="7467576" y="5275473"/>
            <a:ext cx="688009" cy="764391"/>
            <a:chOff x="1711516" y="3451570"/>
            <a:chExt cx="878024" cy="945303"/>
          </a:xfrm>
        </p:grpSpPr>
        <p:grpSp>
          <p:nvGrpSpPr>
            <p:cNvPr id="132" name="Group 131"/>
            <p:cNvGrpSpPr/>
            <p:nvPr/>
          </p:nvGrpSpPr>
          <p:grpSpPr>
            <a:xfrm>
              <a:off x="1972774" y="3451570"/>
              <a:ext cx="479392" cy="712232"/>
              <a:chOff x="1972774" y="3451570"/>
              <a:chExt cx="479392" cy="712232"/>
            </a:xfrm>
          </p:grpSpPr>
          <p:pic>
            <p:nvPicPr>
              <p:cNvPr id="134" name="Picture 6" descr="\\magnum\Projects\Microsoft\Cloud Power FY12\Design\Icons\PNGs\Server_2.png"/>
              <p:cNvPicPr>
                <a:picLocks noChangeAspect="1" noChangeArrowheads="1"/>
              </p:cNvPicPr>
              <p:nvPr/>
            </p:nvPicPr>
            <p:blipFill rotWithShape="1">
              <a:blip r:embed="rId4" cstate="screen">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noFill/>
            </p:spPr>
          </p:pic>
          <p:grpSp>
            <p:nvGrpSpPr>
              <p:cNvPr id="135" name="Group 134"/>
              <p:cNvGrpSpPr/>
              <p:nvPr/>
            </p:nvGrpSpPr>
            <p:grpSpPr>
              <a:xfrm>
                <a:off x="2245986" y="3924261"/>
                <a:ext cx="206180" cy="206424"/>
                <a:chOff x="2245986" y="3924261"/>
                <a:chExt cx="206180" cy="206424"/>
              </a:xfrm>
            </p:grpSpPr>
            <p:grpSp>
              <p:nvGrpSpPr>
                <p:cNvPr id="136" name="Group 135"/>
                <p:cNvGrpSpPr/>
                <p:nvPr/>
              </p:nvGrpSpPr>
              <p:grpSpPr>
                <a:xfrm>
                  <a:off x="2245986" y="3924261"/>
                  <a:ext cx="206180" cy="206424"/>
                  <a:chOff x="1779323" y="4627897"/>
                  <a:chExt cx="472764" cy="473323"/>
                </a:xfrm>
              </p:grpSpPr>
              <p:sp>
                <p:nvSpPr>
                  <p:cNvPr id="138" name="Isosceles Triangle 13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algn="ctr" defTabSz="699061" fontAlgn="base">
                      <a:spcBef>
                        <a:spcPct val="0"/>
                      </a:spcBef>
                      <a:spcAft>
                        <a:spcPct val="0"/>
                      </a:spcAft>
                      <a:defRPr/>
                    </a:pPr>
                    <a:endParaRPr lang="en-US" sz="1683" kern="0">
                      <a:gradFill>
                        <a:gsLst>
                          <a:gs pos="0">
                            <a:srgbClr val="FFFFFF"/>
                          </a:gs>
                          <a:gs pos="100000">
                            <a:srgbClr val="FFFFFF"/>
                          </a:gs>
                        </a:gsLst>
                        <a:lin ang="5400000" scaled="0"/>
                      </a:gradFill>
                    </a:endParaRPr>
                  </a:p>
                </p:txBody>
              </p:sp>
              <p:sp>
                <p:nvSpPr>
                  <p:cNvPr id="139" name="Rectangle 13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algn="ctr" defTabSz="699061" fontAlgn="base">
                      <a:spcBef>
                        <a:spcPct val="0"/>
                      </a:spcBef>
                      <a:spcAft>
                        <a:spcPct val="0"/>
                      </a:spcAft>
                      <a:defRPr/>
                    </a:pPr>
                    <a:endParaRPr lang="en-US" sz="1683" kern="0">
                      <a:gradFill>
                        <a:gsLst>
                          <a:gs pos="0">
                            <a:srgbClr val="FFFFFF"/>
                          </a:gs>
                          <a:gs pos="100000">
                            <a:srgbClr val="FFFFFF"/>
                          </a:gs>
                        </a:gsLst>
                        <a:lin ang="5400000" scaled="0"/>
                      </a:gradFill>
                    </a:endParaRPr>
                  </a:p>
                </p:txBody>
              </p:sp>
              <p:sp>
                <p:nvSpPr>
                  <p:cNvPr id="140" name="Rectangle 13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algn="ctr" defTabSz="699061" fontAlgn="base">
                      <a:spcBef>
                        <a:spcPct val="0"/>
                      </a:spcBef>
                      <a:spcAft>
                        <a:spcPct val="0"/>
                      </a:spcAft>
                      <a:defRPr/>
                    </a:pPr>
                    <a:endParaRPr lang="en-US" sz="1683" kern="0">
                      <a:gradFill>
                        <a:gsLst>
                          <a:gs pos="0">
                            <a:srgbClr val="FFFFFF"/>
                          </a:gs>
                          <a:gs pos="100000">
                            <a:srgbClr val="FFFFFF"/>
                          </a:gs>
                        </a:gsLst>
                        <a:lin ang="5400000" scaled="0"/>
                      </a:gradFill>
                    </a:endParaRPr>
                  </a:p>
                </p:txBody>
              </p:sp>
            </p:grpSp>
            <p:sp>
              <p:nvSpPr>
                <p:cNvPr id="137" name="Isosceles Triangle 136"/>
                <p:cNvSpPr/>
                <p:nvPr/>
              </p:nvSpPr>
              <p:spPr bwMode="auto">
                <a:xfrm>
                  <a:off x="2304709" y="3989226"/>
                  <a:ext cx="88734" cy="76495"/>
                </a:xfrm>
                <a:prstGeom prst="triangle">
                  <a:avLst/>
                </a:prstGeom>
                <a:solidFill>
                  <a:srgbClr val="0070C0"/>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algn="ctr" defTabSz="699061" fontAlgn="base">
                    <a:spcBef>
                      <a:spcPct val="0"/>
                    </a:spcBef>
                    <a:spcAft>
                      <a:spcPct val="0"/>
                    </a:spcAft>
                    <a:defRPr/>
                  </a:pPr>
                  <a:endParaRPr lang="en-US" sz="1683" kern="0">
                    <a:gradFill>
                      <a:gsLst>
                        <a:gs pos="0">
                          <a:srgbClr val="FFFFFF"/>
                        </a:gs>
                        <a:gs pos="100000">
                          <a:srgbClr val="FFFFFF"/>
                        </a:gs>
                      </a:gsLst>
                      <a:lin ang="5400000" scaled="0"/>
                    </a:gradFill>
                  </a:endParaRPr>
                </a:p>
              </p:txBody>
            </p:sp>
          </p:grpSp>
        </p:grpSp>
        <p:sp>
          <p:nvSpPr>
            <p:cNvPr id="133" name="Rectangle 132"/>
            <p:cNvSpPr/>
            <p:nvPr/>
          </p:nvSpPr>
          <p:spPr>
            <a:xfrm>
              <a:off x="1711516" y="4125284"/>
              <a:ext cx="878024" cy="271589"/>
            </a:xfrm>
            <a:prstGeom prst="rect">
              <a:avLst/>
            </a:prstGeom>
          </p:spPr>
          <p:txBody>
            <a:bodyPr wrap="none">
              <a:spAutoFit/>
            </a:bodyPr>
            <a:lstStyle/>
            <a:p>
              <a:pPr algn="ctr" defTabSz="699061" fontAlgn="base">
                <a:lnSpc>
                  <a:spcPct val="90000"/>
                </a:lnSpc>
                <a:spcBef>
                  <a:spcPct val="0"/>
                </a:spcBef>
                <a:spcAft>
                  <a:spcPct val="0"/>
                </a:spcAft>
                <a:defRPr/>
              </a:pPr>
              <a:r>
                <a:rPr lang="en-US" sz="919" kern="0">
                  <a:gradFill>
                    <a:gsLst>
                      <a:gs pos="0">
                        <a:srgbClr val="FFFFFF"/>
                      </a:gs>
                      <a:gs pos="100000">
                        <a:srgbClr val="FFFFFF"/>
                      </a:gs>
                    </a:gsLst>
                    <a:lin ang="5400000" scaled="0"/>
                  </a:gradFill>
                </a:rPr>
                <a:t>AD / DNS</a:t>
              </a:r>
            </a:p>
          </p:txBody>
        </p:sp>
      </p:grpSp>
      <p:sp>
        <p:nvSpPr>
          <p:cNvPr id="141" name="TextBox 140"/>
          <p:cNvSpPr txBox="1"/>
          <p:nvPr/>
        </p:nvSpPr>
        <p:spPr>
          <a:xfrm>
            <a:off x="8588833" y="3546915"/>
            <a:ext cx="1219629" cy="584775"/>
          </a:xfrm>
          <a:prstGeom prst="rect">
            <a:avLst/>
          </a:prstGeom>
          <a:noFill/>
        </p:spPr>
        <p:txBody>
          <a:bodyPr wrap="square" rtlCol="0">
            <a:spAutoFit/>
          </a:bodyPr>
          <a:lstStyle/>
          <a:p>
            <a:pPr defTabSz="914196"/>
            <a:r>
              <a:rPr lang="en-US" sz="3200">
                <a:solidFill>
                  <a:srgbClr val="FFFFFF"/>
                </a:solidFill>
                <a:latin typeface="Segoe UI" panose="020B0502040204020203" pitchFamily="34" charset="0"/>
                <a:cs typeface="Segoe UI" panose="020B0502040204020203" pitchFamily="34" charset="0"/>
              </a:rPr>
              <a:t>Azure</a:t>
            </a:r>
          </a:p>
        </p:txBody>
      </p:sp>
      <p:sp>
        <p:nvSpPr>
          <p:cNvPr id="142" name="TextBox 141"/>
          <p:cNvSpPr txBox="1"/>
          <p:nvPr/>
        </p:nvSpPr>
        <p:spPr>
          <a:xfrm>
            <a:off x="10357204" y="2941918"/>
            <a:ext cx="1867261" cy="707886"/>
          </a:xfrm>
          <a:prstGeom prst="rect">
            <a:avLst/>
          </a:prstGeom>
          <a:noFill/>
        </p:spPr>
        <p:txBody>
          <a:bodyPr wrap="square" rtlCol="0">
            <a:spAutoFit/>
          </a:bodyPr>
          <a:lstStyle/>
          <a:p>
            <a:pPr algn="ctr" defTabSz="914196"/>
            <a:r>
              <a:rPr lang="en-US" sz="2000">
                <a:latin typeface="Segoe UI" panose="020B0502040204020203" pitchFamily="34" charset="0"/>
                <a:cs typeface="Segoe UI" panose="020B0502040204020203" pitchFamily="34" charset="0"/>
              </a:rPr>
              <a:t>Direct internet</a:t>
            </a:r>
          </a:p>
          <a:p>
            <a:pPr algn="ctr" defTabSz="914196"/>
            <a:r>
              <a:rPr lang="en-US" sz="2000">
                <a:latin typeface="Segoe UI" panose="020B0502040204020203" pitchFamily="34" charset="0"/>
                <a:cs typeface="Segoe UI" panose="020B0502040204020203" pitchFamily="34" charset="0"/>
              </a:rPr>
              <a:t>connectivity</a:t>
            </a:r>
          </a:p>
        </p:txBody>
      </p:sp>
    </p:spTree>
    <p:extLst>
      <p:ext uri="{BB962C8B-B14F-4D97-AF65-F5344CB8AC3E}">
        <p14:creationId xmlns:p14="http://schemas.microsoft.com/office/powerpoint/2010/main" val="24725608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88" y="0"/>
            <a:ext cx="3497263" cy="6994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chemeClr val="bg1"/>
              </a:solidFill>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74688" y="361890"/>
            <a:ext cx="3367100" cy="1921090"/>
          </a:xfrm>
        </p:spPr>
        <p:txBody>
          <a:bodyPr/>
          <a:lstStyle/>
          <a:p>
            <a:r>
              <a:rPr lang="en-US" sz="4080"/>
              <a:t>Your </a:t>
            </a:r>
            <a:br>
              <a:rPr lang="en-US" sz="4080"/>
            </a:br>
            <a:r>
              <a:rPr lang="en-US" sz="4080"/>
              <a:t>Network </a:t>
            </a:r>
            <a:br>
              <a:rPr lang="en-US" sz="4080"/>
            </a:br>
            <a:r>
              <a:rPr lang="en-US" sz="4080"/>
              <a:t>in Azure</a:t>
            </a:r>
          </a:p>
        </p:txBody>
      </p:sp>
      <p:sp>
        <p:nvSpPr>
          <p:cNvPr id="27" name="TextBox 26">
            <a:extLst>
              <a:ext uri="{FF2B5EF4-FFF2-40B4-BE49-F238E27FC236}">
                <a16:creationId xmlns:a16="http://schemas.microsoft.com/office/drawing/2014/main" id="{0066B9EB-2D3C-4224-BC95-EB65D8D97DAD}"/>
              </a:ext>
            </a:extLst>
          </p:cNvPr>
          <p:cNvSpPr txBox="1"/>
          <p:nvPr/>
        </p:nvSpPr>
        <p:spPr>
          <a:xfrm>
            <a:off x="262745" y="2942528"/>
            <a:ext cx="3222663" cy="3031263"/>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spcAft>
                <a:spcPts val="1836"/>
              </a:spcAft>
            </a:pPr>
            <a:r>
              <a:rPr lang="en-US" sz="1632">
                <a:solidFill>
                  <a:schemeClr val="bg1"/>
                </a:solidFill>
                <a:latin typeface="Segoe UI Semibold" panose="020B0702040204020203" pitchFamily="34" charset="0"/>
                <a:cs typeface="Segoe UI Semibold" panose="020B0702040204020203" pitchFamily="34" charset="0"/>
              </a:rPr>
              <a:t>Secure per customer virtual datacenter in the cloud</a:t>
            </a:r>
          </a:p>
          <a:p>
            <a:pPr>
              <a:spcAft>
                <a:spcPts val="1836"/>
              </a:spcAft>
            </a:pPr>
            <a:r>
              <a:rPr lang="en-US" sz="1632">
                <a:solidFill>
                  <a:schemeClr val="bg1"/>
                </a:solidFill>
                <a:latin typeface="Segoe UI Semibold" panose="020B0702040204020203" pitchFamily="34" charset="0"/>
                <a:cs typeface="Segoe UI Semibold" panose="020B0702040204020203" pitchFamily="34" charset="0"/>
              </a:rPr>
              <a:t>Instantiate and configure complex topologies in minutes</a:t>
            </a:r>
          </a:p>
          <a:p>
            <a:pPr>
              <a:spcAft>
                <a:spcPts val="1836"/>
              </a:spcAft>
            </a:pPr>
            <a:r>
              <a:rPr lang="en-US" sz="1632">
                <a:solidFill>
                  <a:schemeClr val="bg1"/>
                </a:solidFill>
                <a:latin typeface="Segoe UI Semibold" panose="020B0702040204020203" pitchFamily="34" charset="0"/>
                <a:cs typeface="Segoe UI Semibold" panose="020B0702040204020203" pitchFamily="34" charset="0"/>
              </a:rPr>
              <a:t>Rich security and </a:t>
            </a:r>
            <a:br>
              <a:rPr lang="en-US" sz="1632">
                <a:solidFill>
                  <a:schemeClr val="bg1"/>
                </a:solidFill>
                <a:latin typeface="Segoe UI Semibold" panose="020B0702040204020203" pitchFamily="34" charset="0"/>
                <a:cs typeface="Segoe UI Semibold" panose="020B0702040204020203" pitchFamily="34" charset="0"/>
              </a:rPr>
            </a:br>
            <a:r>
              <a:rPr lang="en-US" sz="1632">
                <a:solidFill>
                  <a:schemeClr val="bg1"/>
                </a:solidFill>
                <a:latin typeface="Segoe UI Semibold" panose="020B0702040204020203" pitchFamily="34" charset="0"/>
                <a:cs typeface="Segoe UI Semibold" panose="020B0702040204020203" pitchFamily="34" charset="0"/>
              </a:rPr>
              <a:t>networking services</a:t>
            </a:r>
          </a:p>
          <a:p>
            <a:pPr>
              <a:lnSpc>
                <a:spcPct val="90000"/>
              </a:lnSpc>
              <a:spcAft>
                <a:spcPts val="1836"/>
              </a:spcAft>
            </a:pPr>
            <a:endParaRPr lang="en-US" sz="1632">
              <a:solidFill>
                <a:schemeClr val="bg1"/>
              </a:solidFill>
              <a:latin typeface="Segoe UI Semibold" panose="020B0702040204020203" pitchFamily="34" charset="0"/>
              <a:cs typeface="Segoe UI Semibold" panose="020B0702040204020203" pitchFamily="34" charset="0"/>
            </a:endParaRPr>
          </a:p>
        </p:txBody>
      </p:sp>
      <p:sp>
        <p:nvSpPr>
          <p:cNvPr id="75" name="TextBox 74">
            <a:extLst>
              <a:ext uri="{FF2B5EF4-FFF2-40B4-BE49-F238E27FC236}">
                <a16:creationId xmlns:a16="http://schemas.microsoft.com/office/drawing/2014/main" id="{356D97AC-22A5-4CC2-9C85-1671A31E3F59}"/>
              </a:ext>
            </a:extLst>
          </p:cNvPr>
          <p:cNvSpPr txBox="1"/>
          <p:nvPr/>
        </p:nvSpPr>
        <p:spPr>
          <a:xfrm>
            <a:off x="4725973" y="3870843"/>
            <a:ext cx="1495644" cy="493103"/>
          </a:xfrm>
          <a:prstGeom prst="rect">
            <a:avLst/>
          </a:prstGeom>
          <a:noFill/>
        </p:spPr>
        <p:txBody>
          <a:bodyPr wrap="square" lIns="182805" tIns="146244" rIns="182805" bIns="146244" rtlCol="0" anchor="ctr" anchorCtr="0">
            <a:spAutoFit/>
          </a:bodyPr>
          <a:lstStyle/>
          <a:p>
            <a:pPr algn="ctr" defTabSz="932563">
              <a:lnSpc>
                <a:spcPct val="90000"/>
              </a:lnSpc>
              <a:defRPr/>
            </a:pPr>
            <a:r>
              <a:rPr lang="en-US" sz="1428" spc="-50">
                <a:solidFill>
                  <a:schemeClr val="tx2"/>
                </a:solidFill>
                <a:cs typeface="Segoe UI Semibold" panose="020B0702040204020203" pitchFamily="34" charset="0"/>
              </a:rPr>
              <a:t>Internet</a:t>
            </a:r>
          </a:p>
        </p:txBody>
      </p:sp>
      <p:grpSp>
        <p:nvGrpSpPr>
          <p:cNvPr id="76" name="Group 75">
            <a:extLst>
              <a:ext uri="{FF2B5EF4-FFF2-40B4-BE49-F238E27FC236}">
                <a16:creationId xmlns:a16="http://schemas.microsoft.com/office/drawing/2014/main" id="{8DDDEAC9-97BE-4C2C-BC5B-4C00E223615D}"/>
              </a:ext>
            </a:extLst>
          </p:cNvPr>
          <p:cNvGrpSpPr/>
          <p:nvPr/>
        </p:nvGrpSpPr>
        <p:grpSpPr>
          <a:xfrm>
            <a:off x="3771951" y="3364236"/>
            <a:ext cx="785546" cy="785546"/>
            <a:chOff x="3379883" y="1211263"/>
            <a:chExt cx="2246098" cy="2246098"/>
          </a:xfrm>
        </p:grpSpPr>
        <p:sp>
          <p:nvSpPr>
            <p:cNvPr id="77" name="Oval 76">
              <a:extLst>
                <a:ext uri="{FF2B5EF4-FFF2-40B4-BE49-F238E27FC236}">
                  <a16:creationId xmlns:a16="http://schemas.microsoft.com/office/drawing/2014/main" id="{C08A447F-D3C8-4AC4-A00F-17AC438C8866}"/>
                </a:ext>
              </a:extLst>
            </p:cNvPr>
            <p:cNvSpPr/>
            <p:nvPr/>
          </p:nvSpPr>
          <p:spPr bwMode="auto">
            <a:xfrm>
              <a:off x="3379883" y="1211263"/>
              <a:ext cx="2246098" cy="2246098"/>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5" tIns="146244" rIns="182805" bIns="146244" numCol="1" spcCol="0" rtlCol="0" fromWordArt="0" anchor="t" anchorCtr="0" forceAA="0" compatLnSpc="1">
              <a:prstTxWarp prst="textNoShape">
                <a:avLst/>
              </a:prstTxWarp>
              <a:noAutofit/>
            </a:bodyPr>
            <a:lstStyle/>
            <a:p>
              <a:pPr defTabSz="913772" fontAlgn="base">
                <a:lnSpc>
                  <a:spcPct val="90000"/>
                </a:lnSpc>
                <a:spcBef>
                  <a:spcPct val="0"/>
                </a:spcBef>
                <a:spcAft>
                  <a:spcPct val="0"/>
                </a:spcAft>
                <a:defRPr/>
              </a:pPr>
              <a:endParaRPr lang="en-US" sz="1632" spc="-50">
                <a:solidFill>
                  <a:schemeClr val="accent1"/>
                </a:solidFill>
                <a:latin typeface="Segoe UI Semibold" panose="020B0702040204020203" pitchFamily="34" charset="0"/>
                <a:cs typeface="Segoe UI Semibold" panose="020B0702040204020203" pitchFamily="34" charset="0"/>
              </a:endParaRPr>
            </a:p>
          </p:txBody>
        </p:sp>
        <p:grpSp>
          <p:nvGrpSpPr>
            <p:cNvPr id="78" name="Group 740">
              <a:extLst>
                <a:ext uri="{FF2B5EF4-FFF2-40B4-BE49-F238E27FC236}">
                  <a16:creationId xmlns:a16="http://schemas.microsoft.com/office/drawing/2014/main" id="{CAB0DAF1-17E3-4410-96B8-F7DE74C48C92}"/>
                </a:ext>
              </a:extLst>
            </p:cNvPr>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79" name="Freeform 741">
                <a:extLst>
                  <a:ext uri="{FF2B5EF4-FFF2-40B4-BE49-F238E27FC236}">
                    <a16:creationId xmlns:a16="http://schemas.microsoft.com/office/drawing/2014/main" id="{30691685-1C07-472D-94B4-53B8D5887351}"/>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chemeClr val="accent1"/>
                  </a:solidFill>
                  <a:latin typeface="Segoe UI Semibold" panose="020B0702040204020203" pitchFamily="34" charset="0"/>
                  <a:cs typeface="Segoe UI Semibold" panose="020B0702040204020203" pitchFamily="34" charset="0"/>
                </a:endParaRPr>
              </a:p>
            </p:txBody>
          </p:sp>
          <p:sp>
            <p:nvSpPr>
              <p:cNvPr id="80" name="Oval 742">
                <a:extLst>
                  <a:ext uri="{FF2B5EF4-FFF2-40B4-BE49-F238E27FC236}">
                    <a16:creationId xmlns:a16="http://schemas.microsoft.com/office/drawing/2014/main" id="{B489BCDC-7178-4312-8B5C-F5F1D9E9EF8A}"/>
                  </a:ext>
                </a:extLst>
              </p:cNvPr>
              <p:cNvSpPr>
                <a:spLocks noChangeArrowheads="1"/>
              </p:cNvSpPr>
              <p:nvPr/>
            </p:nvSpPr>
            <p:spPr bwMode="auto">
              <a:xfrm>
                <a:off x="7616" y="-2816"/>
                <a:ext cx="127" cy="128"/>
              </a:xfrm>
              <a:prstGeom prst="ellipse">
                <a:avLst/>
              </a:pr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chemeClr val="accent1"/>
                  </a:solidFill>
                  <a:latin typeface="Segoe UI Semibold" panose="020B0702040204020203" pitchFamily="34" charset="0"/>
                  <a:cs typeface="Segoe UI Semibold" panose="020B0702040204020203" pitchFamily="34" charset="0"/>
                </a:endParaRPr>
              </a:p>
            </p:txBody>
          </p:sp>
          <p:sp>
            <p:nvSpPr>
              <p:cNvPr id="81" name="Freeform 743">
                <a:extLst>
                  <a:ext uri="{FF2B5EF4-FFF2-40B4-BE49-F238E27FC236}">
                    <a16:creationId xmlns:a16="http://schemas.microsoft.com/office/drawing/2014/main" id="{FECC0245-9918-4345-937A-632701024A09}"/>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chemeClr val="accent1"/>
                  </a:solidFill>
                  <a:latin typeface="Segoe UI Semibold" panose="020B0702040204020203" pitchFamily="34" charset="0"/>
                  <a:cs typeface="Segoe UI Semibold" panose="020B0702040204020203" pitchFamily="34" charset="0"/>
                </a:endParaRPr>
              </a:p>
            </p:txBody>
          </p:sp>
          <p:sp>
            <p:nvSpPr>
              <p:cNvPr id="82" name="Oval 744">
                <a:extLst>
                  <a:ext uri="{FF2B5EF4-FFF2-40B4-BE49-F238E27FC236}">
                    <a16:creationId xmlns:a16="http://schemas.microsoft.com/office/drawing/2014/main" id="{F6053218-A562-43C0-A604-557BDE69D8F0}"/>
                  </a:ext>
                </a:extLst>
              </p:cNvPr>
              <p:cNvSpPr>
                <a:spLocks noChangeArrowheads="1"/>
              </p:cNvSpPr>
              <p:nvPr/>
            </p:nvSpPr>
            <p:spPr bwMode="auto">
              <a:xfrm>
                <a:off x="7866" y="-2780"/>
                <a:ext cx="109" cy="108"/>
              </a:xfrm>
              <a:prstGeom prst="ellipse">
                <a:avLst/>
              </a:pr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chemeClr val="accent1"/>
                  </a:solidFill>
                  <a:latin typeface="Segoe UI Semibold" panose="020B0702040204020203" pitchFamily="34" charset="0"/>
                  <a:cs typeface="Segoe UI Semibold" panose="020B0702040204020203" pitchFamily="34" charset="0"/>
                </a:endParaRPr>
              </a:p>
            </p:txBody>
          </p:sp>
          <p:sp>
            <p:nvSpPr>
              <p:cNvPr id="83" name="Freeform 745">
                <a:extLst>
                  <a:ext uri="{FF2B5EF4-FFF2-40B4-BE49-F238E27FC236}">
                    <a16:creationId xmlns:a16="http://schemas.microsoft.com/office/drawing/2014/main" id="{CA75BA8A-684D-4644-B92F-6DDAD6450AD0}"/>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chemeClr val="accent1"/>
                  </a:solidFill>
                  <a:latin typeface="Segoe UI Semibold" panose="020B0702040204020203" pitchFamily="34" charset="0"/>
                  <a:cs typeface="Segoe UI Semibold" panose="020B0702040204020203" pitchFamily="34" charset="0"/>
                </a:endParaRPr>
              </a:p>
            </p:txBody>
          </p:sp>
          <p:sp>
            <p:nvSpPr>
              <p:cNvPr id="84" name="Oval 746">
                <a:extLst>
                  <a:ext uri="{FF2B5EF4-FFF2-40B4-BE49-F238E27FC236}">
                    <a16:creationId xmlns:a16="http://schemas.microsoft.com/office/drawing/2014/main" id="{597CA65F-4A7A-4C1E-BB95-A7102938BEA3}"/>
                  </a:ext>
                </a:extLst>
              </p:cNvPr>
              <p:cNvSpPr>
                <a:spLocks noChangeArrowheads="1"/>
              </p:cNvSpPr>
              <p:nvPr/>
            </p:nvSpPr>
            <p:spPr bwMode="auto">
              <a:xfrm>
                <a:off x="7384" y="-2780"/>
                <a:ext cx="109" cy="108"/>
              </a:xfrm>
              <a:prstGeom prst="ellipse">
                <a:avLst/>
              </a:pr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chemeClr val="accent1"/>
                  </a:solidFill>
                  <a:latin typeface="Segoe UI Semibold" panose="020B0702040204020203" pitchFamily="34" charset="0"/>
                  <a:cs typeface="Segoe UI Semibold" panose="020B0702040204020203" pitchFamily="34" charset="0"/>
                </a:endParaRPr>
              </a:p>
            </p:txBody>
          </p:sp>
        </p:grpSp>
      </p:grpSp>
      <p:sp>
        <p:nvSpPr>
          <p:cNvPr id="85" name="TextBox 84">
            <a:extLst>
              <a:ext uri="{FF2B5EF4-FFF2-40B4-BE49-F238E27FC236}">
                <a16:creationId xmlns:a16="http://schemas.microsoft.com/office/drawing/2014/main" id="{FA6F3A7A-4321-4CC4-9068-E1A98734F2E7}"/>
              </a:ext>
            </a:extLst>
          </p:cNvPr>
          <p:cNvSpPr txBox="1"/>
          <p:nvPr/>
        </p:nvSpPr>
        <p:spPr>
          <a:xfrm>
            <a:off x="9475685" y="3915712"/>
            <a:ext cx="1703178" cy="403366"/>
          </a:xfrm>
          <a:prstGeom prst="rect">
            <a:avLst/>
          </a:prstGeom>
          <a:noFill/>
        </p:spPr>
        <p:txBody>
          <a:bodyPr wrap="square" lIns="0" tIns="0" rIns="0" bIns="0" rtlCol="0" anchor="ctr" anchorCtr="0">
            <a:spAutoFit/>
          </a:bodyPr>
          <a:lstStyle/>
          <a:p>
            <a:pPr algn="ctr" defTabSz="932563">
              <a:lnSpc>
                <a:spcPct val="90000"/>
              </a:lnSpc>
              <a:defRPr/>
            </a:pPr>
            <a:r>
              <a:rPr lang="en-US" sz="1428" spc="-50">
                <a:solidFill>
                  <a:schemeClr val="tx2"/>
                </a:solidFill>
                <a:cs typeface="Segoe UI Semibold" panose="020B0702040204020203" pitchFamily="34" charset="0"/>
              </a:rPr>
              <a:t>Cross premises Connectivity</a:t>
            </a:r>
          </a:p>
        </p:txBody>
      </p:sp>
      <p:cxnSp>
        <p:nvCxnSpPr>
          <p:cNvPr id="86" name="Straight Arrow Connector 85">
            <a:extLst>
              <a:ext uri="{FF2B5EF4-FFF2-40B4-BE49-F238E27FC236}">
                <a16:creationId xmlns:a16="http://schemas.microsoft.com/office/drawing/2014/main" id="{DD4638BE-68EC-4416-BA6E-C9B06BB79A3F}"/>
              </a:ext>
            </a:extLst>
          </p:cNvPr>
          <p:cNvCxnSpPr>
            <a:cxnSpLocks/>
          </p:cNvCxnSpPr>
          <p:nvPr/>
        </p:nvCxnSpPr>
        <p:spPr>
          <a:xfrm flipH="1" flipV="1">
            <a:off x="9539105" y="3752640"/>
            <a:ext cx="1270794" cy="8738"/>
          </a:xfrm>
          <a:prstGeom prst="straightConnector1">
            <a:avLst/>
          </a:prstGeom>
          <a:ln w="12700" cap="rnd">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FB42E48-B0C1-4920-836A-56BF9E482EBB}"/>
              </a:ext>
            </a:extLst>
          </p:cNvPr>
          <p:cNvCxnSpPr>
            <a:cxnSpLocks/>
          </p:cNvCxnSpPr>
          <p:nvPr/>
        </p:nvCxnSpPr>
        <p:spPr>
          <a:xfrm flipH="1" flipV="1">
            <a:off x="4858527" y="3752640"/>
            <a:ext cx="1270794" cy="8738"/>
          </a:xfrm>
          <a:prstGeom prst="straightConnector1">
            <a:avLst/>
          </a:prstGeom>
          <a:ln w="12700" cap="rnd">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3D9FA28-F28A-41CC-AE3D-6FC6EB13F7B0}"/>
              </a:ext>
            </a:extLst>
          </p:cNvPr>
          <p:cNvGrpSpPr/>
          <p:nvPr/>
        </p:nvGrpSpPr>
        <p:grpSpPr>
          <a:xfrm>
            <a:off x="5811105" y="2695993"/>
            <a:ext cx="3693947" cy="2107063"/>
            <a:chOff x="3466864" y="2429601"/>
            <a:chExt cx="4540774" cy="2590102"/>
          </a:xfrm>
        </p:grpSpPr>
        <p:sp>
          <p:nvSpPr>
            <p:cNvPr id="109" name="Freeform 128">
              <a:extLst>
                <a:ext uri="{FF2B5EF4-FFF2-40B4-BE49-F238E27FC236}">
                  <a16:creationId xmlns:a16="http://schemas.microsoft.com/office/drawing/2014/main" id="{C52A419B-D114-457B-A315-21AFC22AC43D}"/>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02" tIns="45701" rIns="91402" bIns="45701" numCol="1" anchor="t" anchorCtr="0" compatLnSpc="1">
              <a:prstTxWarp prst="textNoShape">
                <a:avLst/>
              </a:prstTxWarp>
            </a:bodyPr>
            <a:lstStyle/>
            <a:p>
              <a:pPr defTabSz="932563">
                <a:defRPr/>
              </a:pPr>
              <a:endParaRPr lang="en-US" sz="1632">
                <a:solidFill>
                  <a:schemeClr val="accent1"/>
                </a:solidFill>
                <a:latin typeface="Segoe UI Semibold" panose="020B0702040204020203" pitchFamily="34" charset="0"/>
                <a:cs typeface="Segoe UI Semibold" panose="020B0702040204020203" pitchFamily="34" charset="0"/>
              </a:endParaRPr>
            </a:p>
          </p:txBody>
        </p:sp>
        <p:sp>
          <p:nvSpPr>
            <p:cNvPr id="110" name="TextBox 109">
              <a:extLst>
                <a:ext uri="{FF2B5EF4-FFF2-40B4-BE49-F238E27FC236}">
                  <a16:creationId xmlns:a16="http://schemas.microsoft.com/office/drawing/2014/main" id="{061304AD-F77A-4AD3-87F2-9248C3E2A060}"/>
                </a:ext>
              </a:extLst>
            </p:cNvPr>
            <p:cNvSpPr txBox="1"/>
            <p:nvPr/>
          </p:nvSpPr>
          <p:spPr>
            <a:xfrm>
              <a:off x="4690019" y="3142920"/>
              <a:ext cx="2000551" cy="399130"/>
            </a:xfrm>
            <a:prstGeom prst="rect">
              <a:avLst/>
            </a:prstGeom>
            <a:noFill/>
          </p:spPr>
          <p:txBody>
            <a:bodyPr wrap="none" rtlCol="0">
              <a:spAutoFit/>
            </a:bodyPr>
            <a:lstStyle/>
            <a:p>
              <a:pPr algn="ctr" defTabSz="932563">
                <a:lnSpc>
                  <a:spcPct val="90000"/>
                </a:lnSpc>
                <a:defRPr/>
              </a:pPr>
              <a:r>
                <a:rPr lang="en-US" sz="1632" spc="-50">
                  <a:solidFill>
                    <a:schemeClr val="accent1"/>
                  </a:solidFill>
                  <a:latin typeface="Segoe UI Semibold" panose="020B0702040204020203" pitchFamily="34" charset="0"/>
                  <a:cs typeface="Segoe UI Semibold" panose="020B0702040204020203" pitchFamily="34" charset="0"/>
                </a:rPr>
                <a:t>Virtual Network</a:t>
              </a:r>
            </a:p>
          </p:txBody>
        </p:sp>
        <p:pic>
          <p:nvPicPr>
            <p:cNvPr id="111" name="VM">
              <a:extLst>
                <a:ext uri="{FF2B5EF4-FFF2-40B4-BE49-F238E27FC236}">
                  <a16:creationId xmlns:a16="http://schemas.microsoft.com/office/drawing/2014/main" id="{E628C712-685D-4AAD-BBCF-DDB222C430BE}"/>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112" name="Load Balancer">
              <a:extLst>
                <a:ext uri="{FF2B5EF4-FFF2-40B4-BE49-F238E27FC236}">
                  <a16:creationId xmlns:a16="http://schemas.microsoft.com/office/drawing/2014/main" id="{01D41E92-61C8-48EF-82A1-E20DFC2C525D}"/>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113" name="AppGW" descr="Image result for application gateway logo">
              <a:extLst>
                <a:ext uri="{FF2B5EF4-FFF2-40B4-BE49-F238E27FC236}">
                  <a16:creationId xmlns:a16="http://schemas.microsoft.com/office/drawing/2014/main" id="{A093DC6C-35DF-496A-9870-F5C54429BDB9}"/>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114" name="Azure DNS">
              <a:extLst>
                <a:ext uri="{FF2B5EF4-FFF2-40B4-BE49-F238E27FC236}">
                  <a16:creationId xmlns:a16="http://schemas.microsoft.com/office/drawing/2014/main" id="{53BCC22A-4D3A-47FC-BC5B-EC84A81F3573}"/>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115" name="WAF">
              <a:extLst>
                <a:ext uri="{FF2B5EF4-FFF2-40B4-BE49-F238E27FC236}">
                  <a16:creationId xmlns:a16="http://schemas.microsoft.com/office/drawing/2014/main" id="{FE0C4604-5845-434D-B2F4-A4F957F63845}"/>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116" name="Picture 115">
              <a:extLst>
                <a:ext uri="{FF2B5EF4-FFF2-40B4-BE49-F238E27FC236}">
                  <a16:creationId xmlns:a16="http://schemas.microsoft.com/office/drawing/2014/main" id="{BFD90FDD-3BB5-4509-B65E-26017BE47737}"/>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117" name="Picture 116">
              <a:extLst>
                <a:ext uri="{FF2B5EF4-FFF2-40B4-BE49-F238E27FC236}">
                  <a16:creationId xmlns:a16="http://schemas.microsoft.com/office/drawing/2014/main" id="{116EFA53-EA19-4496-9414-42B5CD6470FE}"/>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sp>
        <p:nvSpPr>
          <p:cNvPr id="118" name="building_5">
            <a:extLst>
              <a:ext uri="{FF2B5EF4-FFF2-40B4-BE49-F238E27FC236}">
                <a16:creationId xmlns:a16="http://schemas.microsoft.com/office/drawing/2014/main" id="{8163B15B-ACAD-4CDB-A515-A916F1F44916}"/>
              </a:ext>
            </a:extLst>
          </p:cNvPr>
          <p:cNvSpPr>
            <a:spLocks noChangeAspect="1" noEditPoints="1"/>
          </p:cNvSpPr>
          <p:nvPr/>
        </p:nvSpPr>
        <p:spPr bwMode="auto">
          <a:xfrm>
            <a:off x="11168923" y="3291934"/>
            <a:ext cx="856428" cy="930147"/>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632">
              <a:solidFill>
                <a:schemeClr val="accent1"/>
              </a:solidFill>
              <a:latin typeface="Segoe UI Semibold" panose="020B0702040204020203" pitchFamily="34" charset="0"/>
              <a:cs typeface="Segoe UI Semibold" panose="020B0702040204020203" pitchFamily="34" charset="0"/>
            </a:endParaRPr>
          </a:p>
        </p:txBody>
      </p:sp>
      <p:grpSp>
        <p:nvGrpSpPr>
          <p:cNvPr id="29" name="Group 28">
            <a:extLst>
              <a:ext uri="{FF2B5EF4-FFF2-40B4-BE49-F238E27FC236}">
                <a16:creationId xmlns:a16="http://schemas.microsoft.com/office/drawing/2014/main" id="{6D3B00FD-2D25-4CED-BA2F-23AD38A5794E}"/>
              </a:ext>
            </a:extLst>
          </p:cNvPr>
          <p:cNvGrpSpPr/>
          <p:nvPr/>
        </p:nvGrpSpPr>
        <p:grpSpPr>
          <a:xfrm>
            <a:off x="8339663" y="4725340"/>
            <a:ext cx="3693947" cy="2107063"/>
            <a:chOff x="3466864" y="2429601"/>
            <a:chExt cx="4540774" cy="2590102"/>
          </a:xfrm>
        </p:grpSpPr>
        <p:sp>
          <p:nvSpPr>
            <p:cNvPr id="32" name="Freeform 128">
              <a:extLst>
                <a:ext uri="{FF2B5EF4-FFF2-40B4-BE49-F238E27FC236}">
                  <a16:creationId xmlns:a16="http://schemas.microsoft.com/office/drawing/2014/main" id="{184F2AE4-158D-459E-AB04-F47E63027CFA}"/>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02" tIns="45701" rIns="91402" bIns="45701" numCol="1" anchor="t" anchorCtr="0" compatLnSpc="1">
              <a:prstTxWarp prst="textNoShape">
                <a:avLst/>
              </a:prstTxWarp>
            </a:bodyPr>
            <a:lstStyle/>
            <a:p>
              <a:pPr defTabSz="932563">
                <a:defRPr/>
              </a:pPr>
              <a:endParaRPr lang="en-US" sz="1632">
                <a:solidFill>
                  <a:schemeClr val="accent1"/>
                </a:soli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952F9657-EECD-433D-95D1-F2BE5705B2B7}"/>
                </a:ext>
              </a:extLst>
            </p:cNvPr>
            <p:cNvSpPr txBox="1"/>
            <p:nvPr/>
          </p:nvSpPr>
          <p:spPr>
            <a:xfrm>
              <a:off x="4690019" y="3142920"/>
              <a:ext cx="2000551" cy="399130"/>
            </a:xfrm>
            <a:prstGeom prst="rect">
              <a:avLst/>
            </a:prstGeom>
            <a:noFill/>
          </p:spPr>
          <p:txBody>
            <a:bodyPr wrap="none" rtlCol="0">
              <a:spAutoFit/>
            </a:bodyPr>
            <a:lstStyle/>
            <a:p>
              <a:pPr algn="ctr" defTabSz="932563">
                <a:lnSpc>
                  <a:spcPct val="90000"/>
                </a:lnSpc>
                <a:defRPr/>
              </a:pPr>
              <a:r>
                <a:rPr lang="en-US" sz="1632" spc="-50">
                  <a:solidFill>
                    <a:schemeClr val="accent1"/>
                  </a:solidFill>
                  <a:latin typeface="Segoe UI Semibold" panose="020B0702040204020203" pitchFamily="34" charset="0"/>
                  <a:cs typeface="Segoe UI Semibold" panose="020B0702040204020203" pitchFamily="34" charset="0"/>
                </a:rPr>
                <a:t>Virtual Network</a:t>
              </a:r>
            </a:p>
          </p:txBody>
        </p:sp>
        <p:pic>
          <p:nvPicPr>
            <p:cNvPr id="34" name="VM">
              <a:extLst>
                <a:ext uri="{FF2B5EF4-FFF2-40B4-BE49-F238E27FC236}">
                  <a16:creationId xmlns:a16="http://schemas.microsoft.com/office/drawing/2014/main" id="{CECFB10B-4E4F-4B47-8CCD-A67931B0B6C9}"/>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35" name="Load Balancer">
              <a:extLst>
                <a:ext uri="{FF2B5EF4-FFF2-40B4-BE49-F238E27FC236}">
                  <a16:creationId xmlns:a16="http://schemas.microsoft.com/office/drawing/2014/main" id="{02D1E8A3-1ADC-4D1A-B44B-74799BA97A64}"/>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36" name="AppGW" descr="Image result for application gateway logo">
              <a:extLst>
                <a:ext uri="{FF2B5EF4-FFF2-40B4-BE49-F238E27FC236}">
                  <a16:creationId xmlns:a16="http://schemas.microsoft.com/office/drawing/2014/main" id="{F571E969-A548-48E9-B253-B9C61586BD18}"/>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37" name="Azure DNS">
              <a:extLst>
                <a:ext uri="{FF2B5EF4-FFF2-40B4-BE49-F238E27FC236}">
                  <a16:creationId xmlns:a16="http://schemas.microsoft.com/office/drawing/2014/main" id="{7BEB4462-FB17-40CB-A95E-9263D22B7A11}"/>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38" name="WAF">
              <a:extLst>
                <a:ext uri="{FF2B5EF4-FFF2-40B4-BE49-F238E27FC236}">
                  <a16:creationId xmlns:a16="http://schemas.microsoft.com/office/drawing/2014/main" id="{9B87981F-55CD-4EF9-BF54-98E6736E19E4}"/>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39" name="Picture 38">
              <a:extLst>
                <a:ext uri="{FF2B5EF4-FFF2-40B4-BE49-F238E27FC236}">
                  <a16:creationId xmlns:a16="http://schemas.microsoft.com/office/drawing/2014/main" id="{7C304E90-40DA-456D-B4E5-A5B69D0B9676}"/>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40" name="Picture 39">
              <a:extLst>
                <a:ext uri="{FF2B5EF4-FFF2-40B4-BE49-F238E27FC236}">
                  <a16:creationId xmlns:a16="http://schemas.microsoft.com/office/drawing/2014/main" id="{BF3317B8-3B94-4A56-956D-6E0AB9DBC2CF}"/>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grpSp>
        <p:nvGrpSpPr>
          <p:cNvPr id="41" name="Group 40">
            <a:extLst>
              <a:ext uri="{FF2B5EF4-FFF2-40B4-BE49-F238E27FC236}">
                <a16:creationId xmlns:a16="http://schemas.microsoft.com/office/drawing/2014/main" id="{D7DC298B-7208-421F-8344-9961F0757B2A}"/>
              </a:ext>
            </a:extLst>
          </p:cNvPr>
          <p:cNvGrpSpPr/>
          <p:nvPr/>
        </p:nvGrpSpPr>
        <p:grpSpPr>
          <a:xfrm>
            <a:off x="3832638" y="666647"/>
            <a:ext cx="3693947" cy="2107063"/>
            <a:chOff x="3466864" y="2429601"/>
            <a:chExt cx="4540774" cy="2590102"/>
          </a:xfrm>
        </p:grpSpPr>
        <p:sp>
          <p:nvSpPr>
            <p:cNvPr id="42" name="Freeform 128">
              <a:extLst>
                <a:ext uri="{FF2B5EF4-FFF2-40B4-BE49-F238E27FC236}">
                  <a16:creationId xmlns:a16="http://schemas.microsoft.com/office/drawing/2014/main" id="{5E3A35FE-7B1F-40A7-9E55-AB053B8566B1}"/>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02" tIns="45701" rIns="91402" bIns="45701" numCol="1" anchor="t" anchorCtr="0" compatLnSpc="1">
              <a:prstTxWarp prst="textNoShape">
                <a:avLst/>
              </a:prstTxWarp>
            </a:bodyPr>
            <a:lstStyle/>
            <a:p>
              <a:pPr defTabSz="932563">
                <a:defRPr/>
              </a:pPr>
              <a:endParaRPr lang="en-US" sz="1632">
                <a:solidFill>
                  <a:schemeClr val="accent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BB3D8FCC-2EFF-477D-9BF1-EB80AEA4CDC1}"/>
                </a:ext>
              </a:extLst>
            </p:cNvPr>
            <p:cNvSpPr txBox="1"/>
            <p:nvPr/>
          </p:nvSpPr>
          <p:spPr>
            <a:xfrm>
              <a:off x="4690019" y="3142920"/>
              <a:ext cx="2000551" cy="399130"/>
            </a:xfrm>
            <a:prstGeom prst="rect">
              <a:avLst/>
            </a:prstGeom>
            <a:noFill/>
          </p:spPr>
          <p:txBody>
            <a:bodyPr wrap="none" rtlCol="0">
              <a:spAutoFit/>
            </a:bodyPr>
            <a:lstStyle/>
            <a:p>
              <a:pPr algn="ctr" defTabSz="932563">
                <a:lnSpc>
                  <a:spcPct val="90000"/>
                </a:lnSpc>
                <a:defRPr/>
              </a:pPr>
              <a:r>
                <a:rPr lang="en-US" sz="1632" spc="-50">
                  <a:solidFill>
                    <a:schemeClr val="accent1"/>
                  </a:solidFill>
                  <a:latin typeface="Segoe UI Semibold" panose="020B0702040204020203" pitchFamily="34" charset="0"/>
                  <a:cs typeface="Segoe UI Semibold" panose="020B0702040204020203" pitchFamily="34" charset="0"/>
                </a:rPr>
                <a:t>Virtual Network</a:t>
              </a:r>
            </a:p>
          </p:txBody>
        </p:sp>
        <p:pic>
          <p:nvPicPr>
            <p:cNvPr id="44" name="VM">
              <a:extLst>
                <a:ext uri="{FF2B5EF4-FFF2-40B4-BE49-F238E27FC236}">
                  <a16:creationId xmlns:a16="http://schemas.microsoft.com/office/drawing/2014/main" id="{1601B865-9F21-4A18-9420-7EA323C03320}"/>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45" name="Load Balancer">
              <a:extLst>
                <a:ext uri="{FF2B5EF4-FFF2-40B4-BE49-F238E27FC236}">
                  <a16:creationId xmlns:a16="http://schemas.microsoft.com/office/drawing/2014/main" id="{5C2B60C5-EA02-4F7F-A039-D4A8967CCEB6}"/>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46" name="AppGW" descr="Image result for application gateway logo">
              <a:extLst>
                <a:ext uri="{FF2B5EF4-FFF2-40B4-BE49-F238E27FC236}">
                  <a16:creationId xmlns:a16="http://schemas.microsoft.com/office/drawing/2014/main" id="{70C74107-1CA2-4DB1-9B5B-39ADA716CD8A}"/>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47" name="Azure DNS">
              <a:extLst>
                <a:ext uri="{FF2B5EF4-FFF2-40B4-BE49-F238E27FC236}">
                  <a16:creationId xmlns:a16="http://schemas.microsoft.com/office/drawing/2014/main" id="{AC999600-16FE-4F75-9B40-2F051805701D}"/>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48" name="WAF">
              <a:extLst>
                <a:ext uri="{FF2B5EF4-FFF2-40B4-BE49-F238E27FC236}">
                  <a16:creationId xmlns:a16="http://schemas.microsoft.com/office/drawing/2014/main" id="{A9E2A5F1-2BB1-43E1-BE20-F327DF42E2AC}"/>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49" name="Picture 48">
              <a:extLst>
                <a:ext uri="{FF2B5EF4-FFF2-40B4-BE49-F238E27FC236}">
                  <a16:creationId xmlns:a16="http://schemas.microsoft.com/office/drawing/2014/main" id="{A259AA1E-161E-4C35-8268-8A6A2DE929DA}"/>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50" name="Picture 49">
              <a:extLst>
                <a:ext uri="{FF2B5EF4-FFF2-40B4-BE49-F238E27FC236}">
                  <a16:creationId xmlns:a16="http://schemas.microsoft.com/office/drawing/2014/main" id="{BE1BC0EA-A632-4851-A6E4-655137BA2CE2}"/>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grpSp>
        <p:nvGrpSpPr>
          <p:cNvPr id="51" name="Group 50">
            <a:extLst>
              <a:ext uri="{FF2B5EF4-FFF2-40B4-BE49-F238E27FC236}">
                <a16:creationId xmlns:a16="http://schemas.microsoft.com/office/drawing/2014/main" id="{CACDCBDE-389F-44E8-9882-6BD9B8AA4590}"/>
              </a:ext>
            </a:extLst>
          </p:cNvPr>
          <p:cNvGrpSpPr/>
          <p:nvPr/>
        </p:nvGrpSpPr>
        <p:grpSpPr>
          <a:xfrm>
            <a:off x="8199877" y="526908"/>
            <a:ext cx="3693947" cy="2107063"/>
            <a:chOff x="3466864" y="2429601"/>
            <a:chExt cx="4540774" cy="2590102"/>
          </a:xfrm>
        </p:grpSpPr>
        <p:sp>
          <p:nvSpPr>
            <p:cNvPr id="52" name="Freeform 128">
              <a:extLst>
                <a:ext uri="{FF2B5EF4-FFF2-40B4-BE49-F238E27FC236}">
                  <a16:creationId xmlns:a16="http://schemas.microsoft.com/office/drawing/2014/main" id="{5342A80C-9651-49A2-B8D9-B8FFD775DD1E}"/>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02" tIns="45701" rIns="91402" bIns="45701" numCol="1" anchor="t" anchorCtr="0" compatLnSpc="1">
              <a:prstTxWarp prst="textNoShape">
                <a:avLst/>
              </a:prstTxWarp>
            </a:bodyPr>
            <a:lstStyle/>
            <a:p>
              <a:pPr defTabSz="932563">
                <a:defRPr/>
              </a:pPr>
              <a:endParaRPr lang="en-US" sz="1632">
                <a:solidFill>
                  <a:schemeClr val="accent1"/>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6906A45D-514A-404E-9275-9A0F1584F199}"/>
                </a:ext>
              </a:extLst>
            </p:cNvPr>
            <p:cNvSpPr txBox="1"/>
            <p:nvPr/>
          </p:nvSpPr>
          <p:spPr>
            <a:xfrm>
              <a:off x="4690019" y="3142920"/>
              <a:ext cx="2000551" cy="399130"/>
            </a:xfrm>
            <a:prstGeom prst="rect">
              <a:avLst/>
            </a:prstGeom>
            <a:noFill/>
          </p:spPr>
          <p:txBody>
            <a:bodyPr wrap="none" rtlCol="0">
              <a:spAutoFit/>
            </a:bodyPr>
            <a:lstStyle/>
            <a:p>
              <a:pPr algn="ctr" defTabSz="932563">
                <a:lnSpc>
                  <a:spcPct val="90000"/>
                </a:lnSpc>
                <a:defRPr/>
              </a:pPr>
              <a:r>
                <a:rPr lang="en-US" sz="1632" spc="-50">
                  <a:solidFill>
                    <a:schemeClr val="accent1"/>
                  </a:solidFill>
                  <a:latin typeface="Segoe UI Semibold" panose="020B0702040204020203" pitchFamily="34" charset="0"/>
                  <a:cs typeface="Segoe UI Semibold" panose="020B0702040204020203" pitchFamily="34" charset="0"/>
                </a:rPr>
                <a:t>Virtual Network</a:t>
              </a:r>
            </a:p>
          </p:txBody>
        </p:sp>
        <p:pic>
          <p:nvPicPr>
            <p:cNvPr id="54" name="VM">
              <a:extLst>
                <a:ext uri="{FF2B5EF4-FFF2-40B4-BE49-F238E27FC236}">
                  <a16:creationId xmlns:a16="http://schemas.microsoft.com/office/drawing/2014/main" id="{C81A8AD8-8984-4750-9459-5DBD689781A9}"/>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55" name="Load Balancer">
              <a:extLst>
                <a:ext uri="{FF2B5EF4-FFF2-40B4-BE49-F238E27FC236}">
                  <a16:creationId xmlns:a16="http://schemas.microsoft.com/office/drawing/2014/main" id="{25D340F7-87B9-4BC6-B06D-83700F6F65AD}"/>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56" name="AppGW" descr="Image result for application gateway logo">
              <a:extLst>
                <a:ext uri="{FF2B5EF4-FFF2-40B4-BE49-F238E27FC236}">
                  <a16:creationId xmlns:a16="http://schemas.microsoft.com/office/drawing/2014/main" id="{3363ECCB-8051-4CF1-9D62-1CECB5BE16F8}"/>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57" name="Azure DNS">
              <a:extLst>
                <a:ext uri="{FF2B5EF4-FFF2-40B4-BE49-F238E27FC236}">
                  <a16:creationId xmlns:a16="http://schemas.microsoft.com/office/drawing/2014/main" id="{BC59FCF9-C003-444A-B273-790462091524}"/>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58" name="WAF">
              <a:extLst>
                <a:ext uri="{FF2B5EF4-FFF2-40B4-BE49-F238E27FC236}">
                  <a16:creationId xmlns:a16="http://schemas.microsoft.com/office/drawing/2014/main" id="{066D3605-38BC-4FF3-B13E-836B64C0B108}"/>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59" name="Picture 58">
              <a:extLst>
                <a:ext uri="{FF2B5EF4-FFF2-40B4-BE49-F238E27FC236}">
                  <a16:creationId xmlns:a16="http://schemas.microsoft.com/office/drawing/2014/main" id="{68C80A81-3B6E-4E2E-9EAE-7C252BF2B9BF}"/>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60" name="Picture 59">
              <a:extLst>
                <a:ext uri="{FF2B5EF4-FFF2-40B4-BE49-F238E27FC236}">
                  <a16:creationId xmlns:a16="http://schemas.microsoft.com/office/drawing/2014/main" id="{525BF2C7-49EB-46BD-A725-A3D669934457}"/>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grpSp>
        <p:nvGrpSpPr>
          <p:cNvPr id="61" name="Group 60">
            <a:extLst>
              <a:ext uri="{FF2B5EF4-FFF2-40B4-BE49-F238E27FC236}">
                <a16:creationId xmlns:a16="http://schemas.microsoft.com/office/drawing/2014/main" id="{7F85CEC8-A885-4B69-935A-C90D1A487FE9}"/>
              </a:ext>
            </a:extLst>
          </p:cNvPr>
          <p:cNvGrpSpPr/>
          <p:nvPr/>
        </p:nvGrpSpPr>
        <p:grpSpPr>
          <a:xfrm>
            <a:off x="3924806" y="4704130"/>
            <a:ext cx="3693947" cy="2107063"/>
            <a:chOff x="3466864" y="2429601"/>
            <a:chExt cx="4540774" cy="2590102"/>
          </a:xfrm>
        </p:grpSpPr>
        <p:sp>
          <p:nvSpPr>
            <p:cNvPr id="62" name="Freeform 128">
              <a:extLst>
                <a:ext uri="{FF2B5EF4-FFF2-40B4-BE49-F238E27FC236}">
                  <a16:creationId xmlns:a16="http://schemas.microsoft.com/office/drawing/2014/main" id="{0C22B315-6D8C-46A7-ADAE-D734B36D5327}"/>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02" tIns="45701" rIns="91402" bIns="45701" numCol="1" anchor="t" anchorCtr="0" compatLnSpc="1">
              <a:prstTxWarp prst="textNoShape">
                <a:avLst/>
              </a:prstTxWarp>
            </a:bodyPr>
            <a:lstStyle/>
            <a:p>
              <a:pPr defTabSz="932563">
                <a:defRPr/>
              </a:pPr>
              <a:endParaRPr lang="en-US" sz="1632">
                <a:solidFill>
                  <a:schemeClr val="accent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F66C391F-E666-4830-8949-0A37FE8B97B2}"/>
                </a:ext>
              </a:extLst>
            </p:cNvPr>
            <p:cNvSpPr txBox="1"/>
            <p:nvPr/>
          </p:nvSpPr>
          <p:spPr>
            <a:xfrm>
              <a:off x="4690019" y="3142920"/>
              <a:ext cx="2000551" cy="399130"/>
            </a:xfrm>
            <a:prstGeom prst="rect">
              <a:avLst/>
            </a:prstGeom>
            <a:noFill/>
          </p:spPr>
          <p:txBody>
            <a:bodyPr wrap="none" rtlCol="0">
              <a:spAutoFit/>
            </a:bodyPr>
            <a:lstStyle/>
            <a:p>
              <a:pPr algn="ctr" defTabSz="932563">
                <a:lnSpc>
                  <a:spcPct val="90000"/>
                </a:lnSpc>
                <a:defRPr/>
              </a:pPr>
              <a:r>
                <a:rPr lang="en-US" sz="1632" spc="-50">
                  <a:solidFill>
                    <a:schemeClr val="accent1"/>
                  </a:solidFill>
                  <a:latin typeface="Segoe UI Semibold" panose="020B0702040204020203" pitchFamily="34" charset="0"/>
                  <a:cs typeface="Segoe UI Semibold" panose="020B0702040204020203" pitchFamily="34" charset="0"/>
                </a:rPr>
                <a:t>Virtual Network</a:t>
              </a:r>
            </a:p>
          </p:txBody>
        </p:sp>
        <p:pic>
          <p:nvPicPr>
            <p:cNvPr id="64" name="VM">
              <a:extLst>
                <a:ext uri="{FF2B5EF4-FFF2-40B4-BE49-F238E27FC236}">
                  <a16:creationId xmlns:a16="http://schemas.microsoft.com/office/drawing/2014/main" id="{5BDED1D7-F00E-4F21-A8C8-88DDCD8098EB}"/>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65" name="Load Balancer">
              <a:extLst>
                <a:ext uri="{FF2B5EF4-FFF2-40B4-BE49-F238E27FC236}">
                  <a16:creationId xmlns:a16="http://schemas.microsoft.com/office/drawing/2014/main" id="{63BDBDB4-DCAB-4736-944E-D280A12F52B9}"/>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66" name="AppGW" descr="Image result for application gateway logo">
              <a:extLst>
                <a:ext uri="{FF2B5EF4-FFF2-40B4-BE49-F238E27FC236}">
                  <a16:creationId xmlns:a16="http://schemas.microsoft.com/office/drawing/2014/main" id="{77EB3D9C-CD13-4E31-9A72-88B2F1C54196}"/>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67" name="Azure DNS">
              <a:extLst>
                <a:ext uri="{FF2B5EF4-FFF2-40B4-BE49-F238E27FC236}">
                  <a16:creationId xmlns:a16="http://schemas.microsoft.com/office/drawing/2014/main" id="{EFC6D362-166F-4268-9A9C-C97806CA12B0}"/>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68" name="WAF">
              <a:extLst>
                <a:ext uri="{FF2B5EF4-FFF2-40B4-BE49-F238E27FC236}">
                  <a16:creationId xmlns:a16="http://schemas.microsoft.com/office/drawing/2014/main" id="{7D1A6C27-D23E-43DC-8BE8-99ADC10BFC47}"/>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69" name="Picture 68">
              <a:extLst>
                <a:ext uri="{FF2B5EF4-FFF2-40B4-BE49-F238E27FC236}">
                  <a16:creationId xmlns:a16="http://schemas.microsoft.com/office/drawing/2014/main" id="{0446FA9D-114E-4662-8279-BBF158EBD276}"/>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70" name="Picture 69">
              <a:extLst>
                <a:ext uri="{FF2B5EF4-FFF2-40B4-BE49-F238E27FC236}">
                  <a16:creationId xmlns:a16="http://schemas.microsoft.com/office/drawing/2014/main" id="{861B2BCB-AF17-45CA-98BF-BE2F6A3B81E0}"/>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spTree>
    <p:extLst>
      <p:ext uri="{BB962C8B-B14F-4D97-AF65-F5344CB8AC3E}">
        <p14:creationId xmlns:p14="http://schemas.microsoft.com/office/powerpoint/2010/main" val="3493648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0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20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20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41"/>
                                        </p:tgtEl>
                                      </p:cBhvr>
                                    </p:animEffect>
                                    <p:anim calcmode="lin" valueType="num">
                                      <p:cBhvr>
                                        <p:cTn id="21" dur="1000"/>
                                        <p:tgtEl>
                                          <p:spTgt spid="41"/>
                                        </p:tgtEl>
                                        <p:attrNameLst>
                                          <p:attrName>ppt_x</p:attrName>
                                        </p:attrNameLst>
                                      </p:cBhvr>
                                      <p:tavLst>
                                        <p:tav tm="0">
                                          <p:val>
                                            <p:strVal val="ppt_x"/>
                                          </p:val>
                                        </p:tav>
                                        <p:tav tm="100000">
                                          <p:val>
                                            <p:strVal val="ppt_x"/>
                                          </p:val>
                                        </p:tav>
                                      </p:tavLst>
                                    </p:anim>
                                    <p:anim calcmode="lin" valueType="num">
                                      <p:cBhvr>
                                        <p:cTn id="22" dur="1000"/>
                                        <p:tgtEl>
                                          <p:spTgt spid="41"/>
                                        </p:tgtEl>
                                        <p:attrNameLst>
                                          <p:attrName>ppt_y</p:attrName>
                                        </p:attrNameLst>
                                      </p:cBhvr>
                                      <p:tavLst>
                                        <p:tav tm="0">
                                          <p:val>
                                            <p:strVal val="ppt_y"/>
                                          </p:val>
                                        </p:tav>
                                        <p:tav tm="100000">
                                          <p:val>
                                            <p:strVal val="ppt_y+.1"/>
                                          </p:val>
                                        </p:tav>
                                      </p:tavLst>
                                    </p:anim>
                                    <p:set>
                                      <p:cBhvr>
                                        <p:cTn id="23" dur="1" fill="hold">
                                          <p:stCondLst>
                                            <p:cond delay="999"/>
                                          </p:stCondLst>
                                        </p:cTn>
                                        <p:tgtEl>
                                          <p:spTgt spid="41"/>
                                        </p:tgtEl>
                                        <p:attrNameLst>
                                          <p:attrName>style.visibility</p:attrName>
                                        </p:attrNameLst>
                                      </p:cBhvr>
                                      <p:to>
                                        <p:strVal val="hidden"/>
                                      </p:to>
                                    </p:set>
                                  </p:childTnLst>
                                </p:cTn>
                              </p:par>
                              <p:par>
                                <p:cTn id="24" presetID="42" presetClass="exit" presetSubtype="0" fill="hold" nodeType="withEffect">
                                  <p:stCondLst>
                                    <p:cond delay="0"/>
                                  </p:stCondLst>
                                  <p:childTnLst>
                                    <p:animEffect transition="out" filter="fade">
                                      <p:cBhvr>
                                        <p:cTn id="25" dur="1000"/>
                                        <p:tgtEl>
                                          <p:spTgt spid="51"/>
                                        </p:tgtEl>
                                      </p:cBhvr>
                                    </p:animEffect>
                                    <p:anim calcmode="lin" valueType="num">
                                      <p:cBhvr>
                                        <p:cTn id="26" dur="1000"/>
                                        <p:tgtEl>
                                          <p:spTgt spid="51"/>
                                        </p:tgtEl>
                                        <p:attrNameLst>
                                          <p:attrName>ppt_x</p:attrName>
                                        </p:attrNameLst>
                                      </p:cBhvr>
                                      <p:tavLst>
                                        <p:tav tm="0">
                                          <p:val>
                                            <p:strVal val="ppt_x"/>
                                          </p:val>
                                        </p:tav>
                                        <p:tav tm="100000">
                                          <p:val>
                                            <p:strVal val="ppt_x"/>
                                          </p:val>
                                        </p:tav>
                                      </p:tavLst>
                                    </p:anim>
                                    <p:anim calcmode="lin" valueType="num">
                                      <p:cBhvr>
                                        <p:cTn id="27" dur="1000"/>
                                        <p:tgtEl>
                                          <p:spTgt spid="51"/>
                                        </p:tgtEl>
                                        <p:attrNameLst>
                                          <p:attrName>ppt_y</p:attrName>
                                        </p:attrNameLst>
                                      </p:cBhvr>
                                      <p:tavLst>
                                        <p:tav tm="0">
                                          <p:val>
                                            <p:strVal val="ppt_y"/>
                                          </p:val>
                                        </p:tav>
                                        <p:tav tm="100000">
                                          <p:val>
                                            <p:strVal val="ppt_y+.1"/>
                                          </p:val>
                                        </p:tav>
                                      </p:tavLst>
                                    </p:anim>
                                    <p:set>
                                      <p:cBhvr>
                                        <p:cTn id="28" dur="1" fill="hold">
                                          <p:stCondLst>
                                            <p:cond delay="999"/>
                                          </p:stCondLst>
                                        </p:cTn>
                                        <p:tgtEl>
                                          <p:spTgt spid="51"/>
                                        </p:tgtEl>
                                        <p:attrNameLst>
                                          <p:attrName>style.visibility</p:attrName>
                                        </p:attrNameLst>
                                      </p:cBhvr>
                                      <p:to>
                                        <p:strVal val="hidden"/>
                                      </p:to>
                                    </p:set>
                                  </p:childTnLst>
                                </p:cTn>
                              </p:par>
                              <p:par>
                                <p:cTn id="29" presetID="42" presetClass="exit" presetSubtype="0" fill="hold" nodeType="withEffect">
                                  <p:stCondLst>
                                    <p:cond delay="0"/>
                                  </p:stCondLst>
                                  <p:childTnLst>
                                    <p:animEffect transition="out" filter="fade">
                                      <p:cBhvr>
                                        <p:cTn id="30" dur="1000"/>
                                        <p:tgtEl>
                                          <p:spTgt spid="29"/>
                                        </p:tgtEl>
                                      </p:cBhvr>
                                    </p:animEffect>
                                    <p:anim calcmode="lin" valueType="num">
                                      <p:cBhvr>
                                        <p:cTn id="31" dur="1000"/>
                                        <p:tgtEl>
                                          <p:spTgt spid="29"/>
                                        </p:tgtEl>
                                        <p:attrNameLst>
                                          <p:attrName>ppt_x</p:attrName>
                                        </p:attrNameLst>
                                      </p:cBhvr>
                                      <p:tavLst>
                                        <p:tav tm="0">
                                          <p:val>
                                            <p:strVal val="ppt_x"/>
                                          </p:val>
                                        </p:tav>
                                        <p:tav tm="100000">
                                          <p:val>
                                            <p:strVal val="ppt_x"/>
                                          </p:val>
                                        </p:tav>
                                      </p:tavLst>
                                    </p:anim>
                                    <p:anim calcmode="lin" valueType="num">
                                      <p:cBhvr>
                                        <p:cTn id="32" dur="1000"/>
                                        <p:tgtEl>
                                          <p:spTgt spid="29"/>
                                        </p:tgtEl>
                                        <p:attrNameLst>
                                          <p:attrName>ppt_y</p:attrName>
                                        </p:attrNameLst>
                                      </p:cBhvr>
                                      <p:tavLst>
                                        <p:tav tm="0">
                                          <p:val>
                                            <p:strVal val="ppt_y"/>
                                          </p:val>
                                        </p:tav>
                                        <p:tav tm="100000">
                                          <p:val>
                                            <p:strVal val="ppt_y+.1"/>
                                          </p:val>
                                        </p:tav>
                                      </p:tavLst>
                                    </p:anim>
                                    <p:set>
                                      <p:cBhvr>
                                        <p:cTn id="33" dur="1" fill="hold">
                                          <p:stCondLst>
                                            <p:cond delay="999"/>
                                          </p:stCondLst>
                                        </p:cTn>
                                        <p:tgtEl>
                                          <p:spTgt spid="29"/>
                                        </p:tgtEl>
                                        <p:attrNameLst>
                                          <p:attrName>style.visibility</p:attrName>
                                        </p:attrNameLst>
                                      </p:cBhvr>
                                      <p:to>
                                        <p:strVal val="hidden"/>
                                      </p:to>
                                    </p:set>
                                  </p:childTnLst>
                                </p:cTn>
                              </p:par>
                              <p:par>
                                <p:cTn id="34" presetID="42" presetClass="exit" presetSubtype="0" fill="hold" nodeType="withEffect">
                                  <p:stCondLst>
                                    <p:cond delay="0"/>
                                  </p:stCondLst>
                                  <p:childTnLst>
                                    <p:animEffect transition="out" filter="fade">
                                      <p:cBhvr>
                                        <p:cTn id="35" dur="1000"/>
                                        <p:tgtEl>
                                          <p:spTgt spid="61"/>
                                        </p:tgtEl>
                                      </p:cBhvr>
                                    </p:animEffect>
                                    <p:anim calcmode="lin" valueType="num">
                                      <p:cBhvr>
                                        <p:cTn id="36" dur="1000"/>
                                        <p:tgtEl>
                                          <p:spTgt spid="61"/>
                                        </p:tgtEl>
                                        <p:attrNameLst>
                                          <p:attrName>ppt_x</p:attrName>
                                        </p:attrNameLst>
                                      </p:cBhvr>
                                      <p:tavLst>
                                        <p:tav tm="0">
                                          <p:val>
                                            <p:strVal val="ppt_x"/>
                                          </p:val>
                                        </p:tav>
                                        <p:tav tm="100000">
                                          <p:val>
                                            <p:strVal val="ppt_x"/>
                                          </p:val>
                                        </p:tav>
                                      </p:tavLst>
                                    </p:anim>
                                    <p:anim calcmode="lin" valueType="num">
                                      <p:cBhvr>
                                        <p:cTn id="37" dur="1000"/>
                                        <p:tgtEl>
                                          <p:spTgt spid="61"/>
                                        </p:tgtEl>
                                        <p:attrNameLst>
                                          <p:attrName>ppt_y</p:attrName>
                                        </p:attrNameLst>
                                      </p:cBhvr>
                                      <p:tavLst>
                                        <p:tav tm="0">
                                          <p:val>
                                            <p:strVal val="ppt_y"/>
                                          </p:val>
                                        </p:tav>
                                        <p:tav tm="100000">
                                          <p:val>
                                            <p:strVal val="ppt_y+.1"/>
                                          </p:val>
                                        </p:tav>
                                      </p:tavLst>
                                    </p:anim>
                                    <p:set>
                                      <p:cBhvr>
                                        <p:cTn id="38" dur="1" fill="hold">
                                          <p:stCondLst>
                                            <p:cond delay="999"/>
                                          </p:stCondLst>
                                        </p:cTn>
                                        <p:tgtEl>
                                          <p:spTgt spid="6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3000" fill="hold"/>
                                        <p:tgtEl>
                                          <p:spTgt spid="108"/>
                                        </p:tgtEl>
                                      </p:cBhvr>
                                      <p:by x="150000" y="150000"/>
                                    </p:animScale>
                                  </p:childTnLst>
                                </p:cTn>
                              </p:par>
                            </p:childTnLst>
                          </p:cTn>
                        </p:par>
                        <p:par>
                          <p:cTn id="43" fill="hold">
                            <p:stCondLst>
                              <p:cond delay="3000"/>
                            </p:stCondLst>
                            <p:childTnLst>
                              <p:par>
                                <p:cTn id="44" presetID="6" presetClass="emph" presetSubtype="0" fill="hold" nodeType="afterEffect">
                                  <p:stCondLst>
                                    <p:cond delay="0"/>
                                  </p:stCondLst>
                                  <p:childTnLst>
                                    <p:animScale>
                                      <p:cBhvr>
                                        <p:cTn id="45" dur="2500" fill="hold"/>
                                        <p:tgtEl>
                                          <p:spTgt spid="108"/>
                                        </p:tgtEl>
                                      </p:cBhvr>
                                      <p:by x="75000" y="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10.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11.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12.xml><?xml version="1.0" encoding="utf-8"?>
<a:theme xmlns:a="http://schemas.openxmlformats.org/drawingml/2006/main" name="2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13.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4.xml><?xml version="1.0" encoding="utf-8"?>
<a:theme xmlns:a="http://schemas.openxmlformats.org/drawingml/2006/main" name="1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CDN and Front Door Webinar Slides" id="{9964C1B6-9F58-44D1-AD0C-DCAB66333067}" vid="{F2EAE89F-0A9E-4C81-81AA-5838D9F3A78D}"/>
    </a:ext>
  </a:extLst>
</a:theme>
</file>

<file path=ppt/theme/theme16.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DF40E4A2-A1CB-4B9F-9C8F-4FA079C91F3E}" vid="{87850380-4AD9-4240-BBE8-3BB34B321576}"/>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Business Forward">
  <a:themeElements>
    <a:clrScheme name="Business Forward template">
      <a:dk1>
        <a:srgbClr val="353535"/>
      </a:dk1>
      <a:lt1>
        <a:srgbClr val="FFFFFF"/>
      </a:lt1>
      <a:dk2>
        <a:srgbClr val="002050"/>
      </a:dk2>
      <a:lt2>
        <a:srgbClr val="EAEAEA"/>
      </a:lt2>
      <a:accent1>
        <a:srgbClr val="002050"/>
      </a:accent1>
      <a:accent2>
        <a:srgbClr val="0078D7"/>
      </a:accent2>
      <a:accent3>
        <a:srgbClr val="00BCF2"/>
      </a:accent3>
      <a:accent4>
        <a:srgbClr val="FFF1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Business Forward NYC event template v03.potx" id="{A4ED7143-B225-48E2-BA06-A27F210DF2DB}" vid="{34CE7AF1-7214-4BF2-A161-9E389074BF96}"/>
    </a:ext>
  </a:extLst>
</a:theme>
</file>

<file path=ppt/theme/theme19.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2.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4.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A40798A-1D5D-4D7F-B176-48D1E8924216}"/>
    </a:ext>
  </a:extLst>
</a:theme>
</file>

<file path=ppt/theme/theme5.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8.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9.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C61FB76FC4D254786A94BFFB6C5963E" ma:contentTypeVersion="5" ma:contentTypeDescription="Create a new document." ma:contentTypeScope="" ma:versionID="7b6a80f12af9acd9b7f8c9e22f1a6b1d">
  <xsd:schema xmlns:xsd="http://www.w3.org/2001/XMLSchema" xmlns:xs="http://www.w3.org/2001/XMLSchema" xmlns:p="http://schemas.microsoft.com/office/2006/metadata/properties" xmlns:ns2="e482afbd-665e-496b-8db2-00a7336f4f1f" xmlns:ns3="44b085f5-ab45-4b00-89bc-11d1e716c931" targetNamespace="http://schemas.microsoft.com/office/2006/metadata/properties" ma:root="true" ma:fieldsID="d0a4fbe2aa30d5c98fb1a7f5701e769f" ns2:_="" ns3:_="">
    <xsd:import namespace="e482afbd-665e-496b-8db2-00a7336f4f1f"/>
    <xsd:import namespace="44b085f5-ab45-4b00-89bc-11d1e716c931"/>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82afbd-665e-496b-8db2-00a7336f4f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b085f5-ab45-4b00-89bc-11d1e716c93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97FBC0-A81C-4B4F-873D-3680B4CF9664}">
  <ds:schemaRefs>
    <ds:schemaRef ds:uri="http://schemas.microsoft.com/sharepoint/v3/contenttype/forms"/>
  </ds:schemaRefs>
</ds:datastoreItem>
</file>

<file path=customXml/itemProps2.xml><?xml version="1.0" encoding="utf-8"?>
<ds:datastoreItem xmlns:ds="http://schemas.openxmlformats.org/officeDocument/2006/customXml" ds:itemID="{2FBD96DE-F92E-4515-A240-CD6C1D1606A8}">
  <ds:schemaRefs>
    <ds:schemaRef ds:uri="e482afbd-665e-496b-8db2-00a7336f4f1f"/>
    <ds:schemaRef ds:uri="http://purl.org/dc/dcmitype/"/>
    <ds:schemaRef ds:uri="http://schemas.microsoft.com/office/infopath/2007/PartnerControls"/>
    <ds:schemaRef ds:uri="http://purl.org/dc/terms/"/>
    <ds:schemaRef ds:uri="http://purl.org/dc/elements/1.1/"/>
    <ds:schemaRef ds:uri="44b085f5-ab45-4b00-89bc-11d1e716c931"/>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7E6EDF2-AE26-4E69-A614-DB3CA207A9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82afbd-665e-496b-8db2-00a7336f4f1f"/>
    <ds:schemaRef ds:uri="44b085f5-ab45-4b00-89bc-11d1e716c9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5749</Words>
  <Application>Microsoft Office PowerPoint</Application>
  <PresentationFormat>Custom</PresentationFormat>
  <Paragraphs>1204</Paragraphs>
  <Slides>53</Slides>
  <Notes>48</Notes>
  <HiddenSlides>0</HiddenSlides>
  <MMClips>0</MMClips>
  <ScaleCrop>false</ScaleCrop>
  <HeadingPairs>
    <vt:vector size="6" baseType="variant">
      <vt:variant>
        <vt:lpstr>Fonts Used</vt:lpstr>
      </vt:variant>
      <vt:variant>
        <vt:i4>9</vt:i4>
      </vt:variant>
      <vt:variant>
        <vt:lpstr>Theme</vt:lpstr>
      </vt:variant>
      <vt:variant>
        <vt:i4>19</vt:i4>
      </vt:variant>
      <vt:variant>
        <vt:lpstr>Slide Titles</vt:lpstr>
      </vt:variant>
      <vt:variant>
        <vt:i4>53</vt:i4>
      </vt:variant>
    </vt:vector>
  </HeadingPairs>
  <TitlesOfParts>
    <vt:vector size="81" baseType="lpstr">
      <vt:lpstr>Arial</vt:lpstr>
      <vt:lpstr>Calibri</vt:lpstr>
      <vt:lpstr>Calibri Light</vt:lpstr>
      <vt:lpstr>Segoe UI</vt:lpstr>
      <vt:lpstr>Segoe UI Light</vt:lpstr>
      <vt:lpstr>Segoe UI Semibold</vt:lpstr>
      <vt:lpstr>Segoe UI Semilight</vt:lpstr>
      <vt:lpstr>Times New Roman</vt:lpstr>
      <vt:lpstr>Wingdings</vt:lpstr>
      <vt:lpstr>2_WHITE TEMPLATE</vt:lpstr>
      <vt:lpstr>WHITE TEMPLATE</vt:lpstr>
      <vt:lpstr>1_5-50033_TR23_BO_CT_Template</vt:lpstr>
      <vt:lpstr>COLOR TEMPLATE</vt:lpstr>
      <vt:lpstr>1_WHITE TEMPLATE</vt:lpstr>
      <vt:lpstr>3_WHITE TEMPLATE</vt:lpstr>
      <vt:lpstr>5-50033_TR23_BO_CT_Template</vt:lpstr>
      <vt:lpstr>1_Microsoft AzureCon 2015 Template - Color</vt:lpstr>
      <vt:lpstr>5-50109_Microsoft_Light_Template</vt:lpstr>
      <vt:lpstr>1_5-50109_Microsoft_Dark_Template</vt:lpstr>
      <vt:lpstr>5-50109_Microsoft_Dark_Template</vt:lpstr>
      <vt:lpstr>2_5-50109_Microsoft_Dark_Template</vt:lpstr>
      <vt:lpstr>1_5-50109_Microsoft_Light_Template</vt:lpstr>
      <vt:lpstr>1_2018 Architect Boot Camp</vt:lpstr>
      <vt:lpstr>5-50203_Microsoft_Ignite_Template</vt:lpstr>
      <vt:lpstr>2_5-50203_Microsoft_Ignite_Template</vt:lpstr>
      <vt:lpstr>Office Theme</vt:lpstr>
      <vt:lpstr>Business Forward</vt:lpstr>
      <vt:lpstr>5-50183_Microsoft_Inspire_Template</vt:lpstr>
      <vt:lpstr>Networking in Azure Hybrid Cloud</vt:lpstr>
      <vt:lpstr>PowerPoint Presentation</vt:lpstr>
      <vt:lpstr>PowerPoint Presentation</vt:lpstr>
      <vt:lpstr>PowerPoint Presentation</vt:lpstr>
      <vt:lpstr>PowerPoint Presentation</vt:lpstr>
      <vt:lpstr>Azure networking</vt:lpstr>
      <vt:lpstr>Robust networking infrastructure services</vt:lpstr>
      <vt:lpstr>Azure Virtual Networks</vt:lpstr>
      <vt:lpstr>Your  Network  in Azure</vt:lpstr>
      <vt:lpstr>Network Interface Card (NIC)</vt:lpstr>
      <vt:lpstr>IP addressing models in ARM</vt:lpstr>
      <vt:lpstr>Accelerated Networking</vt:lpstr>
      <vt:lpstr>Accelerated Networking benefits</vt:lpstr>
      <vt:lpstr>Connecting to Azure</vt:lpstr>
      <vt:lpstr>Connecting in Azure</vt:lpstr>
      <vt:lpstr>What is VNet peering?</vt:lpstr>
      <vt:lpstr>What is VNet peering?</vt:lpstr>
      <vt:lpstr>VNet peering is non-transitive</vt:lpstr>
      <vt:lpstr>VNet peering is non-transitive: Hub&amp;Spoke</vt:lpstr>
      <vt:lpstr>VNet peering: Gateway transit </vt:lpstr>
      <vt:lpstr>Hub and spoke topology</vt:lpstr>
      <vt:lpstr>Large scale, multi-platform P2S VPN</vt:lpstr>
      <vt:lpstr>Site-to-site VPN Gateways</vt:lpstr>
      <vt:lpstr>Site-to-Site VPN connectivity</vt:lpstr>
      <vt:lpstr>S2S VPN gateway redundancy</vt:lpstr>
      <vt:lpstr>ExpressRoute</vt:lpstr>
      <vt:lpstr>ExpressRoute connectivity models </vt:lpstr>
      <vt:lpstr>ExpressRoute gateways</vt:lpstr>
      <vt:lpstr>ExpressRoute considerations</vt:lpstr>
      <vt:lpstr>Unlimited versus metered</vt:lpstr>
      <vt:lpstr>Azure Virtual WAN – Unified Cloud Connectivity</vt:lpstr>
      <vt:lpstr>Azure Virtual WAN Ecosystem</vt:lpstr>
      <vt:lpstr>Traditional WAN</vt:lpstr>
      <vt:lpstr>Traffic Manager</vt:lpstr>
      <vt:lpstr>Application Gateway</vt:lpstr>
      <vt:lpstr>Load Balancer</vt:lpstr>
      <vt:lpstr>Azure Firewall</vt:lpstr>
      <vt:lpstr>Azure Web Application Firewall Protect web sites from common application vulnerabilities</vt:lpstr>
      <vt:lpstr>Azure DDoS Protection</vt:lpstr>
      <vt:lpstr>Sample solution using Azure protection services</vt:lpstr>
      <vt:lpstr>Azure DNS</vt:lpstr>
      <vt:lpstr>Azure Private DNS PREVIEW</vt:lpstr>
      <vt:lpstr>Building for global scale</vt:lpstr>
      <vt:lpstr>Azure Front Door Service</vt:lpstr>
      <vt:lpstr>Azure CDN </vt:lpstr>
      <vt:lpstr>PowerPoint Presentation</vt:lpstr>
      <vt:lpstr>Network Monitoring</vt:lpstr>
      <vt:lpstr>Diagnostics: Two major options, and more</vt:lpstr>
      <vt:lpstr>Example: Standard LB metrics</vt:lpstr>
      <vt:lpstr>Network Watcher: Visualize and Troubleshoot</vt:lpstr>
      <vt:lpstr>Network Virtual Appliances</vt:lpstr>
      <vt:lpstr>Network needs are changing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Activate Azure with Hybrid Cloud</dc:title>
  <dc:creator/>
  <cp:lastModifiedBy/>
  <cp:revision>2</cp:revision>
  <dcterms:modified xsi:type="dcterms:W3CDTF">2019-07-11T10:55:21Z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billy@microsoft.com</vt:lpwstr>
  </property>
  <property fmtid="{D5CDD505-2E9C-101B-9397-08002B2CF9AE}" pid="5" name="MSIP_Label_f42aa342-8706-4288-bd11-ebb85995028c_SetDate">
    <vt:lpwstr>2018-10-10T19:56:14.0493936Z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0x0101009C61FB76FC4D254786A94BFFB6C5963E</vt:lpwstr>
  </property>
  <property fmtid="{D5CDD505-2E9C-101B-9397-08002B2CF9AE}" pid="11" name="AuthorIds_UIVersion_1536">
    <vt:lpwstr>3430</vt:lpwstr>
  </property>
</Properties>
</file>